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80" r:id="rId1"/>
  </p:sldMasterIdLst>
  <p:sldIdLst>
    <p:sldId id="256" r:id="rId2"/>
    <p:sldId id="310" r:id="rId3"/>
    <p:sldId id="309" r:id="rId4"/>
    <p:sldId id="318" r:id="rId5"/>
    <p:sldId id="330" r:id="rId6"/>
    <p:sldId id="326" r:id="rId7"/>
    <p:sldId id="327" r:id="rId8"/>
    <p:sldId id="329" r:id="rId9"/>
    <p:sldId id="357" r:id="rId10"/>
    <p:sldId id="347" r:id="rId11"/>
    <p:sldId id="335" r:id="rId12"/>
    <p:sldId id="352" r:id="rId13"/>
    <p:sldId id="343" r:id="rId14"/>
    <p:sldId id="366" r:id="rId15"/>
    <p:sldId id="33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3BC92"/>
    <a:srgbClr val="546D7A"/>
    <a:srgbClr val="FFF8C2"/>
    <a:srgbClr val="646B86"/>
    <a:srgbClr val="71481C"/>
    <a:srgbClr val="000000"/>
    <a:srgbClr val="463E38"/>
    <a:srgbClr val="E8EFEF"/>
    <a:srgbClr val="8FB08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66" autoAdjust="0"/>
    <p:restoredTop sz="98007" autoAdjust="0"/>
  </p:normalViewPr>
  <p:slideViewPr>
    <p:cSldViewPr showGuides="1">
      <p:cViewPr>
        <p:scale>
          <a:sx n="40" d="100"/>
          <a:sy n="40" d="100"/>
        </p:scale>
        <p:origin x="-2238" y="-1482"/>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C475898-4095-44A9-8681-61D79DC636C2}" type="datetimeFigureOut">
              <a:rPr lang="en-US" smtClean="0"/>
              <a:pPr/>
              <a:t>2/19/2012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4468EB-1DB0-4ABD-A055-FC3BB860EEC8}"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475898-4095-44A9-8681-61D79DC636C2}" type="datetimeFigureOut">
              <a:rPr lang="en-US" smtClean="0"/>
              <a:pPr/>
              <a:t>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468EB-1DB0-4ABD-A055-FC3BB860EEC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14468EB-1DB0-4ABD-A055-FC3BB860EEC8}"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475898-4095-44A9-8681-61D79DC636C2}" type="datetimeFigureOut">
              <a:rPr lang="en-US" smtClean="0"/>
              <a:pPr/>
              <a:t>2/19/2012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C475898-4095-44A9-8681-61D79DC636C2}" type="datetimeFigureOut">
              <a:rPr lang="en-US" smtClean="0"/>
              <a:pPr/>
              <a:t>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814468EB-1DB0-4ABD-A055-FC3BB860EEC8}"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C475898-4095-44A9-8681-61D79DC636C2}" type="datetimeFigureOut">
              <a:rPr lang="en-US" smtClean="0"/>
              <a:pPr/>
              <a:t>2/19/2012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4468EB-1DB0-4ABD-A055-FC3BB860EEC8}"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C475898-4095-44A9-8681-61D79DC636C2}" type="datetimeFigureOut">
              <a:rPr lang="en-US" smtClean="0"/>
              <a:pPr/>
              <a:t>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468EB-1DB0-4ABD-A055-FC3BB860EEC8}"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C475898-4095-44A9-8681-61D79DC636C2}" type="datetimeFigureOut">
              <a:rPr lang="en-US" smtClean="0"/>
              <a:pPr/>
              <a:t>2/19/2012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14468EB-1DB0-4ABD-A055-FC3BB860EEC8}"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C475898-4095-44A9-8681-61D79DC636C2}" type="datetimeFigureOut">
              <a:rPr lang="en-US" smtClean="0"/>
              <a:pPr/>
              <a:t>2/19/2012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814468EB-1DB0-4ABD-A055-FC3BB860EE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C475898-4095-44A9-8681-61D79DC636C2}" type="datetimeFigureOut">
              <a:rPr lang="en-US" smtClean="0"/>
              <a:pPr/>
              <a:t>2/19/2012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14468EB-1DB0-4ABD-A055-FC3BB860EE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14468EB-1DB0-4ABD-A055-FC3BB860EEC8}"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C475898-4095-44A9-8681-61D79DC636C2}" type="datetimeFigureOut">
              <a:rPr lang="en-US" smtClean="0"/>
              <a:pPr/>
              <a:t>2/19/2012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14468EB-1DB0-4ABD-A055-FC3BB860EEC8}"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C475898-4095-44A9-8681-61D79DC636C2}" type="datetimeFigureOut">
              <a:rPr lang="en-US" smtClean="0"/>
              <a:pPr/>
              <a:t>2/19/2012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C475898-4095-44A9-8681-61D79DC636C2}" type="datetimeFigureOut">
              <a:rPr lang="en-US" smtClean="0"/>
              <a:pPr/>
              <a:t>2/19/2012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14468EB-1DB0-4ABD-A055-FC3BB860EEC8}"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upload.wikimedia.org/wikipedia/commons/4/4a/Rembrandt_Harmensz._van_Rijn_079.jp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upload.wikimedia.org/wikipedia/commons/6/6a/The_Ten_Commandments_(Bible_Card).jp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upload.wikimedia.org/wikipedia/commons/6/6e/David_Roberts-IsraelitesLeavingEgypt_1828.jp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upload.wikimedia.org/wikipedia/commons/d/db/Moses_Pleading_with_Israel_(crop).jp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990600" y="2819400"/>
            <a:ext cx="7162800" cy="1752600"/>
          </a:xfrm>
        </p:spPr>
        <p:txBody>
          <a:bodyPr/>
          <a:lstStyle/>
          <a:p>
            <a:r>
              <a:rPr lang="en-US" dirty="0" smtClean="0"/>
              <a:t>A GUIDED TOUR of god’s word for beginners</a:t>
            </a:r>
            <a:endParaRPr lang="en-US" dirty="0"/>
          </a:p>
        </p:txBody>
      </p:sp>
      <p:sp>
        <p:nvSpPr>
          <p:cNvPr id="2" name="Title 1"/>
          <p:cNvSpPr>
            <a:spLocks noGrp="1"/>
          </p:cNvSpPr>
          <p:nvPr>
            <p:ph type="ctrTitle"/>
          </p:nvPr>
        </p:nvSpPr>
        <p:spPr/>
        <p:txBody>
          <a:bodyPr/>
          <a:lstStyle/>
          <a:p>
            <a:r>
              <a:rPr lang="en-US" dirty="0" smtClean="0"/>
              <a:t>Bible 101</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1000" y="304800"/>
            <a:ext cx="8382000" cy="6225337"/>
          </a:xfrm>
          <a:prstGeom prst="rect">
            <a:avLst/>
          </a:prstGeom>
          <a:effectLst>
            <a:outerShdw blurRad="177800" dist="177800" dir="2700000" algn="tl" rotWithShape="0">
              <a:prstClr val="black">
                <a:alpha val="40000"/>
              </a:prstClr>
            </a:outerShdw>
          </a:effectLst>
        </p:spPr>
      </p:pic>
      <p:sp>
        <p:nvSpPr>
          <p:cNvPr id="5" name="TextBox 4"/>
          <p:cNvSpPr txBox="1"/>
          <p:nvPr/>
        </p:nvSpPr>
        <p:spPr>
          <a:xfrm>
            <a:off x="533400" y="769652"/>
            <a:ext cx="4114800" cy="733534"/>
          </a:xfrm>
          <a:prstGeom prst="rect">
            <a:avLst/>
          </a:prstGeom>
          <a:noFill/>
        </p:spPr>
        <p:txBody>
          <a:bodyPr wrap="square" rtlCol="0">
            <a:spAutoFit/>
          </a:bodyPr>
          <a:lstStyle/>
          <a:p>
            <a:pPr>
              <a:lnSpc>
                <a:spcPts val="5000"/>
              </a:lnSpc>
            </a:pPr>
            <a:r>
              <a:rPr lang="en-US" sz="7200" b="1" dirty="0" smtClean="0">
                <a:solidFill>
                  <a:schemeClr val="bg2">
                    <a:lumMod val="25000"/>
                  </a:schemeClr>
                </a:solidFill>
                <a:latin typeface="Calibri" pitchFamily="34" charset="0"/>
                <a:cs typeface="Calibri" pitchFamily="34" charset="0"/>
              </a:rPr>
              <a:t>BIBLE 101</a:t>
            </a:r>
          </a:p>
        </p:txBody>
      </p:sp>
      <p:sp>
        <p:nvSpPr>
          <p:cNvPr id="6" name="TextBox 5"/>
          <p:cNvSpPr txBox="1"/>
          <p:nvPr/>
        </p:nvSpPr>
        <p:spPr>
          <a:xfrm>
            <a:off x="609600" y="1375162"/>
            <a:ext cx="3810000" cy="699872"/>
          </a:xfrm>
          <a:prstGeom prst="rect">
            <a:avLst/>
          </a:prstGeom>
          <a:noFill/>
        </p:spPr>
        <p:txBody>
          <a:bodyPr wrap="square" rtlCol="0">
            <a:spAutoFit/>
          </a:bodyPr>
          <a:lstStyle/>
          <a:p>
            <a:pPr>
              <a:lnSpc>
                <a:spcPts val="2300"/>
              </a:lnSpc>
            </a:pPr>
            <a:r>
              <a:rPr lang="en-US" sz="2700" b="1" i="1" dirty="0" smtClean="0">
                <a:solidFill>
                  <a:schemeClr val="bg2">
                    <a:lumMod val="25000"/>
                  </a:schemeClr>
                </a:solidFill>
                <a:latin typeface="Calibri" pitchFamily="34" charset="0"/>
                <a:cs typeface="Calibri" pitchFamily="34" charset="0"/>
              </a:rPr>
              <a:t>A Survey of God’s Word for Beginners</a:t>
            </a:r>
            <a:endParaRPr lang="en-US" sz="2700" b="1" i="1" dirty="0">
              <a:solidFill>
                <a:schemeClr val="bg2">
                  <a:lumMod val="25000"/>
                </a:schemeClr>
              </a:solidFill>
              <a:latin typeface="Calibri" pitchFamily="34" charset="0"/>
              <a:cs typeface="Calibri" pitchFamily="34" charset="0"/>
            </a:endParaRPr>
          </a:p>
        </p:txBody>
      </p:sp>
    </p:spTree>
    <p:extLst>
      <p:ext uri="{BB962C8B-B14F-4D97-AF65-F5344CB8AC3E}">
        <p14:creationId xmlns:p14="http://schemas.microsoft.com/office/powerpoint/2010/main" xmlns="" val="18881292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9220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0" name="Picture 4" descr="File:Rembrandt Harmensz. van Rijn 079.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1066800"/>
            <a:ext cx="3621598" cy="475731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419600" y="2667000"/>
            <a:ext cx="4419600" cy="1477328"/>
          </a:xfrm>
          <a:prstGeom prst="rect">
            <a:avLst/>
          </a:prstGeom>
          <a:noFill/>
        </p:spPr>
        <p:txBody>
          <a:bodyPr wrap="square" rtlCol="0">
            <a:spAutoFit/>
          </a:bodyPr>
          <a:lstStyle/>
          <a:p>
            <a:pPr marL="0" lvl="3" algn="r">
              <a:lnSpc>
                <a:spcPts val="2700"/>
              </a:lnSpc>
            </a:pPr>
            <a:r>
              <a:rPr lang="en-US" sz="2000" dirty="0">
                <a:solidFill>
                  <a:schemeClr val="bg1"/>
                </a:solidFill>
              </a:rPr>
              <a:t>And a </a:t>
            </a:r>
            <a:r>
              <a:rPr lang="en-US" sz="2000" dirty="0" smtClean="0">
                <a:solidFill>
                  <a:schemeClr val="bg1"/>
                </a:solidFill>
              </a:rPr>
              <a:t>cloud </a:t>
            </a:r>
            <a:r>
              <a:rPr lang="en-US" sz="2000" dirty="0">
                <a:solidFill>
                  <a:schemeClr val="bg1"/>
                </a:solidFill>
              </a:rPr>
              <a:t>overshadowed them, and a voice came out of the cloud, “This is my beloved </a:t>
            </a:r>
            <a:r>
              <a:rPr lang="en-US" sz="2000" b="1" u="sng" dirty="0">
                <a:solidFill>
                  <a:schemeClr val="bg1"/>
                </a:solidFill>
              </a:rPr>
              <a:t>Son</a:t>
            </a:r>
            <a:r>
              <a:rPr lang="en-US" sz="2000" dirty="0">
                <a:solidFill>
                  <a:schemeClr val="bg1"/>
                </a:solidFill>
              </a:rPr>
              <a:t>; listen to him.”  </a:t>
            </a:r>
            <a:endParaRPr lang="en-US" sz="2000" dirty="0" smtClean="0">
              <a:solidFill>
                <a:schemeClr val="bg1"/>
              </a:solidFill>
            </a:endParaRPr>
          </a:p>
          <a:p>
            <a:pPr marL="0" lvl="3" algn="r">
              <a:lnSpc>
                <a:spcPts val="2700"/>
              </a:lnSpc>
            </a:pPr>
            <a:r>
              <a:rPr lang="en-US" sz="2000" dirty="0" smtClean="0">
                <a:solidFill>
                  <a:schemeClr val="bg1"/>
                </a:solidFill>
              </a:rPr>
              <a:t>Mark </a:t>
            </a:r>
            <a:r>
              <a:rPr lang="en-US" sz="2000" dirty="0">
                <a:solidFill>
                  <a:schemeClr val="bg1"/>
                </a:solidFill>
              </a:rPr>
              <a:t>9:7</a:t>
            </a:r>
          </a:p>
        </p:txBody>
      </p:sp>
      <p:sp>
        <p:nvSpPr>
          <p:cNvPr id="6" name="TextBox 5"/>
          <p:cNvSpPr txBox="1"/>
          <p:nvPr/>
        </p:nvSpPr>
        <p:spPr>
          <a:xfrm>
            <a:off x="4419600" y="2325975"/>
            <a:ext cx="4419600" cy="2169825"/>
          </a:xfrm>
          <a:prstGeom prst="rect">
            <a:avLst/>
          </a:prstGeom>
          <a:noFill/>
        </p:spPr>
        <p:txBody>
          <a:bodyPr wrap="square" rtlCol="0">
            <a:spAutoFit/>
          </a:bodyPr>
          <a:lstStyle/>
          <a:p>
            <a:pPr marL="0" lvl="3" algn="r">
              <a:lnSpc>
                <a:spcPts val="2700"/>
              </a:lnSpc>
            </a:pPr>
            <a:r>
              <a:rPr lang="en-US" sz="2000" dirty="0">
                <a:solidFill>
                  <a:schemeClr val="bg1"/>
                </a:solidFill>
              </a:rPr>
              <a:t>For the law was given through Moses; </a:t>
            </a:r>
            <a:r>
              <a:rPr lang="en-US" sz="2000" b="1" u="sng" dirty="0">
                <a:solidFill>
                  <a:schemeClr val="bg1"/>
                </a:solidFill>
              </a:rPr>
              <a:t>grace</a:t>
            </a:r>
            <a:r>
              <a:rPr lang="en-US" sz="2000" dirty="0">
                <a:solidFill>
                  <a:schemeClr val="bg1"/>
                </a:solidFill>
              </a:rPr>
              <a:t> and </a:t>
            </a:r>
            <a:r>
              <a:rPr lang="en-US" sz="2000" b="1" u="sng" dirty="0">
                <a:solidFill>
                  <a:schemeClr val="bg1"/>
                </a:solidFill>
              </a:rPr>
              <a:t>truth</a:t>
            </a:r>
            <a:r>
              <a:rPr lang="en-US" sz="2000" dirty="0">
                <a:solidFill>
                  <a:schemeClr val="bg1"/>
                </a:solidFill>
              </a:rPr>
              <a:t> came through Jesus Christ. No one has ever seen God; the only God, who is at the Father’s side, he has made him known.  </a:t>
            </a:r>
            <a:endParaRPr lang="en-US" sz="2000" dirty="0" smtClean="0">
              <a:solidFill>
                <a:schemeClr val="bg1"/>
              </a:solidFill>
            </a:endParaRPr>
          </a:p>
          <a:p>
            <a:pPr marL="0" lvl="3" algn="r">
              <a:lnSpc>
                <a:spcPts val="2700"/>
              </a:lnSpc>
            </a:pPr>
            <a:r>
              <a:rPr lang="en-US" sz="2000" dirty="0" smtClean="0">
                <a:solidFill>
                  <a:schemeClr val="bg1"/>
                </a:solidFill>
              </a:rPr>
              <a:t>John </a:t>
            </a:r>
            <a:r>
              <a:rPr lang="en-US" sz="2000" dirty="0">
                <a:solidFill>
                  <a:schemeClr val="bg1"/>
                </a:solidFill>
              </a:rPr>
              <a:t>1:17-18</a:t>
            </a:r>
          </a:p>
        </p:txBody>
      </p:sp>
    </p:spTree>
    <p:extLst>
      <p:ext uri="{BB962C8B-B14F-4D97-AF65-F5344CB8AC3E}">
        <p14:creationId xmlns:p14="http://schemas.microsoft.com/office/powerpoint/2010/main" xmlns="" val="29680292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5">
                                            <p:txEl>
                                              <p:pRg st="0" end="0"/>
                                            </p:txEl>
                                          </p:spTgt>
                                        </p:tgtEl>
                                      </p:cBhvr>
                                    </p:animEffect>
                                    <p:set>
                                      <p:cBhvr>
                                        <p:cTn id="20" dur="1" fill="hold">
                                          <p:stCondLst>
                                            <p:cond delay="499"/>
                                          </p:stCondLst>
                                        </p:cTn>
                                        <p:tgtEl>
                                          <p:spTgt spid="5">
                                            <p:txEl>
                                              <p:pRg st="0" end="0"/>
                                            </p:txEl>
                                          </p:spTgt>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5">
                                            <p:txEl>
                                              <p:pRg st="1" end="1"/>
                                            </p:txEl>
                                          </p:spTgt>
                                        </p:tgtEl>
                                      </p:cBhvr>
                                    </p:animEffect>
                                    <p:set>
                                      <p:cBhvr>
                                        <p:cTn id="23" dur="1" fill="hold">
                                          <p:stCondLst>
                                            <p:cond delay="499"/>
                                          </p:stCondLst>
                                        </p:cTn>
                                        <p:tgtEl>
                                          <p:spTgt spid="5">
                                            <p:txEl>
                                              <p:pRg st="1" end="1"/>
                                            </p:txEl>
                                          </p:spTgt>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500"/>
                                        <p:tgtEl>
                                          <p:spTgt spid="6">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fade">
                                      <p:cBhvr>
                                        <p:cTn id="29" dur="500"/>
                                        <p:tgtEl>
                                          <p:spTgt spid="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6">
                                            <p:txEl>
                                              <p:pRg st="0" end="0"/>
                                            </p:txEl>
                                          </p:spTgt>
                                        </p:tgtEl>
                                      </p:cBhvr>
                                    </p:animEffect>
                                    <p:set>
                                      <p:cBhvr>
                                        <p:cTn id="34" dur="1" fill="hold">
                                          <p:stCondLst>
                                            <p:cond delay="499"/>
                                          </p:stCondLst>
                                        </p:cTn>
                                        <p:tgtEl>
                                          <p:spTgt spid="6">
                                            <p:txEl>
                                              <p:pRg st="0" end="0"/>
                                            </p:txEl>
                                          </p:spTgt>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6">
                                            <p:txEl>
                                              <p:pRg st="1" end="1"/>
                                            </p:txEl>
                                          </p:spTgt>
                                        </p:tgtEl>
                                      </p:cBhvr>
                                    </p:animEffect>
                                    <p:set>
                                      <p:cBhvr>
                                        <p:cTn id="37" dur="1" fill="hold">
                                          <p:stCondLst>
                                            <p:cond delay="499"/>
                                          </p:stCondLst>
                                        </p:cTn>
                                        <p:tgtEl>
                                          <p:spTgt spid="6">
                                            <p:txEl>
                                              <p:pRg st="1" end="1"/>
                                            </p:txEl>
                                          </p:spTgt>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9220"/>
                                        </p:tgtEl>
                                      </p:cBhvr>
                                    </p:animEffect>
                                    <p:set>
                                      <p:cBhvr>
                                        <p:cTn id="40" dur="1" fill="hold">
                                          <p:stCondLst>
                                            <p:cond delay="499"/>
                                          </p:stCondLst>
                                        </p:cTn>
                                        <p:tgtEl>
                                          <p:spTgt spid="92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6" grpId="0"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0"/>
            <a:ext cx="9220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2" descr="File:The Ten Commandments (Bible Card).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219200"/>
            <a:ext cx="3810000" cy="435428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191000" y="2831321"/>
            <a:ext cx="4495800" cy="1131079"/>
          </a:xfrm>
          <a:prstGeom prst="rect">
            <a:avLst/>
          </a:prstGeom>
          <a:noFill/>
        </p:spPr>
        <p:txBody>
          <a:bodyPr wrap="square" rtlCol="0">
            <a:spAutoFit/>
          </a:bodyPr>
          <a:lstStyle/>
          <a:p>
            <a:pPr algn="r">
              <a:lnSpc>
                <a:spcPts val="2700"/>
              </a:lnSpc>
            </a:pPr>
            <a:r>
              <a:rPr lang="en-US" sz="2000" dirty="0" smtClean="0">
                <a:solidFill>
                  <a:schemeClr val="bg1"/>
                </a:solidFill>
              </a:rPr>
              <a:t>Israel encamped before the mountain, while Moses went </a:t>
            </a:r>
            <a:r>
              <a:rPr lang="en-US" sz="2000" b="1" u="sng" dirty="0" smtClean="0">
                <a:solidFill>
                  <a:schemeClr val="bg1"/>
                </a:solidFill>
              </a:rPr>
              <a:t>up</a:t>
            </a:r>
            <a:r>
              <a:rPr lang="en-US" sz="2000" dirty="0" smtClean="0">
                <a:solidFill>
                  <a:schemeClr val="bg1"/>
                </a:solidFill>
              </a:rPr>
              <a:t> to </a:t>
            </a:r>
            <a:r>
              <a:rPr lang="en-US" sz="2000" b="1" u="sng" dirty="0" smtClean="0">
                <a:solidFill>
                  <a:schemeClr val="bg1"/>
                </a:solidFill>
              </a:rPr>
              <a:t>God</a:t>
            </a:r>
            <a:r>
              <a:rPr lang="en-US" sz="2000" dirty="0" smtClean="0">
                <a:solidFill>
                  <a:schemeClr val="bg1"/>
                </a:solidFill>
              </a:rPr>
              <a:t>.</a:t>
            </a:r>
          </a:p>
          <a:p>
            <a:pPr algn="r">
              <a:lnSpc>
                <a:spcPts val="2700"/>
              </a:lnSpc>
            </a:pPr>
            <a:r>
              <a:rPr lang="en-US" sz="2000" dirty="0" smtClean="0">
                <a:solidFill>
                  <a:schemeClr val="bg1"/>
                </a:solidFill>
              </a:rPr>
              <a:t>Exodus 19:2-3</a:t>
            </a:r>
            <a:endParaRPr lang="en-US" sz="2000" dirty="0">
              <a:solidFill>
                <a:schemeClr val="bg1"/>
              </a:solidFill>
            </a:endParaRPr>
          </a:p>
        </p:txBody>
      </p:sp>
      <p:sp>
        <p:nvSpPr>
          <p:cNvPr id="6" name="TextBox 5"/>
          <p:cNvSpPr txBox="1"/>
          <p:nvPr/>
        </p:nvSpPr>
        <p:spPr>
          <a:xfrm>
            <a:off x="4572000" y="2667000"/>
            <a:ext cx="4114800" cy="1477328"/>
          </a:xfrm>
          <a:prstGeom prst="rect">
            <a:avLst/>
          </a:prstGeom>
          <a:noFill/>
        </p:spPr>
        <p:txBody>
          <a:bodyPr wrap="square" rtlCol="0">
            <a:spAutoFit/>
          </a:bodyPr>
          <a:lstStyle/>
          <a:p>
            <a:pPr algn="r">
              <a:lnSpc>
                <a:spcPts val="2700"/>
              </a:lnSpc>
            </a:pPr>
            <a:r>
              <a:rPr lang="en-US" sz="2000" dirty="0">
                <a:solidFill>
                  <a:schemeClr val="bg1"/>
                </a:solidFill>
              </a:rPr>
              <a:t>And there has not arisen a prophet since in Israel like Moses, whom the LORD knew </a:t>
            </a:r>
            <a:r>
              <a:rPr lang="en-US" sz="2000" b="1" u="sng" dirty="0">
                <a:solidFill>
                  <a:schemeClr val="bg1"/>
                </a:solidFill>
              </a:rPr>
              <a:t>face</a:t>
            </a:r>
            <a:r>
              <a:rPr lang="en-US" sz="2000" dirty="0">
                <a:solidFill>
                  <a:schemeClr val="bg1"/>
                </a:solidFill>
              </a:rPr>
              <a:t> to </a:t>
            </a:r>
            <a:r>
              <a:rPr lang="en-US" sz="2000" b="1" u="sng" dirty="0">
                <a:solidFill>
                  <a:schemeClr val="bg1"/>
                </a:solidFill>
              </a:rPr>
              <a:t>face</a:t>
            </a:r>
            <a:r>
              <a:rPr lang="en-US" sz="2000" dirty="0">
                <a:solidFill>
                  <a:schemeClr val="bg1"/>
                </a:solidFill>
              </a:rPr>
              <a:t>. </a:t>
            </a:r>
            <a:endParaRPr lang="en-US" sz="2000" dirty="0" smtClean="0">
              <a:solidFill>
                <a:schemeClr val="bg1"/>
              </a:solidFill>
            </a:endParaRPr>
          </a:p>
          <a:p>
            <a:pPr algn="r">
              <a:lnSpc>
                <a:spcPts val="2700"/>
              </a:lnSpc>
            </a:pPr>
            <a:r>
              <a:rPr lang="en-US" sz="2000" dirty="0" smtClean="0">
                <a:solidFill>
                  <a:schemeClr val="bg1"/>
                </a:solidFill>
              </a:rPr>
              <a:t>Deuteronomy </a:t>
            </a:r>
            <a:r>
              <a:rPr lang="en-US" sz="2000" dirty="0">
                <a:solidFill>
                  <a:schemeClr val="bg1"/>
                </a:solidFill>
              </a:rPr>
              <a:t>34:10</a:t>
            </a:r>
          </a:p>
        </p:txBody>
      </p:sp>
      <p:sp>
        <p:nvSpPr>
          <p:cNvPr id="7" name="TextBox 6"/>
          <p:cNvSpPr txBox="1"/>
          <p:nvPr/>
        </p:nvSpPr>
        <p:spPr>
          <a:xfrm>
            <a:off x="4343400" y="2514600"/>
            <a:ext cx="4343400" cy="1823576"/>
          </a:xfrm>
          <a:prstGeom prst="rect">
            <a:avLst/>
          </a:prstGeom>
          <a:noFill/>
        </p:spPr>
        <p:txBody>
          <a:bodyPr wrap="square" rtlCol="0">
            <a:spAutoFit/>
          </a:bodyPr>
          <a:lstStyle/>
          <a:p>
            <a:pPr algn="r">
              <a:lnSpc>
                <a:spcPts val="2700"/>
              </a:lnSpc>
            </a:pPr>
            <a:r>
              <a:rPr lang="en-US" sz="2000" dirty="0">
                <a:solidFill>
                  <a:schemeClr val="bg1"/>
                </a:solidFill>
              </a:rPr>
              <a:t>…he is able to save to the uttermost those who draw near to God through him, since he always lives to make </a:t>
            </a:r>
            <a:r>
              <a:rPr lang="en-US" sz="2000" b="1" u="sng" dirty="0">
                <a:solidFill>
                  <a:schemeClr val="bg1"/>
                </a:solidFill>
              </a:rPr>
              <a:t>intercession</a:t>
            </a:r>
            <a:r>
              <a:rPr lang="en-US" sz="2000" dirty="0">
                <a:solidFill>
                  <a:schemeClr val="bg1"/>
                </a:solidFill>
              </a:rPr>
              <a:t> for them.  </a:t>
            </a:r>
            <a:endParaRPr lang="en-US" sz="2000" dirty="0" smtClean="0">
              <a:solidFill>
                <a:schemeClr val="bg1"/>
              </a:solidFill>
            </a:endParaRPr>
          </a:p>
          <a:p>
            <a:pPr algn="r">
              <a:lnSpc>
                <a:spcPts val="2700"/>
              </a:lnSpc>
            </a:pPr>
            <a:r>
              <a:rPr lang="en-US" sz="2000" dirty="0" smtClean="0">
                <a:solidFill>
                  <a:schemeClr val="bg1"/>
                </a:solidFill>
              </a:rPr>
              <a:t>Hebrews </a:t>
            </a:r>
            <a:r>
              <a:rPr lang="en-US" sz="2000" dirty="0">
                <a:solidFill>
                  <a:schemeClr val="bg1"/>
                </a:solidFill>
              </a:rPr>
              <a:t>7:25</a:t>
            </a:r>
          </a:p>
        </p:txBody>
      </p:sp>
    </p:spTree>
    <p:extLst>
      <p:ext uri="{BB962C8B-B14F-4D97-AF65-F5344CB8AC3E}">
        <p14:creationId xmlns:p14="http://schemas.microsoft.com/office/powerpoint/2010/main" xmlns="" val="218651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5">
                                            <p:txEl>
                                              <p:pRg st="0" end="0"/>
                                            </p:txEl>
                                          </p:spTgt>
                                        </p:tgtEl>
                                      </p:cBhvr>
                                    </p:animEffect>
                                    <p:set>
                                      <p:cBhvr>
                                        <p:cTn id="20" dur="1" fill="hold">
                                          <p:stCondLst>
                                            <p:cond delay="499"/>
                                          </p:stCondLst>
                                        </p:cTn>
                                        <p:tgtEl>
                                          <p:spTgt spid="5">
                                            <p:txEl>
                                              <p:pRg st="0" end="0"/>
                                            </p:txEl>
                                          </p:spTgt>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5">
                                            <p:txEl>
                                              <p:pRg st="1" end="1"/>
                                            </p:txEl>
                                          </p:spTgt>
                                        </p:tgtEl>
                                      </p:cBhvr>
                                    </p:animEffect>
                                    <p:set>
                                      <p:cBhvr>
                                        <p:cTn id="23" dur="1" fill="hold">
                                          <p:stCondLst>
                                            <p:cond delay="499"/>
                                          </p:stCondLst>
                                        </p:cTn>
                                        <p:tgtEl>
                                          <p:spTgt spid="5">
                                            <p:txEl>
                                              <p:pRg st="1" end="1"/>
                                            </p:txEl>
                                          </p:spTgt>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500"/>
                                        <p:tgtEl>
                                          <p:spTgt spid="6">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fade">
                                      <p:cBhvr>
                                        <p:cTn id="29" dur="500"/>
                                        <p:tgtEl>
                                          <p:spTgt spid="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6">
                                            <p:txEl>
                                              <p:pRg st="0" end="0"/>
                                            </p:txEl>
                                          </p:spTgt>
                                        </p:tgtEl>
                                      </p:cBhvr>
                                    </p:animEffect>
                                    <p:set>
                                      <p:cBhvr>
                                        <p:cTn id="34" dur="1" fill="hold">
                                          <p:stCondLst>
                                            <p:cond delay="499"/>
                                          </p:stCondLst>
                                        </p:cTn>
                                        <p:tgtEl>
                                          <p:spTgt spid="6">
                                            <p:txEl>
                                              <p:pRg st="0" end="0"/>
                                            </p:txEl>
                                          </p:spTgt>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6">
                                            <p:txEl>
                                              <p:pRg st="1" end="1"/>
                                            </p:txEl>
                                          </p:spTgt>
                                        </p:tgtEl>
                                      </p:cBhvr>
                                    </p:animEffect>
                                    <p:set>
                                      <p:cBhvr>
                                        <p:cTn id="37" dur="1" fill="hold">
                                          <p:stCondLst>
                                            <p:cond delay="499"/>
                                          </p:stCondLst>
                                        </p:cTn>
                                        <p:tgtEl>
                                          <p:spTgt spid="6">
                                            <p:txEl>
                                              <p:pRg st="1" end="1"/>
                                            </p:txEl>
                                          </p:spTgt>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fade">
                                      <p:cBhvr>
                                        <p:cTn id="40" dur="500"/>
                                        <p:tgtEl>
                                          <p:spTgt spid="7">
                                            <p:txEl>
                                              <p:pRg st="0" end="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Effect transition="in" filter="fade">
                                      <p:cBhvr>
                                        <p:cTn id="43" dur="500"/>
                                        <p:tgtEl>
                                          <p:spTgt spid="7">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7">
                                            <p:txEl>
                                              <p:pRg st="0" end="0"/>
                                            </p:txEl>
                                          </p:spTgt>
                                        </p:tgtEl>
                                      </p:cBhvr>
                                    </p:animEffect>
                                    <p:set>
                                      <p:cBhvr>
                                        <p:cTn id="48" dur="1" fill="hold">
                                          <p:stCondLst>
                                            <p:cond delay="499"/>
                                          </p:stCondLst>
                                        </p:cTn>
                                        <p:tgtEl>
                                          <p:spTgt spid="7">
                                            <p:txEl>
                                              <p:pRg st="0" end="0"/>
                                            </p:txEl>
                                          </p:spTgt>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7">
                                            <p:txEl>
                                              <p:pRg st="1" end="1"/>
                                            </p:txEl>
                                          </p:spTgt>
                                        </p:tgtEl>
                                      </p:cBhvr>
                                    </p:animEffect>
                                    <p:set>
                                      <p:cBhvr>
                                        <p:cTn id="51" dur="1" fill="hold">
                                          <p:stCondLst>
                                            <p:cond delay="499"/>
                                          </p:stCondLst>
                                        </p:cTn>
                                        <p:tgtEl>
                                          <p:spTgt spid="7">
                                            <p:txEl>
                                              <p:pRg st="1" end="1"/>
                                            </p:txEl>
                                          </p:spTgt>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30722"/>
                                        </p:tgtEl>
                                      </p:cBhvr>
                                    </p:animEffect>
                                    <p:set>
                                      <p:cBhvr>
                                        <p:cTn id="54" dur="1" fill="hold">
                                          <p:stCondLst>
                                            <p:cond delay="499"/>
                                          </p:stCondLst>
                                        </p:cTn>
                                        <p:tgtEl>
                                          <p:spTgt spid="307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uiExpand="1" build="allAtOnce"/>
      <p:bldP spid="7"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9220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http://www.discerninghearts.com/blog/wp-content/uploads/2011/06/prayer-of-moses-after-the-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4000" y="1066800"/>
            <a:ext cx="3634599" cy="473695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533900" y="2831321"/>
            <a:ext cx="4305300" cy="1131079"/>
          </a:xfrm>
          <a:prstGeom prst="rect">
            <a:avLst/>
          </a:prstGeom>
          <a:noFill/>
        </p:spPr>
        <p:txBody>
          <a:bodyPr wrap="square" rtlCol="0">
            <a:spAutoFit/>
          </a:bodyPr>
          <a:lstStyle/>
          <a:p>
            <a:pPr marL="0" lvl="3" algn="r">
              <a:lnSpc>
                <a:spcPts val="2700"/>
              </a:lnSpc>
            </a:pPr>
            <a:r>
              <a:rPr lang="en-US" sz="2000" dirty="0" smtClean="0">
                <a:solidFill>
                  <a:schemeClr val="bg1"/>
                </a:solidFill>
              </a:rPr>
              <a:t>Jesus </a:t>
            </a:r>
            <a:r>
              <a:rPr lang="en-US" sz="2000" dirty="0">
                <a:solidFill>
                  <a:schemeClr val="bg1"/>
                </a:solidFill>
              </a:rPr>
              <a:t>said, “Father, </a:t>
            </a:r>
            <a:r>
              <a:rPr lang="en-US" sz="2000" b="1" u="sng" dirty="0">
                <a:solidFill>
                  <a:schemeClr val="bg1"/>
                </a:solidFill>
              </a:rPr>
              <a:t>forgive</a:t>
            </a:r>
            <a:r>
              <a:rPr lang="en-US" sz="2000" dirty="0">
                <a:solidFill>
                  <a:schemeClr val="bg1"/>
                </a:solidFill>
              </a:rPr>
              <a:t> them, for they know not what they do.”  </a:t>
            </a:r>
            <a:endParaRPr lang="en-US" sz="2000" dirty="0" smtClean="0">
              <a:solidFill>
                <a:schemeClr val="bg1"/>
              </a:solidFill>
            </a:endParaRPr>
          </a:p>
          <a:p>
            <a:pPr marL="0" lvl="3" algn="r">
              <a:lnSpc>
                <a:spcPts val="2700"/>
              </a:lnSpc>
            </a:pPr>
            <a:r>
              <a:rPr lang="en-US" sz="2000" dirty="0" smtClean="0">
                <a:solidFill>
                  <a:schemeClr val="bg1"/>
                </a:solidFill>
              </a:rPr>
              <a:t>Luke </a:t>
            </a:r>
            <a:r>
              <a:rPr lang="en-US" sz="2000" dirty="0">
                <a:solidFill>
                  <a:schemeClr val="bg1"/>
                </a:solidFill>
              </a:rPr>
              <a:t>23:34</a:t>
            </a:r>
          </a:p>
        </p:txBody>
      </p:sp>
      <p:sp>
        <p:nvSpPr>
          <p:cNvPr id="5" name="TextBox 4"/>
          <p:cNvSpPr txBox="1"/>
          <p:nvPr/>
        </p:nvSpPr>
        <p:spPr>
          <a:xfrm>
            <a:off x="4572000" y="2667000"/>
            <a:ext cx="4267200" cy="1477328"/>
          </a:xfrm>
          <a:prstGeom prst="rect">
            <a:avLst/>
          </a:prstGeom>
          <a:noFill/>
        </p:spPr>
        <p:txBody>
          <a:bodyPr wrap="square" rtlCol="0">
            <a:spAutoFit/>
          </a:bodyPr>
          <a:lstStyle/>
          <a:p>
            <a:pPr marL="0" lvl="3" algn="r">
              <a:lnSpc>
                <a:spcPts val="2700"/>
              </a:lnSpc>
            </a:pPr>
            <a:r>
              <a:rPr lang="en-US" sz="2000" dirty="0">
                <a:solidFill>
                  <a:schemeClr val="bg1"/>
                </a:solidFill>
              </a:rPr>
              <a:t>He himself </a:t>
            </a:r>
            <a:r>
              <a:rPr lang="en-US" sz="2000" b="1" u="sng" dirty="0">
                <a:solidFill>
                  <a:schemeClr val="bg1"/>
                </a:solidFill>
              </a:rPr>
              <a:t>bore</a:t>
            </a:r>
            <a:r>
              <a:rPr lang="en-US" sz="2000" dirty="0">
                <a:solidFill>
                  <a:schemeClr val="bg1"/>
                </a:solidFill>
              </a:rPr>
              <a:t> our sins in his body on the tree, that we might die to sin and live to righteousness.  </a:t>
            </a:r>
            <a:endParaRPr lang="en-US" sz="2000" dirty="0" smtClean="0">
              <a:solidFill>
                <a:schemeClr val="bg1"/>
              </a:solidFill>
            </a:endParaRPr>
          </a:p>
          <a:p>
            <a:pPr marL="0" lvl="3" algn="r">
              <a:lnSpc>
                <a:spcPts val="2700"/>
              </a:lnSpc>
            </a:pPr>
            <a:r>
              <a:rPr lang="en-US" sz="2000" dirty="0" smtClean="0">
                <a:solidFill>
                  <a:schemeClr val="bg1"/>
                </a:solidFill>
              </a:rPr>
              <a:t>1 </a:t>
            </a:r>
            <a:r>
              <a:rPr lang="en-US" sz="2000" dirty="0">
                <a:solidFill>
                  <a:schemeClr val="bg1"/>
                </a:solidFill>
              </a:rPr>
              <a:t>Peter </a:t>
            </a:r>
            <a:r>
              <a:rPr lang="en-US" sz="2000" dirty="0" smtClean="0">
                <a:solidFill>
                  <a:schemeClr val="bg1"/>
                </a:solidFill>
              </a:rPr>
              <a:t>2:24</a:t>
            </a:r>
            <a:endParaRPr lang="en-US" sz="2000" dirty="0">
              <a:solidFill>
                <a:schemeClr val="bg1"/>
              </a:solidFill>
            </a:endParaRPr>
          </a:p>
        </p:txBody>
      </p:sp>
    </p:spTree>
    <p:extLst>
      <p:ext uri="{BB962C8B-B14F-4D97-AF65-F5344CB8AC3E}">
        <p14:creationId xmlns:p14="http://schemas.microsoft.com/office/powerpoint/2010/main" xmlns="" val="157962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4">
                                            <p:txEl>
                                              <p:pRg st="0" end="0"/>
                                            </p:txEl>
                                          </p:spTgt>
                                        </p:tgtEl>
                                      </p:cBhvr>
                                    </p:animEffect>
                                    <p:set>
                                      <p:cBhvr>
                                        <p:cTn id="20" dur="1" fill="hold">
                                          <p:stCondLst>
                                            <p:cond delay="499"/>
                                          </p:stCondLst>
                                        </p:cTn>
                                        <p:tgtEl>
                                          <p:spTgt spid="4">
                                            <p:txEl>
                                              <p:pRg st="0" end="0"/>
                                            </p:txEl>
                                          </p:spTgt>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4">
                                            <p:txEl>
                                              <p:pRg st="1" end="1"/>
                                            </p:txEl>
                                          </p:spTgt>
                                        </p:tgtEl>
                                      </p:cBhvr>
                                    </p:animEffect>
                                    <p:set>
                                      <p:cBhvr>
                                        <p:cTn id="23" dur="1" fill="hold">
                                          <p:stCondLst>
                                            <p:cond delay="499"/>
                                          </p:stCondLst>
                                        </p:cTn>
                                        <p:tgtEl>
                                          <p:spTgt spid="4">
                                            <p:txEl>
                                              <p:pRg st="1" end="1"/>
                                            </p:txEl>
                                          </p:spTgt>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500"/>
                                        <p:tgtEl>
                                          <p:spTgt spid="5">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5">
                                            <p:txEl>
                                              <p:pRg st="0" end="0"/>
                                            </p:txEl>
                                          </p:spTgt>
                                        </p:tgtEl>
                                      </p:cBhvr>
                                    </p:animEffect>
                                    <p:set>
                                      <p:cBhvr>
                                        <p:cTn id="34" dur="1" fill="hold">
                                          <p:stCondLst>
                                            <p:cond delay="499"/>
                                          </p:stCondLst>
                                        </p:cTn>
                                        <p:tgtEl>
                                          <p:spTgt spid="5">
                                            <p:txEl>
                                              <p:pRg st="0" end="0"/>
                                            </p:txEl>
                                          </p:spTgt>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5">
                                            <p:txEl>
                                              <p:pRg st="1" end="1"/>
                                            </p:txEl>
                                          </p:spTgt>
                                        </p:tgtEl>
                                      </p:cBhvr>
                                    </p:animEffect>
                                    <p:set>
                                      <p:cBhvr>
                                        <p:cTn id="37" dur="1" fill="hold">
                                          <p:stCondLst>
                                            <p:cond delay="499"/>
                                          </p:stCondLst>
                                        </p:cTn>
                                        <p:tgtEl>
                                          <p:spTgt spid="5">
                                            <p:txEl>
                                              <p:pRg st="1" end="1"/>
                                            </p:txEl>
                                          </p:spTgt>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2290"/>
                                        </p:tgtEl>
                                      </p:cBhvr>
                                    </p:animEffect>
                                    <p:set>
                                      <p:cBhvr>
                                        <p:cTn id="40" dur="1" fill="hold">
                                          <p:stCondLst>
                                            <p:cond delay="499"/>
                                          </p:stCondLst>
                                        </p:cTn>
                                        <p:tgtEl>
                                          <p:spTgt spid="122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5" grpId="0" uiExpand="1"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9220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ttp://2.bp.blogspot.com/-UVooZ08qKbc/TvuyFYILfFI/AAAAAAAAASY/GRAwzeHRMPM/s1600/moses%2Bblessin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76400" y="19958"/>
            <a:ext cx="5726821" cy="458919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295400" y="5311170"/>
            <a:ext cx="6565021" cy="784830"/>
          </a:xfrm>
          <a:prstGeom prst="rect">
            <a:avLst/>
          </a:prstGeom>
          <a:noFill/>
        </p:spPr>
        <p:txBody>
          <a:bodyPr wrap="square" rtlCol="0">
            <a:spAutoFit/>
          </a:bodyPr>
          <a:lstStyle/>
          <a:p>
            <a:pPr algn="ctr">
              <a:lnSpc>
                <a:spcPts val="2700"/>
              </a:lnSpc>
            </a:pPr>
            <a:r>
              <a:rPr lang="en-US" sz="2000" dirty="0" smtClean="0">
                <a:solidFill>
                  <a:schemeClr val="bg1"/>
                </a:solidFill>
              </a:rPr>
              <a:t>“I have </a:t>
            </a:r>
            <a:r>
              <a:rPr lang="en-US" sz="2000" b="1" u="sng" dirty="0" smtClean="0">
                <a:solidFill>
                  <a:schemeClr val="bg1"/>
                </a:solidFill>
              </a:rPr>
              <a:t>led</a:t>
            </a:r>
            <a:r>
              <a:rPr lang="en-US" sz="2000" dirty="0" smtClean="0">
                <a:solidFill>
                  <a:schemeClr val="bg1"/>
                </a:solidFill>
              </a:rPr>
              <a:t> you forty years in the wilderness.”</a:t>
            </a:r>
          </a:p>
          <a:p>
            <a:pPr algn="ctr">
              <a:lnSpc>
                <a:spcPts val="2700"/>
              </a:lnSpc>
            </a:pPr>
            <a:r>
              <a:rPr lang="en-US" sz="2000" dirty="0" smtClean="0">
                <a:solidFill>
                  <a:schemeClr val="bg1"/>
                </a:solidFill>
              </a:rPr>
              <a:t>Deuteronomy 29:5</a:t>
            </a:r>
            <a:endParaRPr lang="en-US" sz="2000" dirty="0">
              <a:solidFill>
                <a:schemeClr val="bg1"/>
              </a:solidFill>
            </a:endParaRPr>
          </a:p>
        </p:txBody>
      </p:sp>
      <p:sp>
        <p:nvSpPr>
          <p:cNvPr id="5" name="TextBox 4"/>
          <p:cNvSpPr txBox="1"/>
          <p:nvPr/>
        </p:nvSpPr>
        <p:spPr>
          <a:xfrm>
            <a:off x="1295400" y="4688175"/>
            <a:ext cx="6565021" cy="2169825"/>
          </a:xfrm>
          <a:prstGeom prst="rect">
            <a:avLst/>
          </a:prstGeom>
          <a:noFill/>
        </p:spPr>
        <p:txBody>
          <a:bodyPr wrap="square" rtlCol="0">
            <a:spAutoFit/>
          </a:bodyPr>
          <a:lstStyle/>
          <a:p>
            <a:pPr algn="ctr">
              <a:lnSpc>
                <a:spcPts val="2700"/>
              </a:lnSpc>
            </a:pPr>
            <a:r>
              <a:rPr lang="en-US" sz="2000" dirty="0">
                <a:solidFill>
                  <a:schemeClr val="bg1"/>
                </a:solidFill>
              </a:rPr>
              <a:t>“Let the </a:t>
            </a:r>
            <a:r>
              <a:rPr lang="en-US" sz="2000" dirty="0" smtClean="0">
                <a:solidFill>
                  <a:schemeClr val="bg1"/>
                </a:solidFill>
              </a:rPr>
              <a:t>LORD... </a:t>
            </a:r>
            <a:r>
              <a:rPr lang="en-US" sz="2000" dirty="0">
                <a:solidFill>
                  <a:schemeClr val="bg1"/>
                </a:solidFill>
              </a:rPr>
              <a:t>the God of the spirits of all flesh, appoint a man over the congregation who shall go out before them and come in before them, who shall lead them out and bring them in, that the congregation of the LORD may not be as sheep that have no </a:t>
            </a:r>
            <a:r>
              <a:rPr lang="en-US" sz="2000" b="1" u="sng" dirty="0">
                <a:solidFill>
                  <a:schemeClr val="bg1"/>
                </a:solidFill>
              </a:rPr>
              <a:t>shepherd</a:t>
            </a:r>
            <a:r>
              <a:rPr lang="en-US" sz="2000" dirty="0">
                <a:solidFill>
                  <a:schemeClr val="bg1"/>
                </a:solidFill>
              </a:rPr>
              <a:t>.”  </a:t>
            </a:r>
            <a:endParaRPr lang="en-US" sz="2000" dirty="0" smtClean="0">
              <a:solidFill>
                <a:schemeClr val="bg1"/>
              </a:solidFill>
            </a:endParaRPr>
          </a:p>
          <a:p>
            <a:pPr algn="ctr">
              <a:lnSpc>
                <a:spcPts val="2700"/>
              </a:lnSpc>
            </a:pPr>
            <a:r>
              <a:rPr lang="en-US" sz="2000" dirty="0" smtClean="0">
                <a:solidFill>
                  <a:schemeClr val="bg1"/>
                </a:solidFill>
              </a:rPr>
              <a:t>Numbers </a:t>
            </a:r>
            <a:r>
              <a:rPr lang="en-US" sz="2000" dirty="0">
                <a:solidFill>
                  <a:schemeClr val="bg1"/>
                </a:solidFill>
              </a:rPr>
              <a:t>27:17</a:t>
            </a:r>
          </a:p>
        </p:txBody>
      </p:sp>
      <p:sp>
        <p:nvSpPr>
          <p:cNvPr id="6" name="TextBox 5"/>
          <p:cNvSpPr txBox="1"/>
          <p:nvPr/>
        </p:nvSpPr>
        <p:spPr>
          <a:xfrm>
            <a:off x="1295400" y="5193521"/>
            <a:ext cx="6565021" cy="1131079"/>
          </a:xfrm>
          <a:prstGeom prst="rect">
            <a:avLst/>
          </a:prstGeom>
          <a:noFill/>
        </p:spPr>
        <p:txBody>
          <a:bodyPr wrap="square" rtlCol="0">
            <a:spAutoFit/>
          </a:bodyPr>
          <a:lstStyle/>
          <a:p>
            <a:pPr algn="ctr">
              <a:lnSpc>
                <a:spcPts val="2700"/>
              </a:lnSpc>
            </a:pPr>
            <a:r>
              <a:rPr lang="en-US" sz="2000" dirty="0" smtClean="0">
                <a:solidFill>
                  <a:schemeClr val="bg1"/>
                </a:solidFill>
              </a:rPr>
              <a:t>“I am the good shepherd. The good shepherd lays down his </a:t>
            </a:r>
            <a:r>
              <a:rPr lang="en-US" sz="2000" b="1" u="sng" dirty="0" smtClean="0">
                <a:solidFill>
                  <a:schemeClr val="bg1"/>
                </a:solidFill>
              </a:rPr>
              <a:t>life</a:t>
            </a:r>
            <a:r>
              <a:rPr lang="en-US" sz="2000" dirty="0" smtClean="0">
                <a:solidFill>
                  <a:schemeClr val="bg1"/>
                </a:solidFill>
              </a:rPr>
              <a:t> for the sheep.”</a:t>
            </a:r>
          </a:p>
          <a:p>
            <a:pPr algn="ctr">
              <a:lnSpc>
                <a:spcPts val="2700"/>
              </a:lnSpc>
            </a:pPr>
            <a:r>
              <a:rPr lang="en-US" sz="2000" dirty="0" smtClean="0">
                <a:solidFill>
                  <a:schemeClr val="bg1"/>
                </a:solidFill>
              </a:rPr>
              <a:t>John 10:11</a:t>
            </a:r>
            <a:endParaRPr lang="en-US" sz="2000" dirty="0">
              <a:solidFill>
                <a:schemeClr val="bg1"/>
              </a:solidFill>
            </a:endParaRPr>
          </a:p>
        </p:txBody>
      </p:sp>
    </p:spTree>
    <p:extLst>
      <p:ext uri="{BB962C8B-B14F-4D97-AF65-F5344CB8AC3E}">
        <p14:creationId xmlns:p14="http://schemas.microsoft.com/office/powerpoint/2010/main" xmlns="" val="246571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4">
                                            <p:txEl>
                                              <p:pRg st="0" end="0"/>
                                            </p:txEl>
                                          </p:spTgt>
                                        </p:tgtEl>
                                      </p:cBhvr>
                                    </p:animEffect>
                                    <p:set>
                                      <p:cBhvr>
                                        <p:cTn id="20" dur="1" fill="hold">
                                          <p:stCondLst>
                                            <p:cond delay="499"/>
                                          </p:stCondLst>
                                        </p:cTn>
                                        <p:tgtEl>
                                          <p:spTgt spid="4">
                                            <p:txEl>
                                              <p:pRg st="0" end="0"/>
                                            </p:txEl>
                                          </p:spTgt>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4">
                                            <p:txEl>
                                              <p:pRg st="1" end="1"/>
                                            </p:txEl>
                                          </p:spTgt>
                                        </p:tgtEl>
                                      </p:cBhvr>
                                    </p:animEffect>
                                    <p:set>
                                      <p:cBhvr>
                                        <p:cTn id="23" dur="1" fill="hold">
                                          <p:stCondLst>
                                            <p:cond delay="499"/>
                                          </p:stCondLst>
                                        </p:cTn>
                                        <p:tgtEl>
                                          <p:spTgt spid="4">
                                            <p:txEl>
                                              <p:pRg st="1" end="1"/>
                                            </p:txEl>
                                          </p:spTgt>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500"/>
                                        <p:tgtEl>
                                          <p:spTgt spid="5">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5">
                                            <p:txEl>
                                              <p:pRg st="0" end="0"/>
                                            </p:txEl>
                                          </p:spTgt>
                                        </p:tgtEl>
                                      </p:cBhvr>
                                    </p:animEffect>
                                    <p:set>
                                      <p:cBhvr>
                                        <p:cTn id="34" dur="1" fill="hold">
                                          <p:stCondLst>
                                            <p:cond delay="499"/>
                                          </p:stCondLst>
                                        </p:cTn>
                                        <p:tgtEl>
                                          <p:spTgt spid="5">
                                            <p:txEl>
                                              <p:pRg st="0" end="0"/>
                                            </p:txEl>
                                          </p:spTgt>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5">
                                            <p:txEl>
                                              <p:pRg st="1" end="1"/>
                                            </p:txEl>
                                          </p:spTgt>
                                        </p:tgtEl>
                                      </p:cBhvr>
                                    </p:animEffect>
                                    <p:set>
                                      <p:cBhvr>
                                        <p:cTn id="37" dur="1" fill="hold">
                                          <p:stCondLst>
                                            <p:cond delay="499"/>
                                          </p:stCondLst>
                                        </p:cTn>
                                        <p:tgtEl>
                                          <p:spTgt spid="5">
                                            <p:txEl>
                                              <p:pRg st="1" end="1"/>
                                            </p:txEl>
                                          </p:spTgt>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fade">
                                      <p:cBhvr>
                                        <p:cTn id="40" dur="500"/>
                                        <p:tgtEl>
                                          <p:spTgt spid="6">
                                            <p:txEl>
                                              <p:pRg st="0" end="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Effect transition="in" filter="fade">
                                      <p:cBhvr>
                                        <p:cTn id="43" dur="500"/>
                                        <p:tgtEl>
                                          <p:spTgt spid="6">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6">
                                            <p:txEl>
                                              <p:pRg st="0" end="0"/>
                                            </p:txEl>
                                          </p:spTgt>
                                        </p:tgtEl>
                                      </p:cBhvr>
                                    </p:animEffect>
                                    <p:set>
                                      <p:cBhvr>
                                        <p:cTn id="48" dur="1" fill="hold">
                                          <p:stCondLst>
                                            <p:cond delay="499"/>
                                          </p:stCondLst>
                                        </p:cTn>
                                        <p:tgtEl>
                                          <p:spTgt spid="6">
                                            <p:txEl>
                                              <p:pRg st="0" end="0"/>
                                            </p:txEl>
                                          </p:spTgt>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6">
                                            <p:txEl>
                                              <p:pRg st="1" end="1"/>
                                            </p:txEl>
                                          </p:spTgt>
                                        </p:tgtEl>
                                      </p:cBhvr>
                                    </p:animEffect>
                                    <p:set>
                                      <p:cBhvr>
                                        <p:cTn id="51" dur="1" fill="hold">
                                          <p:stCondLst>
                                            <p:cond delay="499"/>
                                          </p:stCondLst>
                                        </p:cTn>
                                        <p:tgtEl>
                                          <p:spTgt spid="6">
                                            <p:txEl>
                                              <p:pRg st="1" end="1"/>
                                            </p:txEl>
                                          </p:spTgt>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5122"/>
                                        </p:tgtEl>
                                      </p:cBhvr>
                                    </p:animEffect>
                                    <p:set>
                                      <p:cBhvr>
                                        <p:cTn id="54" dur="1" fill="hold">
                                          <p:stCondLst>
                                            <p:cond delay="4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5" grpId="0" uiExpand="1" build="allAtOnce"/>
      <p:bldP spid="6" grpId="0" uiExpan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9220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4" name="Picture 2" descr="File:David Roberts-IsraelitesLeavingEgypt 1828.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0" y="0"/>
            <a:ext cx="6807200" cy="51054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045193" y="5410200"/>
            <a:ext cx="7032007" cy="784830"/>
          </a:xfrm>
          <a:prstGeom prst="rect">
            <a:avLst/>
          </a:prstGeom>
          <a:noFill/>
        </p:spPr>
        <p:txBody>
          <a:bodyPr wrap="square" rtlCol="0">
            <a:spAutoFit/>
          </a:bodyPr>
          <a:lstStyle/>
          <a:p>
            <a:pPr marL="0" lvl="3" algn="ctr">
              <a:lnSpc>
                <a:spcPts val="2700"/>
              </a:lnSpc>
            </a:pPr>
            <a:r>
              <a:rPr lang="en-US" sz="2000" dirty="0">
                <a:solidFill>
                  <a:schemeClr val="bg1"/>
                </a:solidFill>
              </a:rPr>
              <a:t>…all were </a:t>
            </a:r>
            <a:r>
              <a:rPr lang="en-US" sz="2000" b="1" u="sng" dirty="0">
                <a:solidFill>
                  <a:schemeClr val="bg1"/>
                </a:solidFill>
              </a:rPr>
              <a:t>baptized</a:t>
            </a:r>
            <a:r>
              <a:rPr lang="en-US" sz="2000" dirty="0">
                <a:solidFill>
                  <a:schemeClr val="bg1"/>
                </a:solidFill>
              </a:rPr>
              <a:t> into Moses in the cloud and in the sea… </a:t>
            </a:r>
            <a:endParaRPr lang="en-US" sz="2000" dirty="0" smtClean="0">
              <a:solidFill>
                <a:schemeClr val="bg1"/>
              </a:solidFill>
            </a:endParaRPr>
          </a:p>
          <a:p>
            <a:pPr marL="0" lvl="3" algn="ctr">
              <a:lnSpc>
                <a:spcPts val="2700"/>
              </a:lnSpc>
            </a:pPr>
            <a:r>
              <a:rPr lang="en-US" sz="2000" dirty="0" smtClean="0">
                <a:solidFill>
                  <a:schemeClr val="bg1"/>
                </a:solidFill>
              </a:rPr>
              <a:t>1 </a:t>
            </a:r>
            <a:r>
              <a:rPr lang="en-US" sz="2000" dirty="0">
                <a:solidFill>
                  <a:schemeClr val="bg1"/>
                </a:solidFill>
              </a:rPr>
              <a:t>Corinthians 10:2</a:t>
            </a:r>
          </a:p>
        </p:txBody>
      </p:sp>
      <p:sp>
        <p:nvSpPr>
          <p:cNvPr id="5" name="TextBox 4"/>
          <p:cNvSpPr txBox="1"/>
          <p:nvPr/>
        </p:nvSpPr>
        <p:spPr>
          <a:xfrm>
            <a:off x="1045193" y="5422121"/>
            <a:ext cx="7032007" cy="1131079"/>
          </a:xfrm>
          <a:prstGeom prst="rect">
            <a:avLst/>
          </a:prstGeom>
          <a:noFill/>
        </p:spPr>
        <p:txBody>
          <a:bodyPr wrap="square" rtlCol="0">
            <a:spAutoFit/>
          </a:bodyPr>
          <a:lstStyle/>
          <a:p>
            <a:pPr marL="0" lvl="3" algn="ctr">
              <a:lnSpc>
                <a:spcPts val="2700"/>
              </a:lnSpc>
            </a:pPr>
            <a:r>
              <a:rPr lang="en-US" sz="2000" dirty="0">
                <a:solidFill>
                  <a:schemeClr val="bg1"/>
                </a:solidFill>
              </a:rPr>
              <a:t>“If you abide in my word, you are truly my disciples, and you will know the truth, and the truth will set you </a:t>
            </a:r>
            <a:r>
              <a:rPr lang="en-US" sz="2000" b="1" u="sng" dirty="0">
                <a:solidFill>
                  <a:schemeClr val="bg1"/>
                </a:solidFill>
              </a:rPr>
              <a:t>free</a:t>
            </a:r>
            <a:r>
              <a:rPr lang="en-US" sz="2000" dirty="0">
                <a:solidFill>
                  <a:schemeClr val="bg1"/>
                </a:solidFill>
              </a:rPr>
              <a:t>.”  </a:t>
            </a:r>
            <a:endParaRPr lang="en-US" sz="2000" dirty="0" smtClean="0">
              <a:solidFill>
                <a:schemeClr val="bg1"/>
              </a:solidFill>
            </a:endParaRPr>
          </a:p>
          <a:p>
            <a:pPr marL="0" lvl="3" algn="ctr">
              <a:lnSpc>
                <a:spcPts val="2700"/>
              </a:lnSpc>
            </a:pPr>
            <a:r>
              <a:rPr lang="en-US" sz="2000" dirty="0" smtClean="0">
                <a:solidFill>
                  <a:schemeClr val="bg1"/>
                </a:solidFill>
              </a:rPr>
              <a:t>John </a:t>
            </a:r>
            <a:r>
              <a:rPr lang="en-US" sz="2000" dirty="0">
                <a:solidFill>
                  <a:schemeClr val="bg1"/>
                </a:solidFill>
              </a:rPr>
              <a:t>8:31-32</a:t>
            </a:r>
          </a:p>
        </p:txBody>
      </p:sp>
    </p:spTree>
    <p:extLst>
      <p:ext uri="{BB962C8B-B14F-4D97-AF65-F5344CB8AC3E}">
        <p14:creationId xmlns:p14="http://schemas.microsoft.com/office/powerpoint/2010/main" xmlns="" val="362193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4">
                                            <p:txEl>
                                              <p:pRg st="0" end="0"/>
                                            </p:txEl>
                                          </p:spTgt>
                                        </p:tgtEl>
                                      </p:cBhvr>
                                    </p:animEffect>
                                    <p:set>
                                      <p:cBhvr>
                                        <p:cTn id="20" dur="1" fill="hold">
                                          <p:stCondLst>
                                            <p:cond delay="499"/>
                                          </p:stCondLst>
                                        </p:cTn>
                                        <p:tgtEl>
                                          <p:spTgt spid="4">
                                            <p:txEl>
                                              <p:pRg st="0" end="0"/>
                                            </p:txEl>
                                          </p:spTgt>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4">
                                            <p:txEl>
                                              <p:pRg st="1" end="1"/>
                                            </p:txEl>
                                          </p:spTgt>
                                        </p:tgtEl>
                                      </p:cBhvr>
                                    </p:animEffect>
                                    <p:set>
                                      <p:cBhvr>
                                        <p:cTn id="23" dur="1" fill="hold">
                                          <p:stCondLst>
                                            <p:cond delay="499"/>
                                          </p:stCondLst>
                                        </p:cTn>
                                        <p:tgtEl>
                                          <p:spTgt spid="4">
                                            <p:txEl>
                                              <p:pRg st="1" end="1"/>
                                            </p:txEl>
                                          </p:spTgt>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500"/>
                                        <p:tgtEl>
                                          <p:spTgt spid="5">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5">
                                            <p:txEl>
                                              <p:pRg st="0" end="0"/>
                                            </p:txEl>
                                          </p:spTgt>
                                        </p:tgtEl>
                                      </p:cBhvr>
                                    </p:animEffect>
                                    <p:set>
                                      <p:cBhvr>
                                        <p:cTn id="34" dur="1" fill="hold">
                                          <p:stCondLst>
                                            <p:cond delay="499"/>
                                          </p:stCondLst>
                                        </p:cTn>
                                        <p:tgtEl>
                                          <p:spTgt spid="5">
                                            <p:txEl>
                                              <p:pRg st="0" end="0"/>
                                            </p:txEl>
                                          </p:spTgt>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5">
                                            <p:txEl>
                                              <p:pRg st="1" end="1"/>
                                            </p:txEl>
                                          </p:spTgt>
                                        </p:tgtEl>
                                      </p:cBhvr>
                                    </p:animEffect>
                                    <p:set>
                                      <p:cBhvr>
                                        <p:cTn id="37" dur="1" fill="hold">
                                          <p:stCondLst>
                                            <p:cond delay="499"/>
                                          </p:stCondLst>
                                        </p:cTn>
                                        <p:tgtEl>
                                          <p:spTgt spid="5">
                                            <p:txEl>
                                              <p:pRg st="1" end="1"/>
                                            </p:txEl>
                                          </p:spTgt>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3554"/>
                                        </p:tgtEl>
                                      </p:cBhvr>
                                    </p:animEffect>
                                    <p:set>
                                      <p:cBhvr>
                                        <p:cTn id="40" dur="1" fill="hold">
                                          <p:stCondLst>
                                            <p:cond delay="499"/>
                                          </p:stCondLst>
                                        </p:cTn>
                                        <p:tgtEl>
                                          <p:spTgt spid="235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5" grpId="0" uiExpan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0"/>
            <a:ext cx="92202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5" name="Picture 5" descr="http://imgs.mi9.com/uploads/landscape/4154/glory-sunshine-from-the-edge_1152x864_7191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416" y="-1"/>
            <a:ext cx="9205415" cy="690406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693820" y="682116"/>
            <a:ext cx="5325980" cy="2400657"/>
          </a:xfrm>
          <a:prstGeom prst="rect">
            <a:avLst/>
          </a:prstGeom>
          <a:solidFill>
            <a:srgbClr val="FFFFFF">
              <a:alpha val="65882"/>
            </a:srgbClr>
          </a:solidFill>
        </p:spPr>
        <p:txBody>
          <a:bodyPr wrap="square" rtlCol="0">
            <a:spAutoFit/>
          </a:bodyPr>
          <a:lstStyle/>
          <a:p>
            <a:pPr marL="0" lvl="3">
              <a:lnSpc>
                <a:spcPts val="3000"/>
              </a:lnSpc>
            </a:pPr>
            <a:r>
              <a:rPr lang="en-US" sz="2200" dirty="0" smtClean="0"/>
              <a:t>But we all, with unveiled face, beholding as in a mirror the glory of the Lord, are being transformed into the same image from </a:t>
            </a:r>
            <a:r>
              <a:rPr lang="en-US" sz="2200" b="1" u="sng" dirty="0" smtClean="0"/>
              <a:t>glory</a:t>
            </a:r>
            <a:r>
              <a:rPr lang="en-US" sz="2200" dirty="0" smtClean="0"/>
              <a:t> to </a:t>
            </a:r>
            <a:r>
              <a:rPr lang="en-US" sz="2200" b="1" u="sng" dirty="0" smtClean="0"/>
              <a:t>glory</a:t>
            </a:r>
            <a:r>
              <a:rPr lang="en-US" sz="2200" dirty="0" smtClean="0"/>
              <a:t>, just as by the Spirit of the Lord.</a:t>
            </a:r>
          </a:p>
          <a:p>
            <a:pPr marL="0" lvl="3">
              <a:lnSpc>
                <a:spcPts val="3000"/>
              </a:lnSpc>
            </a:pPr>
            <a:r>
              <a:rPr lang="en-US" sz="2200" dirty="0" smtClean="0"/>
              <a:t>2 Corinthians 3:18 (NKJV)</a:t>
            </a:r>
            <a:endParaRPr lang="en-US" sz="2200" dirty="0"/>
          </a:p>
        </p:txBody>
      </p:sp>
      <p:sp>
        <p:nvSpPr>
          <p:cNvPr id="7" name="TextBox 6"/>
          <p:cNvSpPr txBox="1"/>
          <p:nvPr/>
        </p:nvSpPr>
        <p:spPr>
          <a:xfrm>
            <a:off x="685800" y="685800"/>
            <a:ext cx="5334000" cy="3170099"/>
          </a:xfrm>
          <a:prstGeom prst="rect">
            <a:avLst/>
          </a:prstGeom>
          <a:solidFill>
            <a:srgbClr val="FFFFFF">
              <a:alpha val="65882"/>
            </a:srgbClr>
          </a:solidFill>
        </p:spPr>
        <p:txBody>
          <a:bodyPr wrap="square" rtlCol="0">
            <a:spAutoFit/>
          </a:bodyPr>
          <a:lstStyle/>
          <a:p>
            <a:pPr marL="0" lvl="3">
              <a:lnSpc>
                <a:spcPts val="3000"/>
              </a:lnSpc>
            </a:pPr>
            <a:r>
              <a:rPr lang="en-US" sz="2200" dirty="0" smtClean="0"/>
              <a:t>Do you not know that all of us who have been baptized </a:t>
            </a:r>
            <a:r>
              <a:rPr lang="en-US" sz="2200" b="1" u="sng" dirty="0" smtClean="0"/>
              <a:t>into</a:t>
            </a:r>
            <a:r>
              <a:rPr lang="en-US" sz="2200" dirty="0" smtClean="0"/>
              <a:t> </a:t>
            </a:r>
            <a:r>
              <a:rPr lang="en-US" sz="2200" b="1" u="sng" dirty="0" smtClean="0"/>
              <a:t>Christ</a:t>
            </a:r>
            <a:r>
              <a:rPr lang="en-US" sz="2200" dirty="0" smtClean="0"/>
              <a:t> were baptized into his death? We were buried therefore with him by baptism into death, in order that just as Christ was raised from the dead by the glory of the Father, we too might walk in newness of life.</a:t>
            </a:r>
          </a:p>
          <a:p>
            <a:pPr marL="0" lvl="3">
              <a:lnSpc>
                <a:spcPts val="3000"/>
              </a:lnSpc>
            </a:pPr>
            <a:r>
              <a:rPr lang="en-US" sz="2200" dirty="0" smtClean="0"/>
              <a:t>Romans 6:3-4</a:t>
            </a:r>
            <a:endParaRPr lang="en-US" sz="2200" dirty="0"/>
          </a:p>
        </p:txBody>
      </p:sp>
    </p:spTree>
    <p:extLst>
      <p:ext uri="{BB962C8B-B14F-4D97-AF65-F5344CB8AC3E}">
        <p14:creationId xmlns:p14="http://schemas.microsoft.com/office/powerpoint/2010/main" xmlns="" val="401382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5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3" name="Group 382"/>
          <p:cNvGrpSpPr/>
          <p:nvPr/>
        </p:nvGrpSpPr>
        <p:grpSpPr>
          <a:xfrm>
            <a:off x="701040" y="619363"/>
            <a:ext cx="1097280" cy="1294626"/>
            <a:chOff x="685800" y="619363"/>
            <a:chExt cx="1097280" cy="1294626"/>
          </a:xfrm>
        </p:grpSpPr>
        <p:grpSp>
          <p:nvGrpSpPr>
            <p:cNvPr id="349" name="Group 348"/>
            <p:cNvGrpSpPr/>
            <p:nvPr/>
          </p:nvGrpSpPr>
          <p:grpSpPr>
            <a:xfrm>
              <a:off x="685800" y="619363"/>
              <a:ext cx="1097280" cy="685800"/>
              <a:chOff x="685800" y="609600"/>
              <a:chExt cx="1097280" cy="914400"/>
            </a:xfrm>
            <a:effectLst>
              <a:outerShdw blurRad="50800" dist="38100" dir="2700000" algn="tl" rotWithShape="0">
                <a:prstClr val="black">
                  <a:alpha val="40000"/>
                </a:prstClr>
              </a:outerShdw>
            </a:effectLst>
          </p:grpSpPr>
          <p:sp>
            <p:nvSpPr>
              <p:cNvPr id="170" name="Flowchart: Predefined Process 169"/>
              <p:cNvSpPr/>
              <p:nvPr/>
            </p:nvSpPr>
            <p:spPr>
              <a:xfrm>
                <a:off x="6858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46" name="Flowchart: Predefined Process 245"/>
              <p:cNvSpPr/>
              <p:nvPr/>
            </p:nvSpPr>
            <p:spPr>
              <a:xfrm>
                <a:off x="9144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47" name="Flowchart: Predefined Process 246"/>
              <p:cNvSpPr/>
              <p:nvPr/>
            </p:nvSpPr>
            <p:spPr>
              <a:xfrm>
                <a:off x="11430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48" name="Flowchart: Predefined Process 247"/>
              <p:cNvSpPr/>
              <p:nvPr/>
            </p:nvSpPr>
            <p:spPr>
              <a:xfrm>
                <a:off x="13716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49" name="Flowchart: Predefined Process 248"/>
              <p:cNvSpPr/>
              <p:nvPr/>
            </p:nvSpPr>
            <p:spPr>
              <a:xfrm>
                <a:off x="16002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sp>
          <p:nvSpPr>
            <p:cNvPr id="356" name="Rounded Rectangle 355"/>
            <p:cNvSpPr/>
            <p:nvPr/>
          </p:nvSpPr>
          <p:spPr>
            <a:xfrm>
              <a:off x="914400" y="1544657"/>
              <a:ext cx="685800" cy="369332"/>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a:p>
          </p:txBody>
        </p:sp>
        <p:sp>
          <p:nvSpPr>
            <p:cNvPr id="357" name="TextBox 356"/>
            <p:cNvSpPr txBox="1"/>
            <p:nvPr/>
          </p:nvSpPr>
          <p:spPr>
            <a:xfrm>
              <a:off x="914400" y="1540192"/>
              <a:ext cx="68580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dirty="0" smtClean="0">
                  <a:solidFill>
                    <a:schemeClr val="bg1"/>
                  </a:solidFill>
                </a:rPr>
                <a:t>Law</a:t>
              </a:r>
              <a:endParaRPr lang="en-US" sz="1500" dirty="0">
                <a:solidFill>
                  <a:schemeClr val="bg1"/>
                </a:solidFill>
              </a:endParaRPr>
            </a:p>
          </p:txBody>
        </p:sp>
      </p:grpSp>
      <p:grpSp>
        <p:nvGrpSpPr>
          <p:cNvPr id="384" name="Group 383"/>
          <p:cNvGrpSpPr/>
          <p:nvPr/>
        </p:nvGrpSpPr>
        <p:grpSpPr>
          <a:xfrm>
            <a:off x="2301240" y="619363"/>
            <a:ext cx="2727960" cy="1295400"/>
            <a:chOff x="2331720" y="619363"/>
            <a:chExt cx="2727960" cy="1295400"/>
          </a:xfrm>
        </p:grpSpPr>
        <p:grpSp>
          <p:nvGrpSpPr>
            <p:cNvPr id="350" name="Group 349"/>
            <p:cNvGrpSpPr/>
            <p:nvPr/>
          </p:nvGrpSpPr>
          <p:grpSpPr>
            <a:xfrm>
              <a:off x="2331720" y="619363"/>
              <a:ext cx="2727960" cy="685800"/>
              <a:chOff x="2331720" y="609600"/>
              <a:chExt cx="2727960" cy="914400"/>
            </a:xfrm>
            <a:effectLst>
              <a:outerShdw blurRad="50800" dist="38100" dir="2700000" algn="tl" rotWithShape="0">
                <a:prstClr val="black">
                  <a:alpha val="40000"/>
                </a:prstClr>
              </a:outerShdw>
            </a:effectLst>
          </p:grpSpPr>
          <p:sp>
            <p:nvSpPr>
              <p:cNvPr id="250" name="Flowchart: Predefined Process 249"/>
              <p:cNvSpPr/>
              <p:nvPr/>
            </p:nvSpPr>
            <p:spPr>
              <a:xfrm>
                <a:off x="23317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51" name="Flowchart: Predefined Process 250"/>
              <p:cNvSpPr/>
              <p:nvPr/>
            </p:nvSpPr>
            <p:spPr>
              <a:xfrm>
                <a:off x="25603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52" name="Flowchart: Predefined Process 251"/>
              <p:cNvSpPr/>
              <p:nvPr/>
            </p:nvSpPr>
            <p:spPr>
              <a:xfrm>
                <a:off x="27889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53" name="Flowchart: Predefined Process 252"/>
              <p:cNvSpPr/>
              <p:nvPr/>
            </p:nvSpPr>
            <p:spPr>
              <a:xfrm>
                <a:off x="30175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54" name="Flowchart: Predefined Process 253"/>
              <p:cNvSpPr/>
              <p:nvPr/>
            </p:nvSpPr>
            <p:spPr>
              <a:xfrm>
                <a:off x="32461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14" name="Flowchart: Predefined Process 313"/>
              <p:cNvSpPr/>
              <p:nvPr/>
            </p:nvSpPr>
            <p:spPr>
              <a:xfrm>
                <a:off x="34747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15" name="Flowchart: Predefined Process 314"/>
              <p:cNvSpPr/>
              <p:nvPr/>
            </p:nvSpPr>
            <p:spPr>
              <a:xfrm>
                <a:off x="37033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16" name="Flowchart: Predefined Process 315"/>
              <p:cNvSpPr/>
              <p:nvPr/>
            </p:nvSpPr>
            <p:spPr>
              <a:xfrm>
                <a:off x="39319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17" name="Flowchart: Predefined Process 316"/>
              <p:cNvSpPr/>
              <p:nvPr/>
            </p:nvSpPr>
            <p:spPr>
              <a:xfrm>
                <a:off x="41605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18" name="Flowchart: Predefined Process 317"/>
              <p:cNvSpPr/>
              <p:nvPr/>
            </p:nvSpPr>
            <p:spPr>
              <a:xfrm>
                <a:off x="44196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19" name="Flowchart: Predefined Process 318"/>
              <p:cNvSpPr/>
              <p:nvPr/>
            </p:nvSpPr>
            <p:spPr>
              <a:xfrm>
                <a:off x="46482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20" name="Flowchart: Predefined Process 319"/>
              <p:cNvSpPr/>
              <p:nvPr/>
            </p:nvSpPr>
            <p:spPr>
              <a:xfrm>
                <a:off x="48768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sp>
          <p:nvSpPr>
            <p:cNvPr id="358" name="Rounded Rectangle 357"/>
            <p:cNvSpPr/>
            <p:nvPr/>
          </p:nvSpPr>
          <p:spPr>
            <a:xfrm>
              <a:off x="3215640" y="1540966"/>
              <a:ext cx="89916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a:p>
          </p:txBody>
        </p:sp>
        <p:sp>
          <p:nvSpPr>
            <p:cNvPr id="359" name="TextBox 358"/>
            <p:cNvSpPr txBox="1"/>
            <p:nvPr/>
          </p:nvSpPr>
          <p:spPr>
            <a:xfrm>
              <a:off x="3215640" y="1540966"/>
              <a:ext cx="89916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dirty="0" smtClean="0">
                  <a:solidFill>
                    <a:schemeClr val="bg1"/>
                  </a:solidFill>
                </a:rPr>
                <a:t>History</a:t>
              </a:r>
              <a:endParaRPr lang="en-US" sz="1500" dirty="0">
                <a:solidFill>
                  <a:schemeClr val="bg1"/>
                </a:solidFill>
              </a:endParaRPr>
            </a:p>
          </p:txBody>
        </p:sp>
      </p:grpSp>
      <p:grpSp>
        <p:nvGrpSpPr>
          <p:cNvPr id="385" name="Group 384"/>
          <p:cNvGrpSpPr/>
          <p:nvPr/>
        </p:nvGrpSpPr>
        <p:grpSpPr>
          <a:xfrm>
            <a:off x="5577840" y="619363"/>
            <a:ext cx="1097280" cy="1288197"/>
            <a:chOff x="5608320" y="619363"/>
            <a:chExt cx="1097280" cy="1288197"/>
          </a:xfrm>
        </p:grpSpPr>
        <p:grpSp>
          <p:nvGrpSpPr>
            <p:cNvPr id="351" name="Group 350"/>
            <p:cNvGrpSpPr/>
            <p:nvPr/>
          </p:nvGrpSpPr>
          <p:grpSpPr>
            <a:xfrm>
              <a:off x="5608320" y="619363"/>
              <a:ext cx="1097280" cy="685800"/>
              <a:chOff x="5608320" y="609600"/>
              <a:chExt cx="1097280" cy="914400"/>
            </a:xfrm>
            <a:effectLst>
              <a:outerShdw blurRad="50800" dist="38100" dir="2700000" algn="tl" rotWithShape="0">
                <a:prstClr val="black">
                  <a:alpha val="40000"/>
                </a:prstClr>
              </a:outerShdw>
            </a:effectLst>
          </p:grpSpPr>
          <p:sp>
            <p:nvSpPr>
              <p:cNvPr id="265" name="Flowchart: Predefined Process 264"/>
              <p:cNvSpPr/>
              <p:nvPr/>
            </p:nvSpPr>
            <p:spPr>
              <a:xfrm>
                <a:off x="56083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66" name="Flowchart: Predefined Process 265"/>
              <p:cNvSpPr/>
              <p:nvPr/>
            </p:nvSpPr>
            <p:spPr>
              <a:xfrm>
                <a:off x="58369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67" name="Flowchart: Predefined Process 266"/>
              <p:cNvSpPr/>
              <p:nvPr/>
            </p:nvSpPr>
            <p:spPr>
              <a:xfrm>
                <a:off x="60655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68" name="Flowchart: Predefined Process 267"/>
              <p:cNvSpPr/>
              <p:nvPr/>
            </p:nvSpPr>
            <p:spPr>
              <a:xfrm>
                <a:off x="62941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69" name="Flowchart: Predefined Process 268"/>
              <p:cNvSpPr/>
              <p:nvPr/>
            </p:nvSpPr>
            <p:spPr>
              <a:xfrm>
                <a:off x="65227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sp>
          <p:nvSpPr>
            <p:cNvPr id="360" name="Rounded Rectangle 359"/>
            <p:cNvSpPr/>
            <p:nvPr/>
          </p:nvSpPr>
          <p:spPr>
            <a:xfrm>
              <a:off x="5715000" y="1533763"/>
              <a:ext cx="94488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a:p>
          </p:txBody>
        </p:sp>
        <p:sp>
          <p:nvSpPr>
            <p:cNvPr id="361" name="TextBox 360"/>
            <p:cNvSpPr txBox="1"/>
            <p:nvPr/>
          </p:nvSpPr>
          <p:spPr>
            <a:xfrm>
              <a:off x="5715000" y="1533763"/>
              <a:ext cx="94488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dirty="0" smtClean="0">
                  <a:solidFill>
                    <a:schemeClr val="bg1"/>
                  </a:solidFill>
                </a:rPr>
                <a:t>Wisdom</a:t>
              </a:r>
              <a:endParaRPr lang="en-US" sz="1500" dirty="0">
                <a:solidFill>
                  <a:schemeClr val="bg1"/>
                </a:solidFill>
              </a:endParaRPr>
            </a:p>
          </p:txBody>
        </p:sp>
      </p:grpSp>
      <p:grpSp>
        <p:nvGrpSpPr>
          <p:cNvPr id="387" name="Group 386"/>
          <p:cNvGrpSpPr/>
          <p:nvPr/>
        </p:nvGrpSpPr>
        <p:grpSpPr>
          <a:xfrm>
            <a:off x="701040" y="2295763"/>
            <a:ext cx="1143000" cy="1524000"/>
            <a:chOff x="685800" y="2295763"/>
            <a:chExt cx="1143000" cy="1524000"/>
          </a:xfrm>
        </p:grpSpPr>
        <p:grpSp>
          <p:nvGrpSpPr>
            <p:cNvPr id="352" name="Group 351"/>
            <p:cNvGrpSpPr/>
            <p:nvPr/>
          </p:nvGrpSpPr>
          <p:grpSpPr>
            <a:xfrm>
              <a:off x="685800" y="2295763"/>
              <a:ext cx="1097280" cy="685800"/>
              <a:chOff x="685800" y="2438400"/>
              <a:chExt cx="1097280" cy="914400"/>
            </a:xfrm>
            <a:effectLst>
              <a:outerShdw blurRad="50800" dist="38100" dir="2700000" algn="tl" rotWithShape="0">
                <a:prstClr val="black">
                  <a:alpha val="40000"/>
                </a:prstClr>
              </a:outerShdw>
            </a:effectLst>
          </p:grpSpPr>
          <p:sp>
            <p:nvSpPr>
              <p:cNvPr id="270" name="Flowchart: Predefined Process 269"/>
              <p:cNvSpPr/>
              <p:nvPr/>
            </p:nvSpPr>
            <p:spPr>
              <a:xfrm>
                <a:off x="6858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a:p>
            </p:txBody>
          </p:sp>
          <p:sp>
            <p:nvSpPr>
              <p:cNvPr id="271" name="Flowchart: Predefined Process 270"/>
              <p:cNvSpPr/>
              <p:nvPr/>
            </p:nvSpPr>
            <p:spPr>
              <a:xfrm>
                <a:off x="9144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a:p>
            </p:txBody>
          </p:sp>
          <p:sp>
            <p:nvSpPr>
              <p:cNvPr id="272" name="Flowchart: Predefined Process 271"/>
              <p:cNvSpPr/>
              <p:nvPr/>
            </p:nvSpPr>
            <p:spPr>
              <a:xfrm>
                <a:off x="11430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a:p>
            </p:txBody>
          </p:sp>
          <p:sp>
            <p:nvSpPr>
              <p:cNvPr id="273" name="Flowchart: Predefined Process 272"/>
              <p:cNvSpPr/>
              <p:nvPr/>
            </p:nvSpPr>
            <p:spPr>
              <a:xfrm>
                <a:off x="13716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a:p>
            </p:txBody>
          </p:sp>
          <p:sp>
            <p:nvSpPr>
              <p:cNvPr id="274" name="Flowchart: Predefined Process 273"/>
              <p:cNvSpPr/>
              <p:nvPr/>
            </p:nvSpPr>
            <p:spPr>
              <a:xfrm>
                <a:off x="16002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a:p>
            </p:txBody>
          </p:sp>
        </p:grpSp>
        <p:sp>
          <p:nvSpPr>
            <p:cNvPr id="362" name="Rounded Rectangle 361"/>
            <p:cNvSpPr/>
            <p:nvPr/>
          </p:nvSpPr>
          <p:spPr>
            <a:xfrm>
              <a:off x="807720" y="3208674"/>
              <a:ext cx="914400" cy="611089"/>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a:p>
          </p:txBody>
        </p:sp>
        <p:sp>
          <p:nvSpPr>
            <p:cNvPr id="363" name="TextBox 362"/>
            <p:cNvSpPr txBox="1"/>
            <p:nvPr/>
          </p:nvSpPr>
          <p:spPr>
            <a:xfrm>
              <a:off x="731520" y="3172777"/>
              <a:ext cx="1097280" cy="612934"/>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dirty="0" smtClean="0">
                  <a:solidFill>
                    <a:schemeClr val="bg1"/>
                  </a:solidFill>
                </a:rPr>
                <a:t>Major Prophets</a:t>
              </a:r>
              <a:endParaRPr lang="en-US" sz="1500" dirty="0">
                <a:solidFill>
                  <a:schemeClr val="bg1"/>
                </a:solidFill>
              </a:endParaRPr>
            </a:p>
          </p:txBody>
        </p:sp>
      </p:grpSp>
      <p:grpSp>
        <p:nvGrpSpPr>
          <p:cNvPr id="388" name="Group 387"/>
          <p:cNvGrpSpPr/>
          <p:nvPr/>
        </p:nvGrpSpPr>
        <p:grpSpPr>
          <a:xfrm>
            <a:off x="2301240" y="2295763"/>
            <a:ext cx="2727960" cy="1524000"/>
            <a:chOff x="2286000" y="2295763"/>
            <a:chExt cx="2727960" cy="1524000"/>
          </a:xfrm>
        </p:grpSpPr>
        <p:grpSp>
          <p:nvGrpSpPr>
            <p:cNvPr id="353" name="Group 352"/>
            <p:cNvGrpSpPr/>
            <p:nvPr/>
          </p:nvGrpSpPr>
          <p:grpSpPr>
            <a:xfrm>
              <a:off x="2286000" y="2295763"/>
              <a:ext cx="2727960" cy="685800"/>
              <a:chOff x="2286000" y="2438400"/>
              <a:chExt cx="2727960" cy="914400"/>
            </a:xfrm>
            <a:effectLst>
              <a:outerShdw blurRad="50800" dist="38100" dir="2700000" algn="tl" rotWithShape="0">
                <a:prstClr val="black">
                  <a:alpha val="40000"/>
                </a:prstClr>
              </a:outerShdw>
            </a:effectLst>
          </p:grpSpPr>
          <p:sp>
            <p:nvSpPr>
              <p:cNvPr id="321" name="Flowchart: Predefined Process 320"/>
              <p:cNvSpPr/>
              <p:nvPr/>
            </p:nvSpPr>
            <p:spPr>
              <a:xfrm>
                <a:off x="22860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a:p>
            </p:txBody>
          </p:sp>
          <p:sp>
            <p:nvSpPr>
              <p:cNvPr id="322" name="Flowchart: Predefined Process 321"/>
              <p:cNvSpPr/>
              <p:nvPr/>
            </p:nvSpPr>
            <p:spPr>
              <a:xfrm>
                <a:off x="25146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a:p>
            </p:txBody>
          </p:sp>
          <p:sp>
            <p:nvSpPr>
              <p:cNvPr id="323" name="Flowchart: Predefined Process 322"/>
              <p:cNvSpPr/>
              <p:nvPr/>
            </p:nvSpPr>
            <p:spPr>
              <a:xfrm>
                <a:off x="27432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a:p>
            </p:txBody>
          </p:sp>
          <p:sp>
            <p:nvSpPr>
              <p:cNvPr id="324" name="Flowchart: Predefined Process 323"/>
              <p:cNvSpPr/>
              <p:nvPr/>
            </p:nvSpPr>
            <p:spPr>
              <a:xfrm>
                <a:off x="29718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a:p>
            </p:txBody>
          </p:sp>
          <p:sp>
            <p:nvSpPr>
              <p:cNvPr id="325" name="Flowchart: Predefined Process 324"/>
              <p:cNvSpPr/>
              <p:nvPr/>
            </p:nvSpPr>
            <p:spPr>
              <a:xfrm>
                <a:off x="32004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a:p>
            </p:txBody>
          </p:sp>
          <p:sp>
            <p:nvSpPr>
              <p:cNvPr id="326" name="Flowchart: Predefined Process 325"/>
              <p:cNvSpPr/>
              <p:nvPr/>
            </p:nvSpPr>
            <p:spPr>
              <a:xfrm>
                <a:off x="34290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a:p>
            </p:txBody>
          </p:sp>
          <p:sp>
            <p:nvSpPr>
              <p:cNvPr id="327" name="Flowchart: Predefined Process 326"/>
              <p:cNvSpPr/>
              <p:nvPr/>
            </p:nvSpPr>
            <p:spPr>
              <a:xfrm>
                <a:off x="36576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a:p>
            </p:txBody>
          </p:sp>
          <p:sp>
            <p:nvSpPr>
              <p:cNvPr id="328" name="Flowchart: Predefined Process 327"/>
              <p:cNvSpPr/>
              <p:nvPr/>
            </p:nvSpPr>
            <p:spPr>
              <a:xfrm>
                <a:off x="38862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a:p>
            </p:txBody>
          </p:sp>
          <p:sp>
            <p:nvSpPr>
              <p:cNvPr id="329" name="Flowchart: Predefined Process 328"/>
              <p:cNvSpPr/>
              <p:nvPr/>
            </p:nvSpPr>
            <p:spPr>
              <a:xfrm>
                <a:off x="41148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a:p>
            </p:txBody>
          </p:sp>
          <p:sp>
            <p:nvSpPr>
              <p:cNvPr id="330" name="Flowchart: Predefined Process 329"/>
              <p:cNvSpPr/>
              <p:nvPr/>
            </p:nvSpPr>
            <p:spPr>
              <a:xfrm>
                <a:off x="437388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a:p>
            </p:txBody>
          </p:sp>
          <p:sp>
            <p:nvSpPr>
              <p:cNvPr id="331" name="Flowchart: Predefined Process 330"/>
              <p:cNvSpPr/>
              <p:nvPr/>
            </p:nvSpPr>
            <p:spPr>
              <a:xfrm>
                <a:off x="460248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a:p>
            </p:txBody>
          </p:sp>
          <p:sp>
            <p:nvSpPr>
              <p:cNvPr id="332" name="Flowchart: Predefined Process 331"/>
              <p:cNvSpPr/>
              <p:nvPr/>
            </p:nvSpPr>
            <p:spPr>
              <a:xfrm>
                <a:off x="483108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a:p>
            </p:txBody>
          </p:sp>
        </p:grpSp>
        <p:sp>
          <p:nvSpPr>
            <p:cNvPr id="366" name="Rounded Rectangle 365"/>
            <p:cNvSpPr/>
            <p:nvPr/>
          </p:nvSpPr>
          <p:spPr>
            <a:xfrm>
              <a:off x="3169920" y="3208674"/>
              <a:ext cx="960120" cy="611089"/>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a:p>
          </p:txBody>
        </p:sp>
        <p:sp>
          <p:nvSpPr>
            <p:cNvPr id="367" name="TextBox 366"/>
            <p:cNvSpPr txBox="1"/>
            <p:nvPr/>
          </p:nvSpPr>
          <p:spPr>
            <a:xfrm>
              <a:off x="3108960" y="3172777"/>
              <a:ext cx="1082040" cy="612934"/>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dirty="0" smtClean="0">
                  <a:solidFill>
                    <a:schemeClr val="bg1"/>
                  </a:solidFill>
                </a:rPr>
                <a:t>Minor Prophets</a:t>
              </a:r>
              <a:endParaRPr lang="en-US" sz="1500" dirty="0">
                <a:solidFill>
                  <a:schemeClr val="bg1"/>
                </a:solidFill>
              </a:endParaRPr>
            </a:p>
          </p:txBody>
        </p:sp>
      </p:grpSp>
      <p:grpSp>
        <p:nvGrpSpPr>
          <p:cNvPr id="389" name="Group 388"/>
          <p:cNvGrpSpPr/>
          <p:nvPr/>
        </p:nvGrpSpPr>
        <p:grpSpPr>
          <a:xfrm>
            <a:off x="701040" y="4581763"/>
            <a:ext cx="914400" cy="1280398"/>
            <a:chOff x="685800" y="4581763"/>
            <a:chExt cx="914400" cy="1280398"/>
          </a:xfrm>
        </p:grpSpPr>
        <p:grpSp>
          <p:nvGrpSpPr>
            <p:cNvPr id="354" name="Group 353"/>
            <p:cNvGrpSpPr/>
            <p:nvPr/>
          </p:nvGrpSpPr>
          <p:grpSpPr>
            <a:xfrm>
              <a:off x="685800" y="4581763"/>
              <a:ext cx="868680" cy="685800"/>
              <a:chOff x="685800" y="4419600"/>
              <a:chExt cx="868680" cy="914400"/>
            </a:xfrm>
            <a:effectLst>
              <a:outerShdw blurRad="50800" dist="38100" dir="2700000" algn="tl" rotWithShape="0">
                <a:prstClr val="black">
                  <a:alpha val="40000"/>
                </a:prstClr>
              </a:outerShdw>
            </a:effectLst>
          </p:grpSpPr>
          <p:sp>
            <p:nvSpPr>
              <p:cNvPr id="287" name="Flowchart: Predefined Process 286"/>
              <p:cNvSpPr/>
              <p:nvPr/>
            </p:nvSpPr>
            <p:spPr>
              <a:xfrm>
                <a:off x="6858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a:p>
            </p:txBody>
          </p:sp>
          <p:sp>
            <p:nvSpPr>
              <p:cNvPr id="288" name="Flowchart: Predefined Process 287"/>
              <p:cNvSpPr/>
              <p:nvPr/>
            </p:nvSpPr>
            <p:spPr>
              <a:xfrm>
                <a:off x="9144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a:p>
            </p:txBody>
          </p:sp>
          <p:sp>
            <p:nvSpPr>
              <p:cNvPr id="289" name="Flowchart: Predefined Process 288"/>
              <p:cNvSpPr/>
              <p:nvPr/>
            </p:nvSpPr>
            <p:spPr>
              <a:xfrm>
                <a:off x="11430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a:p>
            </p:txBody>
          </p:sp>
          <p:sp>
            <p:nvSpPr>
              <p:cNvPr id="290" name="Flowchart: Predefined Process 289"/>
              <p:cNvSpPr/>
              <p:nvPr/>
            </p:nvSpPr>
            <p:spPr>
              <a:xfrm>
                <a:off x="13716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a:p>
            </p:txBody>
          </p:sp>
        </p:grpSp>
        <p:sp>
          <p:nvSpPr>
            <p:cNvPr id="368" name="Rounded Rectangle 367"/>
            <p:cNvSpPr/>
            <p:nvPr/>
          </p:nvSpPr>
          <p:spPr>
            <a:xfrm>
              <a:off x="701040" y="5492829"/>
              <a:ext cx="822960" cy="369332"/>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600"/>
            </a:p>
          </p:txBody>
        </p:sp>
        <p:sp>
          <p:nvSpPr>
            <p:cNvPr id="369" name="TextBox 368"/>
            <p:cNvSpPr txBox="1"/>
            <p:nvPr/>
          </p:nvSpPr>
          <p:spPr>
            <a:xfrm>
              <a:off x="685800" y="5492829"/>
              <a:ext cx="91440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dirty="0" smtClean="0">
                  <a:solidFill>
                    <a:schemeClr val="bg1"/>
                  </a:solidFill>
                </a:rPr>
                <a:t>Gospels</a:t>
              </a:r>
              <a:endParaRPr lang="en-US" sz="1500" dirty="0">
                <a:solidFill>
                  <a:schemeClr val="bg1"/>
                </a:solidFill>
              </a:endParaRPr>
            </a:p>
          </p:txBody>
        </p:sp>
      </p:grpSp>
      <p:grpSp>
        <p:nvGrpSpPr>
          <p:cNvPr id="390" name="Group 389"/>
          <p:cNvGrpSpPr/>
          <p:nvPr/>
        </p:nvGrpSpPr>
        <p:grpSpPr>
          <a:xfrm>
            <a:off x="1844040" y="4581763"/>
            <a:ext cx="655320" cy="1278434"/>
            <a:chOff x="1905000" y="4581763"/>
            <a:chExt cx="655320" cy="1278434"/>
          </a:xfrm>
        </p:grpSpPr>
        <p:sp>
          <p:nvSpPr>
            <p:cNvPr id="291" name="Flowchart: Predefined Process 290"/>
            <p:cNvSpPr/>
            <p:nvPr/>
          </p:nvSpPr>
          <p:spPr>
            <a:xfrm>
              <a:off x="2103120" y="4581763"/>
              <a:ext cx="182880" cy="685800"/>
            </a:xfrm>
            <a:prstGeom prst="flowChartPredefinedProcess">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a:p>
          </p:txBody>
        </p:sp>
        <p:sp>
          <p:nvSpPr>
            <p:cNvPr id="370" name="Rounded Rectangle 369"/>
            <p:cNvSpPr/>
            <p:nvPr/>
          </p:nvSpPr>
          <p:spPr>
            <a:xfrm>
              <a:off x="1950720" y="5486400"/>
              <a:ext cx="56388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a:p>
          </p:txBody>
        </p:sp>
        <p:sp>
          <p:nvSpPr>
            <p:cNvPr id="371" name="TextBox 370"/>
            <p:cNvSpPr txBox="1"/>
            <p:nvPr/>
          </p:nvSpPr>
          <p:spPr>
            <a:xfrm>
              <a:off x="1905000" y="5486400"/>
              <a:ext cx="65532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dirty="0" smtClean="0">
                  <a:solidFill>
                    <a:schemeClr val="bg1"/>
                  </a:solidFill>
                </a:rPr>
                <a:t>Acts</a:t>
              </a:r>
              <a:endParaRPr lang="en-US" sz="1500" dirty="0">
                <a:solidFill>
                  <a:schemeClr val="bg1"/>
                </a:solidFill>
              </a:endParaRPr>
            </a:p>
          </p:txBody>
        </p:sp>
      </p:grpSp>
      <p:grpSp>
        <p:nvGrpSpPr>
          <p:cNvPr id="391" name="Group 390"/>
          <p:cNvGrpSpPr/>
          <p:nvPr/>
        </p:nvGrpSpPr>
        <p:grpSpPr>
          <a:xfrm>
            <a:off x="2758440" y="4581763"/>
            <a:ext cx="4739640" cy="1285637"/>
            <a:chOff x="2834640" y="4581763"/>
            <a:chExt cx="4739640" cy="1285637"/>
          </a:xfrm>
        </p:grpSpPr>
        <p:grpSp>
          <p:nvGrpSpPr>
            <p:cNvPr id="355" name="Group 354"/>
            <p:cNvGrpSpPr/>
            <p:nvPr/>
          </p:nvGrpSpPr>
          <p:grpSpPr>
            <a:xfrm>
              <a:off x="2834640" y="4581763"/>
              <a:ext cx="4739640" cy="685800"/>
              <a:chOff x="2834640" y="4419600"/>
              <a:chExt cx="4739640" cy="914400"/>
            </a:xfrm>
            <a:effectLst>
              <a:outerShdw blurRad="50800" dist="38100" dir="2700000" algn="tl" rotWithShape="0">
                <a:prstClr val="black">
                  <a:alpha val="40000"/>
                </a:prstClr>
              </a:outerShdw>
            </a:effectLst>
          </p:grpSpPr>
          <p:sp>
            <p:nvSpPr>
              <p:cNvPr id="292" name="Flowchart: Predefined Process 291"/>
              <p:cNvSpPr/>
              <p:nvPr/>
            </p:nvSpPr>
            <p:spPr>
              <a:xfrm>
                <a:off x="283464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a:p>
            </p:txBody>
          </p:sp>
          <p:sp>
            <p:nvSpPr>
              <p:cNvPr id="293" name="Flowchart: Predefined Process 292"/>
              <p:cNvSpPr/>
              <p:nvPr/>
            </p:nvSpPr>
            <p:spPr>
              <a:xfrm>
                <a:off x="306324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a:p>
            </p:txBody>
          </p:sp>
          <p:sp>
            <p:nvSpPr>
              <p:cNvPr id="294" name="Flowchart: Predefined Process 293"/>
              <p:cNvSpPr/>
              <p:nvPr/>
            </p:nvSpPr>
            <p:spPr>
              <a:xfrm>
                <a:off x="329184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a:p>
            </p:txBody>
          </p:sp>
          <p:sp>
            <p:nvSpPr>
              <p:cNvPr id="295" name="Flowchart: Predefined Process 294"/>
              <p:cNvSpPr/>
              <p:nvPr/>
            </p:nvSpPr>
            <p:spPr>
              <a:xfrm>
                <a:off x="352044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a:p>
            </p:txBody>
          </p:sp>
          <p:sp>
            <p:nvSpPr>
              <p:cNvPr id="296" name="Flowchart: Predefined Process 295"/>
              <p:cNvSpPr/>
              <p:nvPr/>
            </p:nvSpPr>
            <p:spPr>
              <a:xfrm>
                <a:off x="374904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a:p>
            </p:txBody>
          </p:sp>
          <p:sp>
            <p:nvSpPr>
              <p:cNvPr id="333" name="Flowchart: Predefined Process 332"/>
              <p:cNvSpPr/>
              <p:nvPr/>
            </p:nvSpPr>
            <p:spPr>
              <a:xfrm>
                <a:off x="39624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a:p>
            </p:txBody>
          </p:sp>
          <p:sp>
            <p:nvSpPr>
              <p:cNvPr id="334" name="Flowchart: Predefined Process 333"/>
              <p:cNvSpPr/>
              <p:nvPr/>
            </p:nvSpPr>
            <p:spPr>
              <a:xfrm>
                <a:off x="41910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a:p>
            </p:txBody>
          </p:sp>
          <p:sp>
            <p:nvSpPr>
              <p:cNvPr id="335" name="Flowchart: Predefined Process 334"/>
              <p:cNvSpPr/>
              <p:nvPr/>
            </p:nvSpPr>
            <p:spPr>
              <a:xfrm>
                <a:off x="44196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a:p>
            </p:txBody>
          </p:sp>
          <p:sp>
            <p:nvSpPr>
              <p:cNvPr id="336" name="Flowchart: Predefined Process 335"/>
              <p:cNvSpPr/>
              <p:nvPr/>
            </p:nvSpPr>
            <p:spPr>
              <a:xfrm>
                <a:off x="46482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a:p>
            </p:txBody>
          </p:sp>
          <p:sp>
            <p:nvSpPr>
              <p:cNvPr id="337" name="Flowchart: Predefined Process 336"/>
              <p:cNvSpPr/>
              <p:nvPr/>
            </p:nvSpPr>
            <p:spPr>
              <a:xfrm>
                <a:off x="48768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a:p>
            </p:txBody>
          </p:sp>
          <p:sp>
            <p:nvSpPr>
              <p:cNvPr id="338" name="Flowchart: Predefined Process 337"/>
              <p:cNvSpPr/>
              <p:nvPr/>
            </p:nvSpPr>
            <p:spPr>
              <a:xfrm>
                <a:off x="51054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a:p>
            </p:txBody>
          </p:sp>
          <p:sp>
            <p:nvSpPr>
              <p:cNvPr id="339" name="Flowchart: Predefined Process 338"/>
              <p:cNvSpPr/>
              <p:nvPr/>
            </p:nvSpPr>
            <p:spPr>
              <a:xfrm>
                <a:off x="53340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a:p>
            </p:txBody>
          </p:sp>
          <p:sp>
            <p:nvSpPr>
              <p:cNvPr id="340" name="Flowchart: Predefined Process 339"/>
              <p:cNvSpPr/>
              <p:nvPr/>
            </p:nvSpPr>
            <p:spPr>
              <a:xfrm>
                <a:off x="55626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a:p>
            </p:txBody>
          </p:sp>
          <p:sp>
            <p:nvSpPr>
              <p:cNvPr id="341" name="Flowchart: Predefined Process 340"/>
              <p:cNvSpPr/>
              <p:nvPr/>
            </p:nvSpPr>
            <p:spPr>
              <a:xfrm>
                <a:off x="57912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a:p>
            </p:txBody>
          </p:sp>
          <p:sp>
            <p:nvSpPr>
              <p:cNvPr id="342" name="Flowchart: Predefined Process 341"/>
              <p:cNvSpPr/>
              <p:nvPr/>
            </p:nvSpPr>
            <p:spPr>
              <a:xfrm>
                <a:off x="60198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a:p>
            </p:txBody>
          </p:sp>
          <p:sp>
            <p:nvSpPr>
              <p:cNvPr id="343" name="Flowchart: Predefined Process 342"/>
              <p:cNvSpPr/>
              <p:nvPr/>
            </p:nvSpPr>
            <p:spPr>
              <a:xfrm>
                <a:off x="62484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a:p>
            </p:txBody>
          </p:sp>
          <p:sp>
            <p:nvSpPr>
              <p:cNvPr id="344" name="Flowchart: Predefined Process 343"/>
              <p:cNvSpPr/>
              <p:nvPr/>
            </p:nvSpPr>
            <p:spPr>
              <a:xfrm>
                <a:off x="64770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a:p>
            </p:txBody>
          </p:sp>
          <p:sp>
            <p:nvSpPr>
              <p:cNvPr id="345" name="Flowchart: Predefined Process 344"/>
              <p:cNvSpPr/>
              <p:nvPr/>
            </p:nvSpPr>
            <p:spPr>
              <a:xfrm>
                <a:off x="67056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a:p>
            </p:txBody>
          </p:sp>
          <p:sp>
            <p:nvSpPr>
              <p:cNvPr id="346" name="Flowchart: Predefined Process 345"/>
              <p:cNvSpPr/>
              <p:nvPr/>
            </p:nvSpPr>
            <p:spPr>
              <a:xfrm>
                <a:off x="69342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a:p>
            </p:txBody>
          </p:sp>
          <p:sp>
            <p:nvSpPr>
              <p:cNvPr id="347" name="Flowchart: Predefined Process 346"/>
              <p:cNvSpPr/>
              <p:nvPr/>
            </p:nvSpPr>
            <p:spPr>
              <a:xfrm>
                <a:off x="71628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a:p>
            </p:txBody>
          </p:sp>
          <p:sp>
            <p:nvSpPr>
              <p:cNvPr id="348" name="Flowchart: Predefined Process 347"/>
              <p:cNvSpPr/>
              <p:nvPr/>
            </p:nvSpPr>
            <p:spPr>
              <a:xfrm>
                <a:off x="73914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a:p>
            </p:txBody>
          </p:sp>
        </p:grpSp>
        <p:sp>
          <p:nvSpPr>
            <p:cNvPr id="372" name="Rounded Rectangle 371"/>
            <p:cNvSpPr/>
            <p:nvPr/>
          </p:nvSpPr>
          <p:spPr>
            <a:xfrm>
              <a:off x="4831080" y="5493603"/>
              <a:ext cx="80772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a:p>
          </p:txBody>
        </p:sp>
        <p:sp>
          <p:nvSpPr>
            <p:cNvPr id="373" name="TextBox 372"/>
            <p:cNvSpPr txBox="1"/>
            <p:nvPr/>
          </p:nvSpPr>
          <p:spPr>
            <a:xfrm>
              <a:off x="4831080" y="5486400"/>
              <a:ext cx="80772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dirty="0" smtClean="0">
                  <a:solidFill>
                    <a:schemeClr val="bg1"/>
                  </a:solidFill>
                </a:rPr>
                <a:t>Letters</a:t>
              </a:r>
              <a:endParaRPr lang="en-US" sz="1500" dirty="0">
                <a:solidFill>
                  <a:schemeClr val="bg1"/>
                </a:solidFill>
              </a:endParaRPr>
            </a:p>
          </p:txBody>
        </p:sp>
      </p:grpSp>
      <p:grpSp>
        <p:nvGrpSpPr>
          <p:cNvPr id="392" name="Group 391"/>
          <p:cNvGrpSpPr/>
          <p:nvPr/>
        </p:nvGrpSpPr>
        <p:grpSpPr>
          <a:xfrm>
            <a:off x="7772400" y="4581763"/>
            <a:ext cx="609600" cy="1285637"/>
            <a:chOff x="7924800" y="4581763"/>
            <a:chExt cx="609600" cy="1285637"/>
          </a:xfrm>
        </p:grpSpPr>
        <p:sp>
          <p:nvSpPr>
            <p:cNvPr id="313" name="Flowchart: Predefined Process 312"/>
            <p:cNvSpPr/>
            <p:nvPr/>
          </p:nvSpPr>
          <p:spPr>
            <a:xfrm>
              <a:off x="8122920" y="4581763"/>
              <a:ext cx="182880" cy="685800"/>
            </a:xfrm>
            <a:prstGeom prst="flowChartPredefinedProcess">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a:p>
          </p:txBody>
        </p:sp>
        <p:sp>
          <p:nvSpPr>
            <p:cNvPr id="374" name="Rounded Rectangle 373"/>
            <p:cNvSpPr/>
            <p:nvPr/>
          </p:nvSpPr>
          <p:spPr>
            <a:xfrm>
              <a:off x="7924800" y="5493603"/>
              <a:ext cx="60960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a:p>
          </p:txBody>
        </p:sp>
        <p:sp>
          <p:nvSpPr>
            <p:cNvPr id="375" name="TextBox 374"/>
            <p:cNvSpPr txBox="1"/>
            <p:nvPr/>
          </p:nvSpPr>
          <p:spPr>
            <a:xfrm>
              <a:off x="7924800" y="5493603"/>
              <a:ext cx="60960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dirty="0" smtClean="0">
                  <a:solidFill>
                    <a:schemeClr val="bg1"/>
                  </a:solidFill>
                </a:rPr>
                <a:t>Rev</a:t>
              </a:r>
              <a:endParaRPr lang="en-US" sz="1500" dirty="0">
                <a:solidFill>
                  <a:schemeClr val="bg1"/>
                </a:solidFill>
              </a:endParaRPr>
            </a:p>
          </p:txBody>
        </p:sp>
      </p:grpSp>
      <p:grpSp>
        <p:nvGrpSpPr>
          <p:cNvPr id="393" name="Group 392"/>
          <p:cNvGrpSpPr/>
          <p:nvPr/>
        </p:nvGrpSpPr>
        <p:grpSpPr>
          <a:xfrm>
            <a:off x="5867400" y="2448163"/>
            <a:ext cx="2453640" cy="1600200"/>
            <a:chOff x="5852160" y="2448163"/>
            <a:chExt cx="2453640" cy="1600200"/>
          </a:xfrm>
        </p:grpSpPr>
        <p:sp>
          <p:nvSpPr>
            <p:cNvPr id="376" name="Rectangle 375"/>
            <p:cNvSpPr/>
            <p:nvPr/>
          </p:nvSpPr>
          <p:spPr>
            <a:xfrm>
              <a:off x="5928360" y="2448163"/>
              <a:ext cx="2377440" cy="1600200"/>
            </a:xfrm>
            <a:prstGeom prst="rect">
              <a:avLst/>
            </a:prstGeom>
            <a:solidFill>
              <a:schemeClr val="bg1"/>
            </a:solidFill>
            <a:ln w="31750" cmpd="thickThin">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cmpd="thickThin">
                  <a:solidFill>
                    <a:schemeClr val="tx1"/>
                  </a:solidFill>
                </a:ln>
              </a:endParaRPr>
            </a:p>
          </p:txBody>
        </p:sp>
        <p:sp>
          <p:nvSpPr>
            <p:cNvPr id="377" name="TextBox 376"/>
            <p:cNvSpPr txBox="1"/>
            <p:nvPr/>
          </p:nvSpPr>
          <p:spPr>
            <a:xfrm>
              <a:off x="5852160" y="2555647"/>
              <a:ext cx="2286000" cy="1309397"/>
            </a:xfrm>
            <a:prstGeom prst="rect">
              <a:avLst/>
            </a:prstGeom>
            <a:noFill/>
            <a:effectLst/>
          </p:spPr>
          <p:txBody>
            <a:bodyPr wrap="square" rtlCol="0">
              <a:spAutoFit/>
            </a:bodyPr>
            <a:lstStyle/>
            <a:p>
              <a:pPr algn="r">
                <a:lnSpc>
                  <a:spcPct val="150000"/>
                </a:lnSpc>
              </a:pPr>
              <a:r>
                <a:rPr lang="en-US" sz="1600" dirty="0" smtClean="0"/>
                <a:t>Old Testament – 39 New Testament – 27</a:t>
              </a:r>
            </a:p>
            <a:p>
              <a:pPr algn="r">
                <a:lnSpc>
                  <a:spcPct val="150000"/>
                </a:lnSpc>
                <a:spcBef>
                  <a:spcPts val="1200"/>
                </a:spcBef>
              </a:pPr>
              <a:r>
                <a:rPr lang="en-US" sz="1600" dirty="0" smtClean="0"/>
                <a:t>Total – 66 </a:t>
              </a:r>
            </a:p>
          </p:txBody>
        </p:sp>
        <p:cxnSp>
          <p:nvCxnSpPr>
            <p:cNvPr id="379" name="Straight Connector 378"/>
            <p:cNvCxnSpPr/>
            <p:nvPr/>
          </p:nvCxnSpPr>
          <p:spPr>
            <a:xfrm>
              <a:off x="6202680" y="3438763"/>
              <a:ext cx="184404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4243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3"/>
                                        </p:tgtEl>
                                        <p:attrNameLst>
                                          <p:attrName>style.visibility</p:attrName>
                                        </p:attrNameLst>
                                      </p:cBhvr>
                                      <p:to>
                                        <p:strVal val="visible"/>
                                      </p:to>
                                    </p:set>
                                    <p:animEffect transition="in" filter="fade">
                                      <p:cBhvr>
                                        <p:cTn id="7" dur="500"/>
                                        <p:tgtEl>
                                          <p:spTgt spid="383"/>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384"/>
                                        </p:tgtEl>
                                        <p:attrNameLst>
                                          <p:attrName>style.visibility</p:attrName>
                                        </p:attrNameLst>
                                      </p:cBhvr>
                                      <p:to>
                                        <p:strVal val="visible"/>
                                      </p:to>
                                    </p:set>
                                    <p:animEffect transition="in" filter="fade">
                                      <p:cBhvr>
                                        <p:cTn id="11" dur="500"/>
                                        <p:tgtEl>
                                          <p:spTgt spid="384"/>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385"/>
                                        </p:tgtEl>
                                        <p:attrNameLst>
                                          <p:attrName>style.visibility</p:attrName>
                                        </p:attrNameLst>
                                      </p:cBhvr>
                                      <p:to>
                                        <p:strVal val="visible"/>
                                      </p:to>
                                    </p:set>
                                    <p:animEffect transition="in" filter="fade">
                                      <p:cBhvr>
                                        <p:cTn id="15" dur="500"/>
                                        <p:tgtEl>
                                          <p:spTgt spid="385"/>
                                        </p:tgtEl>
                                      </p:cBhvr>
                                    </p:animEffect>
                                  </p:childTnLst>
                                </p:cTn>
                              </p:par>
                            </p:childTnLst>
                          </p:cTn>
                        </p:par>
                        <p:par>
                          <p:cTn id="16" fill="hold">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387"/>
                                        </p:tgtEl>
                                        <p:attrNameLst>
                                          <p:attrName>style.visibility</p:attrName>
                                        </p:attrNameLst>
                                      </p:cBhvr>
                                      <p:to>
                                        <p:strVal val="visible"/>
                                      </p:to>
                                    </p:set>
                                    <p:animEffect transition="in" filter="fade">
                                      <p:cBhvr>
                                        <p:cTn id="19" dur="500"/>
                                        <p:tgtEl>
                                          <p:spTgt spid="387"/>
                                        </p:tgtEl>
                                      </p:cBhvr>
                                    </p:animEffect>
                                  </p:childTnLst>
                                </p:cTn>
                              </p:par>
                              <p:par>
                                <p:cTn id="20" presetID="10" presetClass="entr" presetSubtype="0" fill="hold" nodeType="withEffect">
                                  <p:stCondLst>
                                    <p:cond delay="500"/>
                                  </p:stCondLst>
                                  <p:childTnLst>
                                    <p:set>
                                      <p:cBhvr>
                                        <p:cTn id="21" dur="1" fill="hold">
                                          <p:stCondLst>
                                            <p:cond delay="0"/>
                                          </p:stCondLst>
                                        </p:cTn>
                                        <p:tgtEl>
                                          <p:spTgt spid="388"/>
                                        </p:tgtEl>
                                        <p:attrNameLst>
                                          <p:attrName>style.visibility</p:attrName>
                                        </p:attrNameLst>
                                      </p:cBhvr>
                                      <p:to>
                                        <p:strVal val="visible"/>
                                      </p:to>
                                    </p:set>
                                    <p:animEffect transition="in" filter="fade">
                                      <p:cBhvr>
                                        <p:cTn id="22" dur="500"/>
                                        <p:tgtEl>
                                          <p:spTgt spid="388"/>
                                        </p:tgtEl>
                                      </p:cBhvr>
                                    </p:animEffect>
                                  </p:childTnLst>
                                </p:cTn>
                              </p:par>
                            </p:childTnLst>
                          </p:cTn>
                        </p:par>
                        <p:par>
                          <p:cTn id="23" fill="hold">
                            <p:stCondLst>
                              <p:cond delay="3500"/>
                            </p:stCondLst>
                            <p:childTnLst>
                              <p:par>
                                <p:cTn id="24" presetID="10" presetClass="entr" presetSubtype="0" fill="hold" nodeType="afterEffect">
                                  <p:stCondLst>
                                    <p:cond delay="500"/>
                                  </p:stCondLst>
                                  <p:childTnLst>
                                    <p:set>
                                      <p:cBhvr>
                                        <p:cTn id="25" dur="1" fill="hold">
                                          <p:stCondLst>
                                            <p:cond delay="0"/>
                                          </p:stCondLst>
                                        </p:cTn>
                                        <p:tgtEl>
                                          <p:spTgt spid="389"/>
                                        </p:tgtEl>
                                        <p:attrNameLst>
                                          <p:attrName>style.visibility</p:attrName>
                                        </p:attrNameLst>
                                      </p:cBhvr>
                                      <p:to>
                                        <p:strVal val="visible"/>
                                      </p:to>
                                    </p:set>
                                    <p:animEffect transition="in" filter="fade">
                                      <p:cBhvr>
                                        <p:cTn id="26" dur="500"/>
                                        <p:tgtEl>
                                          <p:spTgt spid="389"/>
                                        </p:tgtEl>
                                      </p:cBhvr>
                                    </p:animEffect>
                                  </p:childTnLst>
                                </p:cTn>
                              </p:par>
                            </p:childTnLst>
                          </p:cTn>
                        </p:par>
                        <p:par>
                          <p:cTn id="27" fill="hold">
                            <p:stCondLst>
                              <p:cond delay="4500"/>
                            </p:stCondLst>
                            <p:childTnLst>
                              <p:par>
                                <p:cTn id="28" presetID="10" presetClass="entr" presetSubtype="0" fill="hold" nodeType="afterEffect">
                                  <p:stCondLst>
                                    <p:cond delay="500"/>
                                  </p:stCondLst>
                                  <p:childTnLst>
                                    <p:set>
                                      <p:cBhvr>
                                        <p:cTn id="29" dur="1" fill="hold">
                                          <p:stCondLst>
                                            <p:cond delay="0"/>
                                          </p:stCondLst>
                                        </p:cTn>
                                        <p:tgtEl>
                                          <p:spTgt spid="390"/>
                                        </p:tgtEl>
                                        <p:attrNameLst>
                                          <p:attrName>style.visibility</p:attrName>
                                        </p:attrNameLst>
                                      </p:cBhvr>
                                      <p:to>
                                        <p:strVal val="visible"/>
                                      </p:to>
                                    </p:set>
                                    <p:animEffect transition="in" filter="fade">
                                      <p:cBhvr>
                                        <p:cTn id="30" dur="500"/>
                                        <p:tgtEl>
                                          <p:spTgt spid="390"/>
                                        </p:tgtEl>
                                      </p:cBhvr>
                                    </p:animEffect>
                                  </p:childTnLst>
                                </p:cTn>
                              </p:par>
                            </p:childTnLst>
                          </p:cTn>
                        </p:par>
                        <p:par>
                          <p:cTn id="31" fill="hold">
                            <p:stCondLst>
                              <p:cond delay="5500"/>
                            </p:stCondLst>
                            <p:childTnLst>
                              <p:par>
                                <p:cTn id="32" presetID="10" presetClass="entr" presetSubtype="0" fill="hold" nodeType="afterEffect">
                                  <p:stCondLst>
                                    <p:cond delay="500"/>
                                  </p:stCondLst>
                                  <p:childTnLst>
                                    <p:set>
                                      <p:cBhvr>
                                        <p:cTn id="33" dur="1" fill="hold">
                                          <p:stCondLst>
                                            <p:cond delay="0"/>
                                          </p:stCondLst>
                                        </p:cTn>
                                        <p:tgtEl>
                                          <p:spTgt spid="391"/>
                                        </p:tgtEl>
                                        <p:attrNameLst>
                                          <p:attrName>style.visibility</p:attrName>
                                        </p:attrNameLst>
                                      </p:cBhvr>
                                      <p:to>
                                        <p:strVal val="visible"/>
                                      </p:to>
                                    </p:set>
                                    <p:animEffect transition="in" filter="fade">
                                      <p:cBhvr>
                                        <p:cTn id="34" dur="500"/>
                                        <p:tgtEl>
                                          <p:spTgt spid="391"/>
                                        </p:tgtEl>
                                      </p:cBhvr>
                                    </p:animEffect>
                                  </p:childTnLst>
                                </p:cTn>
                              </p:par>
                            </p:childTnLst>
                          </p:cTn>
                        </p:par>
                        <p:par>
                          <p:cTn id="35" fill="hold">
                            <p:stCondLst>
                              <p:cond delay="6500"/>
                            </p:stCondLst>
                            <p:childTnLst>
                              <p:par>
                                <p:cTn id="36" presetID="10" presetClass="entr" presetSubtype="0" fill="hold" nodeType="afterEffect">
                                  <p:stCondLst>
                                    <p:cond delay="500"/>
                                  </p:stCondLst>
                                  <p:childTnLst>
                                    <p:set>
                                      <p:cBhvr>
                                        <p:cTn id="37" dur="1" fill="hold">
                                          <p:stCondLst>
                                            <p:cond delay="0"/>
                                          </p:stCondLst>
                                        </p:cTn>
                                        <p:tgtEl>
                                          <p:spTgt spid="392"/>
                                        </p:tgtEl>
                                        <p:attrNameLst>
                                          <p:attrName>style.visibility</p:attrName>
                                        </p:attrNameLst>
                                      </p:cBhvr>
                                      <p:to>
                                        <p:strVal val="visible"/>
                                      </p:to>
                                    </p:set>
                                    <p:animEffect transition="in" filter="fade">
                                      <p:cBhvr>
                                        <p:cTn id="38" dur="500"/>
                                        <p:tgtEl>
                                          <p:spTgt spid="39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93"/>
                                        </p:tgtEl>
                                        <p:attrNameLst>
                                          <p:attrName>style.visibility</p:attrName>
                                        </p:attrNameLst>
                                      </p:cBhvr>
                                      <p:to>
                                        <p:strVal val="visible"/>
                                      </p:to>
                                    </p:set>
                                    <p:animEffect transition="in" filter="fade">
                                      <p:cBhvr>
                                        <p:cTn id="43" dur="5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52400" y="4092992"/>
            <a:ext cx="88392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3505200" y="2264192"/>
            <a:ext cx="1066800" cy="1905000"/>
            <a:chOff x="3505200" y="2971800"/>
            <a:chExt cx="1066800" cy="1905000"/>
          </a:xfrm>
        </p:grpSpPr>
        <p:grpSp>
          <p:nvGrpSpPr>
            <p:cNvPr id="28" name="Group 27"/>
            <p:cNvGrpSpPr/>
            <p:nvPr/>
          </p:nvGrpSpPr>
          <p:grpSpPr>
            <a:xfrm>
              <a:off x="3505200" y="2971800"/>
              <a:ext cx="1066800" cy="685800"/>
              <a:chOff x="685800" y="914400"/>
              <a:chExt cx="1371600" cy="737176"/>
            </a:xfrm>
          </p:grpSpPr>
          <p:sp>
            <p:nvSpPr>
              <p:cNvPr id="35" name="Rectangle 34"/>
              <p:cNvSpPr/>
              <p:nvPr/>
            </p:nvSpPr>
            <p:spPr>
              <a:xfrm>
                <a:off x="685800" y="914400"/>
                <a:ext cx="1371600" cy="737176"/>
              </a:xfrm>
              <a:prstGeom prst="rect">
                <a:avLst/>
              </a:prstGeom>
              <a:solidFill>
                <a:schemeClr val="accent5"/>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 name="TextBox 37"/>
              <p:cNvSpPr txBox="1"/>
              <p:nvPr/>
            </p:nvSpPr>
            <p:spPr>
              <a:xfrm>
                <a:off x="685800" y="965776"/>
                <a:ext cx="1371600" cy="584775"/>
              </a:xfrm>
              <a:prstGeom prst="rect">
                <a:avLst/>
              </a:prstGeom>
              <a:noFill/>
              <a:ln>
                <a:noFill/>
                <a:prstDash val="solid"/>
              </a:ln>
            </p:spPr>
            <p:txBody>
              <a:bodyPr wrap="square" rtlCol="0">
                <a:spAutoFit/>
              </a:bodyPr>
              <a:lstStyle/>
              <a:p>
                <a:pPr algn="ctr"/>
                <a:r>
                  <a:rPr lang="en-US" sz="1600" dirty="0" smtClean="0">
                    <a:solidFill>
                      <a:schemeClr val="bg1"/>
                    </a:solidFill>
                  </a:rPr>
                  <a:t>The</a:t>
                </a:r>
              </a:p>
              <a:p>
                <a:pPr algn="ctr"/>
                <a:r>
                  <a:rPr lang="en-US" sz="1600" dirty="0" smtClean="0">
                    <a:solidFill>
                      <a:schemeClr val="bg1"/>
                    </a:solidFill>
                  </a:rPr>
                  <a:t>Judges</a:t>
                </a:r>
                <a:endParaRPr lang="en-US" sz="1600" dirty="0">
                  <a:solidFill>
                    <a:schemeClr val="bg1"/>
                  </a:solidFill>
                </a:endParaRPr>
              </a:p>
            </p:txBody>
          </p:sp>
        </p:grpSp>
        <p:sp>
          <p:nvSpPr>
            <p:cNvPr id="30" name="Line 9"/>
            <p:cNvSpPr>
              <a:spLocks noChangeShapeType="1"/>
            </p:cNvSpPr>
            <p:nvPr/>
          </p:nvSpPr>
          <p:spPr bwMode="auto">
            <a:xfrm>
              <a:off x="4038600" y="3657600"/>
              <a:ext cx="0" cy="1091624"/>
            </a:xfrm>
            <a:prstGeom prst="line">
              <a:avLst/>
            </a:prstGeom>
            <a:noFill/>
            <a:ln w="158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600"/>
            </a:p>
          </p:txBody>
        </p:sp>
        <p:sp>
          <p:nvSpPr>
            <p:cNvPr id="34" name="Oval 10"/>
            <p:cNvSpPr>
              <a:spLocks noChangeArrowheads="1"/>
            </p:cNvSpPr>
            <p:nvPr/>
          </p:nvSpPr>
          <p:spPr bwMode="auto">
            <a:xfrm>
              <a:off x="3962400" y="4724400"/>
              <a:ext cx="152400" cy="152400"/>
            </a:xfrm>
            <a:prstGeom prst="ellipse">
              <a:avLst/>
            </a:prstGeom>
            <a:solidFill>
              <a:schemeClr val="accent5"/>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00"/>
            </a:p>
          </p:txBody>
        </p:sp>
      </p:grpSp>
      <p:grpSp>
        <p:nvGrpSpPr>
          <p:cNvPr id="14" name="Group 13"/>
          <p:cNvGrpSpPr/>
          <p:nvPr/>
        </p:nvGrpSpPr>
        <p:grpSpPr>
          <a:xfrm>
            <a:off x="304800" y="1121192"/>
            <a:ext cx="1066800" cy="3048000"/>
            <a:chOff x="304800" y="1828800"/>
            <a:chExt cx="1066800" cy="3048000"/>
          </a:xfrm>
        </p:grpSpPr>
        <p:grpSp>
          <p:nvGrpSpPr>
            <p:cNvPr id="40" name="Group 39"/>
            <p:cNvGrpSpPr/>
            <p:nvPr/>
          </p:nvGrpSpPr>
          <p:grpSpPr>
            <a:xfrm>
              <a:off x="304800" y="1828800"/>
              <a:ext cx="1066800" cy="685800"/>
              <a:chOff x="685800" y="914400"/>
              <a:chExt cx="1371600" cy="737176"/>
            </a:xfrm>
          </p:grpSpPr>
          <p:sp>
            <p:nvSpPr>
              <p:cNvPr id="44" name="Rectangle 43"/>
              <p:cNvSpPr/>
              <p:nvPr/>
            </p:nvSpPr>
            <p:spPr>
              <a:xfrm>
                <a:off x="685800" y="914400"/>
                <a:ext cx="1371600" cy="737176"/>
              </a:xfrm>
              <a:prstGeom prst="rect">
                <a:avLst/>
              </a:prstGeom>
              <a:solidFill>
                <a:schemeClr val="accent5"/>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5" name="TextBox 44"/>
              <p:cNvSpPr txBox="1"/>
              <p:nvPr/>
            </p:nvSpPr>
            <p:spPr>
              <a:xfrm>
                <a:off x="685800" y="965776"/>
                <a:ext cx="1371600" cy="584775"/>
              </a:xfrm>
              <a:prstGeom prst="rect">
                <a:avLst/>
              </a:prstGeom>
              <a:noFill/>
              <a:ln>
                <a:noFill/>
                <a:prstDash val="solid"/>
              </a:ln>
            </p:spPr>
            <p:txBody>
              <a:bodyPr wrap="square" rtlCol="0">
                <a:spAutoFit/>
              </a:bodyPr>
              <a:lstStyle/>
              <a:p>
                <a:pPr algn="ctr"/>
                <a:r>
                  <a:rPr lang="en-US" sz="1600" dirty="0" smtClean="0">
                    <a:solidFill>
                      <a:schemeClr val="bg1"/>
                    </a:solidFill>
                  </a:rPr>
                  <a:t>Creation &amp; Fall</a:t>
                </a:r>
                <a:endParaRPr lang="en-US" sz="1600" dirty="0">
                  <a:solidFill>
                    <a:schemeClr val="bg1"/>
                  </a:solidFill>
                </a:endParaRPr>
              </a:p>
            </p:txBody>
          </p:sp>
        </p:grpSp>
        <p:sp>
          <p:nvSpPr>
            <p:cNvPr id="42" name="Line 9"/>
            <p:cNvSpPr>
              <a:spLocks noChangeShapeType="1"/>
            </p:cNvSpPr>
            <p:nvPr/>
          </p:nvSpPr>
          <p:spPr bwMode="auto">
            <a:xfrm>
              <a:off x="838200" y="2514600"/>
              <a:ext cx="0" cy="22098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600"/>
            </a:p>
          </p:txBody>
        </p:sp>
        <p:sp>
          <p:nvSpPr>
            <p:cNvPr id="43" name="Oval 10"/>
            <p:cNvSpPr>
              <a:spLocks noChangeArrowheads="1"/>
            </p:cNvSpPr>
            <p:nvPr/>
          </p:nvSpPr>
          <p:spPr bwMode="auto">
            <a:xfrm>
              <a:off x="762000" y="4724400"/>
              <a:ext cx="152400" cy="152400"/>
            </a:xfrm>
            <a:prstGeom prst="ellipse">
              <a:avLst/>
            </a:prstGeom>
            <a:solidFill>
              <a:schemeClr val="accent5"/>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00"/>
            </a:p>
          </p:txBody>
        </p:sp>
      </p:grpSp>
      <p:grpSp>
        <p:nvGrpSpPr>
          <p:cNvPr id="15" name="Group 14"/>
          <p:cNvGrpSpPr/>
          <p:nvPr/>
        </p:nvGrpSpPr>
        <p:grpSpPr>
          <a:xfrm>
            <a:off x="1371600" y="2264192"/>
            <a:ext cx="1066800" cy="1905000"/>
            <a:chOff x="1371600" y="2971800"/>
            <a:chExt cx="1066800" cy="1905000"/>
          </a:xfrm>
        </p:grpSpPr>
        <p:grpSp>
          <p:nvGrpSpPr>
            <p:cNvPr id="47" name="Group 46"/>
            <p:cNvGrpSpPr/>
            <p:nvPr/>
          </p:nvGrpSpPr>
          <p:grpSpPr>
            <a:xfrm>
              <a:off x="1371600" y="2971800"/>
              <a:ext cx="1066800" cy="685800"/>
              <a:chOff x="685800" y="914400"/>
              <a:chExt cx="1371600" cy="737176"/>
            </a:xfrm>
          </p:grpSpPr>
          <p:sp>
            <p:nvSpPr>
              <p:cNvPr id="51" name="Rectangle 50"/>
              <p:cNvSpPr/>
              <p:nvPr/>
            </p:nvSpPr>
            <p:spPr>
              <a:xfrm>
                <a:off x="685800" y="914400"/>
                <a:ext cx="1371600" cy="737176"/>
              </a:xfrm>
              <a:prstGeom prst="rect">
                <a:avLst/>
              </a:prstGeom>
              <a:solidFill>
                <a:schemeClr val="accent5"/>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2" name="TextBox 51"/>
              <p:cNvSpPr txBox="1"/>
              <p:nvPr/>
            </p:nvSpPr>
            <p:spPr>
              <a:xfrm>
                <a:off x="685800" y="965776"/>
                <a:ext cx="1371600" cy="553998"/>
              </a:xfrm>
              <a:prstGeom prst="rect">
                <a:avLst/>
              </a:prstGeom>
              <a:noFill/>
              <a:ln>
                <a:noFill/>
                <a:prstDash val="solid"/>
              </a:ln>
            </p:spPr>
            <p:txBody>
              <a:bodyPr wrap="square" rtlCol="0">
                <a:spAutoFit/>
              </a:bodyPr>
              <a:lstStyle/>
              <a:p>
                <a:pPr algn="ctr"/>
                <a:r>
                  <a:rPr lang="en-US" sz="1500" dirty="0" smtClean="0">
                    <a:solidFill>
                      <a:schemeClr val="bg1"/>
                    </a:solidFill>
                  </a:rPr>
                  <a:t>The Patriarchs</a:t>
                </a:r>
                <a:endParaRPr lang="en-US" sz="1500" dirty="0">
                  <a:solidFill>
                    <a:schemeClr val="bg1"/>
                  </a:solidFill>
                </a:endParaRPr>
              </a:p>
            </p:txBody>
          </p:sp>
        </p:grpSp>
        <p:sp>
          <p:nvSpPr>
            <p:cNvPr id="49" name="Line 9"/>
            <p:cNvSpPr>
              <a:spLocks noChangeShapeType="1"/>
            </p:cNvSpPr>
            <p:nvPr/>
          </p:nvSpPr>
          <p:spPr bwMode="auto">
            <a:xfrm>
              <a:off x="1905000" y="3657600"/>
              <a:ext cx="0" cy="1091624"/>
            </a:xfrm>
            <a:prstGeom prst="line">
              <a:avLst/>
            </a:prstGeom>
            <a:noFill/>
            <a:ln w="158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600"/>
            </a:p>
          </p:txBody>
        </p:sp>
        <p:sp>
          <p:nvSpPr>
            <p:cNvPr id="50" name="Oval 10"/>
            <p:cNvSpPr>
              <a:spLocks noChangeArrowheads="1"/>
            </p:cNvSpPr>
            <p:nvPr/>
          </p:nvSpPr>
          <p:spPr bwMode="auto">
            <a:xfrm>
              <a:off x="1828800" y="4724400"/>
              <a:ext cx="152400" cy="152400"/>
            </a:xfrm>
            <a:prstGeom prst="ellipse">
              <a:avLst/>
            </a:prstGeom>
            <a:solidFill>
              <a:schemeClr val="accent5"/>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00"/>
            </a:p>
          </p:txBody>
        </p:sp>
      </p:grpSp>
      <p:grpSp>
        <p:nvGrpSpPr>
          <p:cNvPr id="16" name="Group 15"/>
          <p:cNvGrpSpPr/>
          <p:nvPr/>
        </p:nvGrpSpPr>
        <p:grpSpPr>
          <a:xfrm>
            <a:off x="2438400" y="1121192"/>
            <a:ext cx="1066800" cy="3048000"/>
            <a:chOff x="2438400" y="1828800"/>
            <a:chExt cx="1066800" cy="3048000"/>
          </a:xfrm>
        </p:grpSpPr>
        <p:grpSp>
          <p:nvGrpSpPr>
            <p:cNvPr id="54" name="Group 53"/>
            <p:cNvGrpSpPr/>
            <p:nvPr/>
          </p:nvGrpSpPr>
          <p:grpSpPr>
            <a:xfrm>
              <a:off x="2438400" y="1828800"/>
              <a:ext cx="1066800" cy="685800"/>
              <a:chOff x="685800" y="914400"/>
              <a:chExt cx="1371600" cy="737176"/>
            </a:xfrm>
          </p:grpSpPr>
          <p:sp>
            <p:nvSpPr>
              <p:cNvPr id="58" name="Rectangle 57"/>
              <p:cNvSpPr/>
              <p:nvPr/>
            </p:nvSpPr>
            <p:spPr>
              <a:xfrm>
                <a:off x="685800" y="914400"/>
                <a:ext cx="1371600" cy="737176"/>
              </a:xfrm>
              <a:prstGeom prst="rect">
                <a:avLst/>
              </a:prstGeom>
              <a:solidFill>
                <a:schemeClr val="accent5"/>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9" name="TextBox 58"/>
              <p:cNvSpPr txBox="1"/>
              <p:nvPr/>
            </p:nvSpPr>
            <p:spPr>
              <a:xfrm>
                <a:off x="685800" y="965776"/>
                <a:ext cx="1371600" cy="584775"/>
              </a:xfrm>
              <a:prstGeom prst="rect">
                <a:avLst/>
              </a:prstGeom>
              <a:noFill/>
              <a:ln>
                <a:noFill/>
                <a:prstDash val="solid"/>
              </a:ln>
            </p:spPr>
            <p:txBody>
              <a:bodyPr wrap="square" rtlCol="0">
                <a:spAutoFit/>
              </a:bodyPr>
              <a:lstStyle/>
              <a:p>
                <a:pPr algn="ctr"/>
                <a:r>
                  <a:rPr lang="en-US" sz="1600" dirty="0" smtClean="0">
                    <a:solidFill>
                      <a:schemeClr val="bg1"/>
                    </a:solidFill>
                  </a:rPr>
                  <a:t>Exodus &amp; Conquest</a:t>
                </a:r>
                <a:endParaRPr lang="en-US" sz="1600" dirty="0">
                  <a:solidFill>
                    <a:schemeClr val="bg1"/>
                  </a:solidFill>
                </a:endParaRPr>
              </a:p>
            </p:txBody>
          </p:sp>
        </p:grpSp>
        <p:sp>
          <p:nvSpPr>
            <p:cNvPr id="56" name="Line 9"/>
            <p:cNvSpPr>
              <a:spLocks noChangeShapeType="1"/>
            </p:cNvSpPr>
            <p:nvPr/>
          </p:nvSpPr>
          <p:spPr bwMode="auto">
            <a:xfrm>
              <a:off x="2971800" y="2514600"/>
              <a:ext cx="0" cy="22098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600"/>
            </a:p>
          </p:txBody>
        </p:sp>
        <p:sp>
          <p:nvSpPr>
            <p:cNvPr id="57" name="Oval 10"/>
            <p:cNvSpPr>
              <a:spLocks noChangeArrowheads="1"/>
            </p:cNvSpPr>
            <p:nvPr/>
          </p:nvSpPr>
          <p:spPr bwMode="auto">
            <a:xfrm>
              <a:off x="2895600" y="4724400"/>
              <a:ext cx="152400" cy="152400"/>
            </a:xfrm>
            <a:prstGeom prst="ellipse">
              <a:avLst/>
            </a:prstGeom>
            <a:solidFill>
              <a:schemeClr val="accent5"/>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00"/>
            </a:p>
          </p:txBody>
        </p:sp>
      </p:grpSp>
      <p:grpSp>
        <p:nvGrpSpPr>
          <p:cNvPr id="13" name="Group 12"/>
          <p:cNvGrpSpPr/>
          <p:nvPr/>
        </p:nvGrpSpPr>
        <p:grpSpPr>
          <a:xfrm>
            <a:off x="7391400" y="3445292"/>
            <a:ext cx="457200" cy="647700"/>
            <a:chOff x="7467600" y="3619500"/>
            <a:chExt cx="457200" cy="647700"/>
          </a:xfrm>
        </p:grpSpPr>
        <p:cxnSp>
          <p:nvCxnSpPr>
            <p:cNvPr id="33" name="Straight Connector 32"/>
            <p:cNvCxnSpPr/>
            <p:nvPr/>
          </p:nvCxnSpPr>
          <p:spPr>
            <a:xfrm>
              <a:off x="7696200" y="3619500"/>
              <a:ext cx="0" cy="64770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467600" y="3810000"/>
              <a:ext cx="4572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7772400" y="2264192"/>
            <a:ext cx="1066800" cy="1905000"/>
            <a:chOff x="7772400" y="2971800"/>
            <a:chExt cx="1066800" cy="1905000"/>
          </a:xfrm>
        </p:grpSpPr>
        <p:grpSp>
          <p:nvGrpSpPr>
            <p:cNvPr id="60" name="Group 59"/>
            <p:cNvGrpSpPr/>
            <p:nvPr/>
          </p:nvGrpSpPr>
          <p:grpSpPr>
            <a:xfrm>
              <a:off x="7772400" y="2971800"/>
              <a:ext cx="1066800" cy="685800"/>
              <a:chOff x="685800" y="914400"/>
              <a:chExt cx="1371600" cy="737176"/>
            </a:xfrm>
          </p:grpSpPr>
          <p:sp>
            <p:nvSpPr>
              <p:cNvPr id="64" name="Rectangle 63"/>
              <p:cNvSpPr/>
              <p:nvPr/>
            </p:nvSpPr>
            <p:spPr>
              <a:xfrm>
                <a:off x="685800" y="914400"/>
                <a:ext cx="1371600" cy="737176"/>
              </a:xfrm>
              <a:prstGeom prst="rect">
                <a:avLst/>
              </a:prstGeom>
              <a:solidFill>
                <a:schemeClr val="accent6"/>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5" name="TextBox 64"/>
              <p:cNvSpPr txBox="1"/>
              <p:nvPr/>
            </p:nvSpPr>
            <p:spPr>
              <a:xfrm>
                <a:off x="685800" y="965776"/>
                <a:ext cx="1371600" cy="338554"/>
              </a:xfrm>
              <a:prstGeom prst="rect">
                <a:avLst/>
              </a:prstGeom>
              <a:noFill/>
              <a:ln>
                <a:noFill/>
                <a:prstDash val="solid"/>
              </a:ln>
            </p:spPr>
            <p:txBody>
              <a:bodyPr wrap="square" rtlCol="0">
                <a:spAutoFit/>
              </a:bodyPr>
              <a:lstStyle/>
              <a:p>
                <a:pPr algn="ctr"/>
                <a:r>
                  <a:rPr lang="en-US" sz="1600" dirty="0" smtClean="0">
                    <a:solidFill>
                      <a:schemeClr val="bg1"/>
                    </a:solidFill>
                  </a:rPr>
                  <a:t>Early Church</a:t>
                </a:r>
                <a:endParaRPr lang="en-US" sz="1600" dirty="0">
                  <a:solidFill>
                    <a:schemeClr val="bg1"/>
                  </a:solidFill>
                </a:endParaRPr>
              </a:p>
            </p:txBody>
          </p:sp>
        </p:grpSp>
        <p:sp>
          <p:nvSpPr>
            <p:cNvPr id="62" name="Line 9"/>
            <p:cNvSpPr>
              <a:spLocks noChangeShapeType="1"/>
            </p:cNvSpPr>
            <p:nvPr/>
          </p:nvSpPr>
          <p:spPr bwMode="auto">
            <a:xfrm>
              <a:off x="8305800" y="3657600"/>
              <a:ext cx="0" cy="10668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600"/>
            </a:p>
          </p:txBody>
        </p:sp>
        <p:sp>
          <p:nvSpPr>
            <p:cNvPr id="63" name="Oval 10"/>
            <p:cNvSpPr>
              <a:spLocks noChangeArrowheads="1"/>
            </p:cNvSpPr>
            <p:nvPr/>
          </p:nvSpPr>
          <p:spPr bwMode="auto">
            <a:xfrm>
              <a:off x="8229600" y="4724400"/>
              <a:ext cx="152400" cy="152400"/>
            </a:xfrm>
            <a:prstGeom prst="ellipse">
              <a:avLst/>
            </a:prstGeom>
            <a:solidFill>
              <a:schemeClr val="accent6"/>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00"/>
            </a:p>
          </p:txBody>
        </p:sp>
      </p:grpSp>
      <p:grpSp>
        <p:nvGrpSpPr>
          <p:cNvPr id="18" name="Group 17"/>
          <p:cNvGrpSpPr/>
          <p:nvPr/>
        </p:nvGrpSpPr>
        <p:grpSpPr>
          <a:xfrm>
            <a:off x="4572000" y="1121192"/>
            <a:ext cx="1066800" cy="3048000"/>
            <a:chOff x="4572000" y="1828800"/>
            <a:chExt cx="1066800" cy="3048000"/>
          </a:xfrm>
        </p:grpSpPr>
        <p:grpSp>
          <p:nvGrpSpPr>
            <p:cNvPr id="67" name="Group 66"/>
            <p:cNvGrpSpPr/>
            <p:nvPr/>
          </p:nvGrpSpPr>
          <p:grpSpPr>
            <a:xfrm>
              <a:off x="4572000" y="1828800"/>
              <a:ext cx="1066800" cy="685800"/>
              <a:chOff x="685800" y="914400"/>
              <a:chExt cx="1371600" cy="737176"/>
            </a:xfrm>
          </p:grpSpPr>
          <p:sp>
            <p:nvSpPr>
              <p:cNvPr id="71" name="Rectangle 70"/>
              <p:cNvSpPr/>
              <p:nvPr/>
            </p:nvSpPr>
            <p:spPr>
              <a:xfrm>
                <a:off x="685800" y="914400"/>
                <a:ext cx="1371600" cy="737176"/>
              </a:xfrm>
              <a:prstGeom prst="rect">
                <a:avLst/>
              </a:prstGeom>
              <a:solidFill>
                <a:schemeClr val="accent5"/>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2" name="TextBox 71"/>
              <p:cNvSpPr txBox="1"/>
              <p:nvPr/>
            </p:nvSpPr>
            <p:spPr>
              <a:xfrm>
                <a:off x="685800" y="965776"/>
                <a:ext cx="1371600" cy="584775"/>
              </a:xfrm>
              <a:prstGeom prst="rect">
                <a:avLst/>
              </a:prstGeom>
              <a:noFill/>
              <a:ln>
                <a:noFill/>
                <a:prstDash val="solid"/>
              </a:ln>
            </p:spPr>
            <p:txBody>
              <a:bodyPr wrap="square" rtlCol="0">
                <a:spAutoFit/>
              </a:bodyPr>
              <a:lstStyle/>
              <a:p>
                <a:pPr algn="ctr"/>
                <a:r>
                  <a:rPr lang="en-US" sz="1600" dirty="0" smtClean="0">
                    <a:solidFill>
                      <a:schemeClr val="bg1"/>
                    </a:solidFill>
                  </a:rPr>
                  <a:t>Kings &amp; Prophets</a:t>
                </a:r>
                <a:endParaRPr lang="en-US" sz="1600" dirty="0">
                  <a:solidFill>
                    <a:schemeClr val="bg1"/>
                  </a:solidFill>
                </a:endParaRPr>
              </a:p>
            </p:txBody>
          </p:sp>
        </p:grpSp>
        <p:sp>
          <p:nvSpPr>
            <p:cNvPr id="69" name="Line 9"/>
            <p:cNvSpPr>
              <a:spLocks noChangeShapeType="1"/>
            </p:cNvSpPr>
            <p:nvPr/>
          </p:nvSpPr>
          <p:spPr bwMode="auto">
            <a:xfrm>
              <a:off x="5105400" y="2514600"/>
              <a:ext cx="0" cy="22098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600"/>
            </a:p>
          </p:txBody>
        </p:sp>
        <p:sp>
          <p:nvSpPr>
            <p:cNvPr id="70" name="Oval 10"/>
            <p:cNvSpPr>
              <a:spLocks noChangeArrowheads="1"/>
            </p:cNvSpPr>
            <p:nvPr/>
          </p:nvSpPr>
          <p:spPr bwMode="auto">
            <a:xfrm>
              <a:off x="5029200" y="4724400"/>
              <a:ext cx="152400" cy="152400"/>
            </a:xfrm>
            <a:prstGeom prst="ellipse">
              <a:avLst/>
            </a:prstGeom>
            <a:solidFill>
              <a:schemeClr val="accent5"/>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00"/>
            </a:p>
          </p:txBody>
        </p:sp>
      </p:grpSp>
      <p:grpSp>
        <p:nvGrpSpPr>
          <p:cNvPr id="19" name="Group 18"/>
          <p:cNvGrpSpPr/>
          <p:nvPr/>
        </p:nvGrpSpPr>
        <p:grpSpPr>
          <a:xfrm>
            <a:off x="5638800" y="2264192"/>
            <a:ext cx="1066800" cy="1905000"/>
            <a:chOff x="5638800" y="2971800"/>
            <a:chExt cx="1066800" cy="1905000"/>
          </a:xfrm>
        </p:grpSpPr>
        <p:grpSp>
          <p:nvGrpSpPr>
            <p:cNvPr id="74" name="Group 73"/>
            <p:cNvGrpSpPr/>
            <p:nvPr/>
          </p:nvGrpSpPr>
          <p:grpSpPr>
            <a:xfrm>
              <a:off x="5638800" y="2971800"/>
              <a:ext cx="1066800" cy="685800"/>
              <a:chOff x="685800" y="914400"/>
              <a:chExt cx="1371600" cy="737176"/>
            </a:xfrm>
          </p:grpSpPr>
          <p:sp>
            <p:nvSpPr>
              <p:cNvPr id="78" name="Rectangle 77"/>
              <p:cNvSpPr/>
              <p:nvPr/>
            </p:nvSpPr>
            <p:spPr>
              <a:xfrm>
                <a:off x="685800" y="914400"/>
                <a:ext cx="1371600" cy="737176"/>
              </a:xfrm>
              <a:prstGeom prst="rect">
                <a:avLst/>
              </a:prstGeom>
              <a:solidFill>
                <a:schemeClr val="accent5"/>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9" name="TextBox 78"/>
              <p:cNvSpPr txBox="1"/>
              <p:nvPr/>
            </p:nvSpPr>
            <p:spPr>
              <a:xfrm>
                <a:off x="685800" y="965776"/>
                <a:ext cx="1371600" cy="584775"/>
              </a:xfrm>
              <a:prstGeom prst="rect">
                <a:avLst/>
              </a:prstGeom>
              <a:noFill/>
              <a:ln>
                <a:noFill/>
                <a:prstDash val="solid"/>
              </a:ln>
            </p:spPr>
            <p:txBody>
              <a:bodyPr wrap="square" rtlCol="0">
                <a:spAutoFit/>
              </a:bodyPr>
              <a:lstStyle/>
              <a:p>
                <a:pPr algn="ctr"/>
                <a:r>
                  <a:rPr lang="en-US" sz="1600" dirty="0" smtClean="0">
                    <a:solidFill>
                      <a:schemeClr val="bg1"/>
                    </a:solidFill>
                  </a:rPr>
                  <a:t>Exile &amp; Return</a:t>
                </a:r>
                <a:endParaRPr lang="en-US" sz="1600" dirty="0">
                  <a:solidFill>
                    <a:schemeClr val="bg1"/>
                  </a:solidFill>
                </a:endParaRPr>
              </a:p>
            </p:txBody>
          </p:sp>
        </p:grpSp>
        <p:sp>
          <p:nvSpPr>
            <p:cNvPr id="76" name="Line 9"/>
            <p:cNvSpPr>
              <a:spLocks noChangeShapeType="1"/>
            </p:cNvSpPr>
            <p:nvPr/>
          </p:nvSpPr>
          <p:spPr bwMode="auto">
            <a:xfrm>
              <a:off x="6172200" y="3657600"/>
              <a:ext cx="0" cy="10668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600"/>
            </a:p>
          </p:txBody>
        </p:sp>
        <p:sp>
          <p:nvSpPr>
            <p:cNvPr id="77" name="Oval 10"/>
            <p:cNvSpPr>
              <a:spLocks noChangeArrowheads="1"/>
            </p:cNvSpPr>
            <p:nvPr/>
          </p:nvSpPr>
          <p:spPr bwMode="auto">
            <a:xfrm>
              <a:off x="6096000" y="4724400"/>
              <a:ext cx="152400" cy="152400"/>
            </a:xfrm>
            <a:prstGeom prst="ellipse">
              <a:avLst/>
            </a:prstGeom>
            <a:solidFill>
              <a:schemeClr val="accent5"/>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00"/>
            </a:p>
          </p:txBody>
        </p:sp>
      </p:grpSp>
      <p:grpSp>
        <p:nvGrpSpPr>
          <p:cNvPr id="20" name="Group 19"/>
          <p:cNvGrpSpPr/>
          <p:nvPr/>
        </p:nvGrpSpPr>
        <p:grpSpPr>
          <a:xfrm>
            <a:off x="6705600" y="1121192"/>
            <a:ext cx="1066800" cy="3048000"/>
            <a:chOff x="6705600" y="1828800"/>
            <a:chExt cx="1066800" cy="3048000"/>
          </a:xfrm>
        </p:grpSpPr>
        <p:grpSp>
          <p:nvGrpSpPr>
            <p:cNvPr id="81" name="Group 80"/>
            <p:cNvGrpSpPr/>
            <p:nvPr/>
          </p:nvGrpSpPr>
          <p:grpSpPr>
            <a:xfrm>
              <a:off x="6705600" y="1828800"/>
              <a:ext cx="1066800" cy="685800"/>
              <a:chOff x="685800" y="914400"/>
              <a:chExt cx="1371600" cy="737176"/>
            </a:xfrm>
          </p:grpSpPr>
          <p:sp>
            <p:nvSpPr>
              <p:cNvPr id="85" name="Rectangle 84"/>
              <p:cNvSpPr/>
              <p:nvPr/>
            </p:nvSpPr>
            <p:spPr>
              <a:xfrm>
                <a:off x="685800" y="914400"/>
                <a:ext cx="1371600" cy="737176"/>
              </a:xfrm>
              <a:prstGeom prst="rect">
                <a:avLst/>
              </a:prstGeom>
              <a:solidFill>
                <a:schemeClr val="accent6"/>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6" name="TextBox 85"/>
              <p:cNvSpPr txBox="1"/>
              <p:nvPr/>
            </p:nvSpPr>
            <p:spPr>
              <a:xfrm>
                <a:off x="685800" y="965776"/>
                <a:ext cx="1371600" cy="338554"/>
              </a:xfrm>
              <a:prstGeom prst="rect">
                <a:avLst/>
              </a:prstGeom>
              <a:noFill/>
              <a:ln>
                <a:noFill/>
                <a:prstDash val="solid"/>
              </a:ln>
            </p:spPr>
            <p:txBody>
              <a:bodyPr wrap="square" rtlCol="0">
                <a:spAutoFit/>
              </a:bodyPr>
              <a:lstStyle/>
              <a:p>
                <a:pPr algn="ctr"/>
                <a:r>
                  <a:rPr lang="en-US" sz="1600" dirty="0" smtClean="0">
                    <a:solidFill>
                      <a:schemeClr val="bg1"/>
                    </a:solidFill>
                  </a:rPr>
                  <a:t>Life of Jesus</a:t>
                </a:r>
                <a:endParaRPr lang="en-US" sz="1600" dirty="0">
                  <a:solidFill>
                    <a:schemeClr val="bg1"/>
                  </a:solidFill>
                </a:endParaRPr>
              </a:p>
            </p:txBody>
          </p:sp>
        </p:grpSp>
        <p:sp>
          <p:nvSpPr>
            <p:cNvPr id="83" name="Line 9"/>
            <p:cNvSpPr>
              <a:spLocks noChangeShapeType="1"/>
            </p:cNvSpPr>
            <p:nvPr/>
          </p:nvSpPr>
          <p:spPr bwMode="auto">
            <a:xfrm>
              <a:off x="7239000" y="2514600"/>
              <a:ext cx="0" cy="22098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600"/>
            </a:p>
          </p:txBody>
        </p:sp>
        <p:sp>
          <p:nvSpPr>
            <p:cNvPr id="84" name="Oval 10"/>
            <p:cNvSpPr>
              <a:spLocks noChangeArrowheads="1"/>
            </p:cNvSpPr>
            <p:nvPr/>
          </p:nvSpPr>
          <p:spPr bwMode="auto">
            <a:xfrm>
              <a:off x="7162800" y="4724400"/>
              <a:ext cx="152400" cy="152400"/>
            </a:xfrm>
            <a:prstGeom prst="ellipse">
              <a:avLst/>
            </a:prstGeom>
            <a:solidFill>
              <a:schemeClr val="accent6"/>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00"/>
            </a:p>
          </p:txBody>
        </p:sp>
      </p:grpSp>
      <p:sp>
        <p:nvSpPr>
          <p:cNvPr id="25" name="TextBox 24"/>
          <p:cNvSpPr txBox="1"/>
          <p:nvPr/>
        </p:nvSpPr>
        <p:spPr>
          <a:xfrm>
            <a:off x="1143000" y="381000"/>
            <a:ext cx="1143000" cy="526564"/>
          </a:xfrm>
          <a:prstGeom prst="wedgeEllipseCallout">
            <a:avLst>
              <a:gd name="adj1" fmla="val -52504"/>
              <a:gd name="adj2" fmla="val 76120"/>
            </a:avLst>
          </a:prstGeom>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lnSpc>
                <a:spcPts val="2200"/>
              </a:lnSpc>
              <a:spcBef>
                <a:spcPts val="1200"/>
              </a:spcBef>
            </a:pPr>
            <a:r>
              <a:rPr lang="en-US" sz="3000" dirty="0" smtClean="0">
                <a:solidFill>
                  <a:schemeClr val="bg1"/>
                </a:solidFill>
                <a:effectLst>
                  <a:outerShdw blurRad="38100" dist="38100" dir="2700000" algn="tl">
                    <a:srgbClr val="000000">
                      <a:alpha val="43137"/>
                    </a:srgbClr>
                  </a:outerShdw>
                </a:effectLst>
              </a:rPr>
              <a:t>#1</a:t>
            </a:r>
            <a:endParaRPr lang="en-US" sz="3000" dirty="0">
              <a:solidFill>
                <a:schemeClr val="bg1"/>
              </a:solidFill>
              <a:effectLst>
                <a:outerShdw blurRad="38100" dist="38100" dir="2700000" algn="tl">
                  <a:srgbClr val="000000">
                    <a:alpha val="43137"/>
                  </a:srgbClr>
                </a:outerShdw>
              </a:effectLst>
            </a:endParaRPr>
          </a:p>
        </p:txBody>
      </p:sp>
      <p:sp>
        <p:nvSpPr>
          <p:cNvPr id="106" name="TextBox 105"/>
          <p:cNvSpPr txBox="1"/>
          <p:nvPr/>
        </p:nvSpPr>
        <p:spPr>
          <a:xfrm>
            <a:off x="1981200" y="3117364"/>
            <a:ext cx="1143000" cy="526564"/>
          </a:xfrm>
          <a:prstGeom prst="wedgeEllipseCallout">
            <a:avLst>
              <a:gd name="adj1" fmla="val -42952"/>
              <a:gd name="adj2" fmla="val -71396"/>
            </a:avLst>
          </a:prstGeom>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lnSpc>
                <a:spcPts val="2200"/>
              </a:lnSpc>
            </a:pPr>
            <a:r>
              <a:rPr lang="en-US" sz="3000" dirty="0" smtClean="0">
                <a:solidFill>
                  <a:schemeClr val="bg1"/>
                </a:solidFill>
                <a:effectLst>
                  <a:outerShdw blurRad="38100" dist="38100" dir="2700000" algn="tl">
                    <a:srgbClr val="000000">
                      <a:alpha val="43137"/>
                    </a:srgbClr>
                  </a:outerShdw>
                </a:effectLst>
              </a:rPr>
              <a:t>#2</a:t>
            </a:r>
            <a:endParaRPr lang="en-US" sz="3000" dirty="0">
              <a:solidFill>
                <a:schemeClr val="bg1"/>
              </a:solidFill>
              <a:effectLst>
                <a:outerShdw blurRad="38100" dist="38100" dir="2700000" algn="tl">
                  <a:srgbClr val="000000">
                    <a:alpha val="43137"/>
                  </a:srgbClr>
                </a:outerShdw>
              </a:effectLst>
            </a:endParaRPr>
          </a:p>
        </p:txBody>
      </p:sp>
      <p:sp>
        <p:nvSpPr>
          <p:cNvPr id="107" name="TextBox 106"/>
          <p:cNvSpPr txBox="1"/>
          <p:nvPr/>
        </p:nvSpPr>
        <p:spPr>
          <a:xfrm>
            <a:off x="3200400" y="381000"/>
            <a:ext cx="1143000" cy="526564"/>
          </a:xfrm>
          <a:prstGeom prst="wedgeEllipseCallout">
            <a:avLst>
              <a:gd name="adj1" fmla="val -52504"/>
              <a:gd name="adj2" fmla="val 76120"/>
            </a:avLst>
          </a:prstGeom>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lnSpc>
                <a:spcPts val="2200"/>
              </a:lnSpc>
              <a:spcBef>
                <a:spcPts val="1200"/>
              </a:spcBef>
            </a:pPr>
            <a:r>
              <a:rPr lang="en-US" sz="3000" dirty="0" smtClean="0">
                <a:solidFill>
                  <a:schemeClr val="bg1"/>
                </a:solidFill>
                <a:effectLst>
                  <a:outerShdw blurRad="38100" dist="38100" dir="2700000" algn="tl">
                    <a:srgbClr val="000000">
                      <a:alpha val="43137"/>
                    </a:srgbClr>
                  </a:outerShdw>
                </a:effectLst>
              </a:rPr>
              <a:t>#3</a:t>
            </a:r>
            <a:endParaRPr lang="en-US" sz="3000" dirty="0">
              <a:solidFill>
                <a:schemeClr val="bg1"/>
              </a:solidFill>
              <a:effectLst>
                <a:outerShdw blurRad="38100" dist="38100" dir="2700000" algn="tl">
                  <a:srgbClr val="000000">
                    <a:alpha val="43137"/>
                  </a:srgbClr>
                </a:outerShdw>
              </a:effectLst>
            </a:endParaRPr>
          </a:p>
        </p:txBody>
      </p:sp>
      <p:sp>
        <p:nvSpPr>
          <p:cNvPr id="108" name="TextBox 107"/>
          <p:cNvSpPr txBox="1"/>
          <p:nvPr/>
        </p:nvSpPr>
        <p:spPr>
          <a:xfrm>
            <a:off x="5334000" y="381000"/>
            <a:ext cx="1143000" cy="526564"/>
          </a:xfrm>
          <a:prstGeom prst="wedgeEllipseCallout">
            <a:avLst>
              <a:gd name="adj1" fmla="val -52504"/>
              <a:gd name="adj2" fmla="val 76120"/>
            </a:avLst>
          </a:prstGeom>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lnSpc>
                <a:spcPts val="2200"/>
              </a:lnSpc>
              <a:spcBef>
                <a:spcPts val="1200"/>
              </a:spcBef>
            </a:pPr>
            <a:r>
              <a:rPr lang="en-US" sz="3000" dirty="0" smtClean="0">
                <a:solidFill>
                  <a:schemeClr val="bg1"/>
                </a:solidFill>
                <a:effectLst>
                  <a:outerShdw blurRad="38100" dist="38100" dir="2700000" algn="tl">
                    <a:srgbClr val="000000">
                      <a:alpha val="43137"/>
                    </a:srgbClr>
                  </a:outerShdw>
                </a:effectLst>
              </a:rPr>
              <a:t>#4</a:t>
            </a:r>
            <a:endParaRPr lang="en-US" sz="3000" dirty="0">
              <a:solidFill>
                <a:schemeClr val="bg1"/>
              </a:solidFill>
              <a:effectLst>
                <a:outerShdw blurRad="38100" dist="38100" dir="2700000" algn="tl">
                  <a:srgbClr val="000000">
                    <a:alpha val="43137"/>
                  </a:srgbClr>
                </a:outerShdw>
              </a:effectLst>
            </a:endParaRPr>
          </a:p>
        </p:txBody>
      </p:sp>
      <p:grpSp>
        <p:nvGrpSpPr>
          <p:cNvPr id="143" name="Group 142"/>
          <p:cNvGrpSpPr/>
          <p:nvPr/>
        </p:nvGrpSpPr>
        <p:grpSpPr>
          <a:xfrm>
            <a:off x="457200" y="4507587"/>
            <a:ext cx="2865120" cy="373797"/>
            <a:chOff x="1143000" y="5950029"/>
            <a:chExt cx="685800" cy="373797"/>
          </a:xfrm>
        </p:grpSpPr>
        <p:sp>
          <p:nvSpPr>
            <p:cNvPr id="111" name="Rounded Rectangle 110"/>
            <p:cNvSpPr/>
            <p:nvPr/>
          </p:nvSpPr>
          <p:spPr>
            <a:xfrm>
              <a:off x="1143000" y="5954494"/>
              <a:ext cx="685800" cy="369332"/>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a:p>
          </p:txBody>
        </p:sp>
        <p:sp>
          <p:nvSpPr>
            <p:cNvPr id="112" name="TextBox 111"/>
            <p:cNvSpPr txBox="1"/>
            <p:nvPr/>
          </p:nvSpPr>
          <p:spPr>
            <a:xfrm>
              <a:off x="1143000" y="5950029"/>
              <a:ext cx="68580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dirty="0" smtClean="0">
                  <a:solidFill>
                    <a:schemeClr val="bg1"/>
                  </a:solidFill>
                </a:rPr>
                <a:t>Law</a:t>
              </a:r>
              <a:endParaRPr lang="en-US" sz="1500" dirty="0">
                <a:solidFill>
                  <a:schemeClr val="bg1"/>
                </a:solidFill>
              </a:endParaRPr>
            </a:p>
          </p:txBody>
        </p:sp>
      </p:grpSp>
      <p:grpSp>
        <p:nvGrpSpPr>
          <p:cNvPr id="144" name="Group 143"/>
          <p:cNvGrpSpPr/>
          <p:nvPr/>
        </p:nvGrpSpPr>
        <p:grpSpPr>
          <a:xfrm>
            <a:off x="3512820" y="4507587"/>
            <a:ext cx="2964180" cy="373797"/>
            <a:chOff x="3398520" y="5950803"/>
            <a:chExt cx="899160" cy="373797"/>
          </a:xfrm>
        </p:grpSpPr>
        <p:sp>
          <p:nvSpPr>
            <p:cNvPr id="120" name="Rounded Rectangle 119"/>
            <p:cNvSpPr/>
            <p:nvPr/>
          </p:nvSpPr>
          <p:spPr>
            <a:xfrm>
              <a:off x="3398520" y="5950803"/>
              <a:ext cx="89916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a:p>
          </p:txBody>
        </p:sp>
        <p:sp>
          <p:nvSpPr>
            <p:cNvPr id="121" name="TextBox 120"/>
            <p:cNvSpPr txBox="1"/>
            <p:nvPr/>
          </p:nvSpPr>
          <p:spPr>
            <a:xfrm>
              <a:off x="3398520" y="5950803"/>
              <a:ext cx="89916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dirty="0" smtClean="0">
                  <a:solidFill>
                    <a:schemeClr val="bg1"/>
                  </a:solidFill>
                </a:rPr>
                <a:t>History</a:t>
              </a:r>
              <a:endParaRPr lang="en-US" sz="1500" dirty="0">
                <a:solidFill>
                  <a:schemeClr val="bg1"/>
                </a:solidFill>
              </a:endParaRPr>
            </a:p>
          </p:txBody>
        </p:sp>
      </p:grpSp>
      <p:grpSp>
        <p:nvGrpSpPr>
          <p:cNvPr id="145" name="Group 144"/>
          <p:cNvGrpSpPr/>
          <p:nvPr/>
        </p:nvGrpSpPr>
        <p:grpSpPr>
          <a:xfrm>
            <a:off x="4572000" y="5105400"/>
            <a:ext cx="944880" cy="373797"/>
            <a:chOff x="5897880" y="5943600"/>
            <a:chExt cx="944880" cy="373797"/>
          </a:xfrm>
        </p:grpSpPr>
        <p:sp>
          <p:nvSpPr>
            <p:cNvPr id="136" name="Rounded Rectangle 135"/>
            <p:cNvSpPr/>
            <p:nvPr/>
          </p:nvSpPr>
          <p:spPr>
            <a:xfrm>
              <a:off x="5897880" y="5943600"/>
              <a:ext cx="94488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a:p>
          </p:txBody>
        </p:sp>
        <p:sp>
          <p:nvSpPr>
            <p:cNvPr id="137" name="TextBox 136"/>
            <p:cNvSpPr txBox="1"/>
            <p:nvPr/>
          </p:nvSpPr>
          <p:spPr>
            <a:xfrm>
              <a:off x="5897880" y="5943600"/>
              <a:ext cx="94488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dirty="0" smtClean="0">
                  <a:solidFill>
                    <a:schemeClr val="bg1"/>
                  </a:solidFill>
                </a:rPr>
                <a:t>Wisdom</a:t>
              </a:r>
              <a:endParaRPr lang="en-US" sz="1500" dirty="0">
                <a:solidFill>
                  <a:schemeClr val="bg1"/>
                </a:solidFill>
              </a:endParaRPr>
            </a:p>
          </p:txBody>
        </p:sp>
      </p:grpSp>
      <p:grpSp>
        <p:nvGrpSpPr>
          <p:cNvPr id="172" name="Group 171"/>
          <p:cNvGrpSpPr/>
          <p:nvPr/>
        </p:nvGrpSpPr>
        <p:grpSpPr>
          <a:xfrm>
            <a:off x="4953000" y="5715000"/>
            <a:ext cx="1752600" cy="381000"/>
            <a:chOff x="5552364" y="5333999"/>
            <a:chExt cx="1915236" cy="373797"/>
          </a:xfrm>
        </p:grpSpPr>
        <p:sp>
          <p:nvSpPr>
            <p:cNvPr id="148" name="Rounded Rectangle 147"/>
            <p:cNvSpPr/>
            <p:nvPr/>
          </p:nvSpPr>
          <p:spPr>
            <a:xfrm>
              <a:off x="5685367" y="5333999"/>
              <a:ext cx="159603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a:p>
          </p:txBody>
        </p:sp>
        <p:sp>
          <p:nvSpPr>
            <p:cNvPr id="149" name="TextBox 148"/>
            <p:cNvSpPr txBox="1"/>
            <p:nvPr/>
          </p:nvSpPr>
          <p:spPr>
            <a:xfrm>
              <a:off x="5552364" y="5334000"/>
              <a:ext cx="1915236"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dirty="0" smtClean="0">
                  <a:solidFill>
                    <a:schemeClr val="bg1"/>
                  </a:solidFill>
                </a:rPr>
                <a:t>Prophets</a:t>
              </a:r>
              <a:endParaRPr lang="en-US" sz="1500" dirty="0">
                <a:solidFill>
                  <a:schemeClr val="bg1"/>
                </a:solidFill>
              </a:endParaRPr>
            </a:p>
          </p:txBody>
        </p:sp>
      </p:grpSp>
      <p:grpSp>
        <p:nvGrpSpPr>
          <p:cNvPr id="214" name="Group 213"/>
          <p:cNvGrpSpPr/>
          <p:nvPr/>
        </p:nvGrpSpPr>
        <p:grpSpPr>
          <a:xfrm>
            <a:off x="6781800" y="4495800"/>
            <a:ext cx="914400" cy="369332"/>
            <a:chOff x="-914400" y="7397829"/>
            <a:chExt cx="914400" cy="369332"/>
          </a:xfrm>
        </p:grpSpPr>
        <p:sp>
          <p:nvSpPr>
            <p:cNvPr id="175" name="Rounded Rectangle 174"/>
            <p:cNvSpPr/>
            <p:nvPr/>
          </p:nvSpPr>
          <p:spPr>
            <a:xfrm>
              <a:off x="-899160" y="7397829"/>
              <a:ext cx="822960" cy="369332"/>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600"/>
            </a:p>
          </p:txBody>
        </p:sp>
        <p:sp>
          <p:nvSpPr>
            <p:cNvPr id="176" name="TextBox 175"/>
            <p:cNvSpPr txBox="1"/>
            <p:nvPr/>
          </p:nvSpPr>
          <p:spPr>
            <a:xfrm>
              <a:off x="-914400" y="7397829"/>
              <a:ext cx="91440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dirty="0" smtClean="0">
                  <a:solidFill>
                    <a:schemeClr val="bg1"/>
                  </a:solidFill>
                </a:rPr>
                <a:t>Gospels</a:t>
              </a:r>
              <a:endParaRPr lang="en-US" sz="1500" dirty="0">
                <a:solidFill>
                  <a:schemeClr val="bg1"/>
                </a:solidFill>
              </a:endParaRPr>
            </a:p>
          </p:txBody>
        </p:sp>
      </p:grpSp>
      <p:grpSp>
        <p:nvGrpSpPr>
          <p:cNvPr id="215" name="Group 214"/>
          <p:cNvGrpSpPr/>
          <p:nvPr/>
        </p:nvGrpSpPr>
        <p:grpSpPr>
          <a:xfrm>
            <a:off x="7650480" y="4495800"/>
            <a:ext cx="655320" cy="373797"/>
            <a:chOff x="228600" y="7391400"/>
            <a:chExt cx="655320" cy="373797"/>
          </a:xfrm>
        </p:grpSpPr>
        <p:sp>
          <p:nvSpPr>
            <p:cNvPr id="183" name="Rounded Rectangle 182"/>
            <p:cNvSpPr/>
            <p:nvPr/>
          </p:nvSpPr>
          <p:spPr>
            <a:xfrm>
              <a:off x="274320" y="7391400"/>
              <a:ext cx="56388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a:p>
          </p:txBody>
        </p:sp>
        <p:sp>
          <p:nvSpPr>
            <p:cNvPr id="184" name="TextBox 183"/>
            <p:cNvSpPr txBox="1"/>
            <p:nvPr/>
          </p:nvSpPr>
          <p:spPr>
            <a:xfrm>
              <a:off x="228600" y="7391400"/>
              <a:ext cx="65532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dirty="0" smtClean="0">
                  <a:solidFill>
                    <a:schemeClr val="bg1"/>
                  </a:solidFill>
                </a:rPr>
                <a:t>Acts</a:t>
              </a:r>
              <a:endParaRPr lang="en-US" sz="1500" dirty="0">
                <a:solidFill>
                  <a:schemeClr val="bg1"/>
                </a:solidFill>
              </a:endParaRPr>
            </a:p>
          </p:txBody>
        </p:sp>
      </p:grpSp>
      <p:grpSp>
        <p:nvGrpSpPr>
          <p:cNvPr id="216" name="Group 215"/>
          <p:cNvGrpSpPr/>
          <p:nvPr/>
        </p:nvGrpSpPr>
        <p:grpSpPr>
          <a:xfrm>
            <a:off x="8001000" y="5105400"/>
            <a:ext cx="838200" cy="381000"/>
            <a:chOff x="3139440" y="7391400"/>
            <a:chExt cx="807720" cy="381000"/>
          </a:xfrm>
        </p:grpSpPr>
        <p:sp>
          <p:nvSpPr>
            <p:cNvPr id="187" name="Rounded Rectangle 186"/>
            <p:cNvSpPr/>
            <p:nvPr/>
          </p:nvSpPr>
          <p:spPr>
            <a:xfrm>
              <a:off x="3139440" y="7398603"/>
              <a:ext cx="80772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a:p>
          </p:txBody>
        </p:sp>
        <p:sp>
          <p:nvSpPr>
            <p:cNvPr id="188" name="TextBox 187"/>
            <p:cNvSpPr txBox="1"/>
            <p:nvPr/>
          </p:nvSpPr>
          <p:spPr>
            <a:xfrm>
              <a:off x="3139440" y="7391400"/>
              <a:ext cx="80772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dirty="0" smtClean="0">
                  <a:solidFill>
                    <a:schemeClr val="bg1"/>
                  </a:solidFill>
                </a:rPr>
                <a:t>Letters</a:t>
              </a:r>
              <a:endParaRPr lang="en-US" sz="1500" dirty="0">
                <a:solidFill>
                  <a:schemeClr val="bg1"/>
                </a:solidFill>
              </a:endParaRPr>
            </a:p>
          </p:txBody>
        </p:sp>
      </p:grpSp>
      <p:grpSp>
        <p:nvGrpSpPr>
          <p:cNvPr id="217" name="Group 216"/>
          <p:cNvGrpSpPr/>
          <p:nvPr/>
        </p:nvGrpSpPr>
        <p:grpSpPr>
          <a:xfrm>
            <a:off x="8382000" y="5722203"/>
            <a:ext cx="579120" cy="373797"/>
            <a:chOff x="6069871" y="7398603"/>
            <a:chExt cx="783771" cy="373797"/>
          </a:xfrm>
        </p:grpSpPr>
        <p:sp>
          <p:nvSpPr>
            <p:cNvPr id="212" name="Rounded Rectangle 211"/>
            <p:cNvSpPr/>
            <p:nvPr/>
          </p:nvSpPr>
          <p:spPr>
            <a:xfrm>
              <a:off x="6156960" y="7398603"/>
              <a:ext cx="60960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a:p>
          </p:txBody>
        </p:sp>
        <p:sp>
          <p:nvSpPr>
            <p:cNvPr id="213" name="TextBox 212"/>
            <p:cNvSpPr txBox="1"/>
            <p:nvPr/>
          </p:nvSpPr>
          <p:spPr>
            <a:xfrm>
              <a:off x="6069871" y="7398603"/>
              <a:ext cx="783771"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dirty="0" smtClean="0">
                  <a:solidFill>
                    <a:schemeClr val="bg1"/>
                  </a:solidFill>
                </a:rPr>
                <a:t>Rev</a:t>
              </a:r>
              <a:endParaRPr lang="en-US" sz="1500" dirty="0">
                <a:solidFill>
                  <a:schemeClr val="bg1"/>
                </a:solidFill>
              </a:endParaRPr>
            </a:p>
          </p:txBody>
        </p:sp>
      </p:grpSp>
    </p:spTree>
    <p:extLst>
      <p:ext uri="{BB962C8B-B14F-4D97-AF65-F5344CB8AC3E}">
        <p14:creationId xmlns:p14="http://schemas.microsoft.com/office/powerpoint/2010/main" xmlns="" val="170827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3500"/>
                            </p:stCondLst>
                            <p:childTnLst>
                              <p:par>
                                <p:cTn id="21" presetID="10" presetClass="entr" presetSubtype="0" fill="hold" nodeType="afterEffect">
                                  <p:stCondLst>
                                    <p:cond delay="5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4500"/>
                            </p:stCondLst>
                            <p:childTnLst>
                              <p:par>
                                <p:cTn id="25" presetID="10" presetClass="entr" presetSubtype="0" fill="hold" nodeType="afterEffect">
                                  <p:stCondLst>
                                    <p:cond delay="5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5500"/>
                            </p:stCondLst>
                            <p:childTnLst>
                              <p:par>
                                <p:cTn id="29" presetID="10" presetClass="entr" presetSubtype="0" fill="hold" nodeType="afterEffect">
                                  <p:stCondLst>
                                    <p:cond delay="50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6500"/>
                            </p:stCondLst>
                            <p:childTnLst>
                              <p:par>
                                <p:cTn id="33" presetID="10" presetClass="entr" presetSubtype="0" fill="hold" nodeType="afterEffect">
                                  <p:stCondLst>
                                    <p:cond delay="50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75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8000"/>
                            </p:stCondLst>
                            <p:childTnLst>
                              <p:par>
                                <p:cTn id="41" presetID="10" presetClass="entr" presetSubtype="0" fill="hold" nodeType="afterEffect">
                                  <p:stCondLst>
                                    <p:cond delay="50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3"/>
                                        </p:tgtEl>
                                        <p:attrNameLst>
                                          <p:attrName>style.visibility</p:attrName>
                                        </p:attrNameLst>
                                      </p:cBhvr>
                                      <p:to>
                                        <p:strVal val="visible"/>
                                      </p:to>
                                    </p:set>
                                    <p:animEffect transition="in" filter="fade">
                                      <p:cBhvr>
                                        <p:cTn id="48" dur="500"/>
                                        <p:tgtEl>
                                          <p:spTgt spid="143"/>
                                        </p:tgtEl>
                                      </p:cBhvr>
                                    </p:animEffect>
                                  </p:childTnLst>
                                </p:cTn>
                              </p:par>
                            </p:childTnLst>
                          </p:cTn>
                        </p:par>
                        <p:par>
                          <p:cTn id="49" fill="hold">
                            <p:stCondLst>
                              <p:cond delay="500"/>
                            </p:stCondLst>
                            <p:childTnLst>
                              <p:par>
                                <p:cTn id="50" presetID="10" presetClass="entr" presetSubtype="0" fill="hold" nodeType="afterEffect">
                                  <p:stCondLst>
                                    <p:cond delay="500"/>
                                  </p:stCondLst>
                                  <p:childTnLst>
                                    <p:set>
                                      <p:cBhvr>
                                        <p:cTn id="51" dur="1" fill="hold">
                                          <p:stCondLst>
                                            <p:cond delay="0"/>
                                          </p:stCondLst>
                                        </p:cTn>
                                        <p:tgtEl>
                                          <p:spTgt spid="144"/>
                                        </p:tgtEl>
                                        <p:attrNameLst>
                                          <p:attrName>style.visibility</p:attrName>
                                        </p:attrNameLst>
                                      </p:cBhvr>
                                      <p:to>
                                        <p:strVal val="visible"/>
                                      </p:to>
                                    </p:set>
                                    <p:animEffect transition="in" filter="fade">
                                      <p:cBhvr>
                                        <p:cTn id="52" dur="500"/>
                                        <p:tgtEl>
                                          <p:spTgt spid="144"/>
                                        </p:tgtEl>
                                      </p:cBhvr>
                                    </p:animEffect>
                                  </p:childTnLst>
                                </p:cTn>
                              </p:par>
                            </p:childTnLst>
                          </p:cTn>
                        </p:par>
                        <p:par>
                          <p:cTn id="53" fill="hold">
                            <p:stCondLst>
                              <p:cond delay="1500"/>
                            </p:stCondLst>
                            <p:childTnLst>
                              <p:par>
                                <p:cTn id="54" presetID="10" presetClass="entr" presetSubtype="0" fill="hold" nodeType="afterEffect">
                                  <p:stCondLst>
                                    <p:cond delay="500"/>
                                  </p:stCondLst>
                                  <p:childTnLst>
                                    <p:set>
                                      <p:cBhvr>
                                        <p:cTn id="55" dur="1" fill="hold">
                                          <p:stCondLst>
                                            <p:cond delay="0"/>
                                          </p:stCondLst>
                                        </p:cTn>
                                        <p:tgtEl>
                                          <p:spTgt spid="145"/>
                                        </p:tgtEl>
                                        <p:attrNameLst>
                                          <p:attrName>style.visibility</p:attrName>
                                        </p:attrNameLst>
                                      </p:cBhvr>
                                      <p:to>
                                        <p:strVal val="visible"/>
                                      </p:to>
                                    </p:set>
                                    <p:animEffect transition="in" filter="fade">
                                      <p:cBhvr>
                                        <p:cTn id="56" dur="500"/>
                                        <p:tgtEl>
                                          <p:spTgt spid="145"/>
                                        </p:tgtEl>
                                      </p:cBhvr>
                                    </p:animEffect>
                                  </p:childTnLst>
                                </p:cTn>
                              </p:par>
                            </p:childTnLst>
                          </p:cTn>
                        </p:par>
                        <p:par>
                          <p:cTn id="57" fill="hold">
                            <p:stCondLst>
                              <p:cond delay="2500"/>
                            </p:stCondLst>
                            <p:childTnLst>
                              <p:par>
                                <p:cTn id="58" presetID="10" presetClass="entr" presetSubtype="0" fill="hold" nodeType="afterEffect">
                                  <p:stCondLst>
                                    <p:cond delay="500"/>
                                  </p:stCondLst>
                                  <p:childTnLst>
                                    <p:set>
                                      <p:cBhvr>
                                        <p:cTn id="59" dur="1" fill="hold">
                                          <p:stCondLst>
                                            <p:cond delay="0"/>
                                          </p:stCondLst>
                                        </p:cTn>
                                        <p:tgtEl>
                                          <p:spTgt spid="172"/>
                                        </p:tgtEl>
                                        <p:attrNameLst>
                                          <p:attrName>style.visibility</p:attrName>
                                        </p:attrNameLst>
                                      </p:cBhvr>
                                      <p:to>
                                        <p:strVal val="visible"/>
                                      </p:to>
                                    </p:set>
                                    <p:animEffect transition="in" filter="fade">
                                      <p:cBhvr>
                                        <p:cTn id="60" dur="500"/>
                                        <p:tgtEl>
                                          <p:spTgt spid="172"/>
                                        </p:tgtEl>
                                      </p:cBhvr>
                                    </p:animEffect>
                                  </p:childTnLst>
                                </p:cTn>
                              </p:par>
                            </p:childTnLst>
                          </p:cTn>
                        </p:par>
                        <p:par>
                          <p:cTn id="61" fill="hold">
                            <p:stCondLst>
                              <p:cond delay="3500"/>
                            </p:stCondLst>
                            <p:childTnLst>
                              <p:par>
                                <p:cTn id="62" presetID="10" presetClass="entr" presetSubtype="0" fill="hold" nodeType="afterEffect">
                                  <p:stCondLst>
                                    <p:cond delay="500"/>
                                  </p:stCondLst>
                                  <p:childTnLst>
                                    <p:set>
                                      <p:cBhvr>
                                        <p:cTn id="63" dur="1" fill="hold">
                                          <p:stCondLst>
                                            <p:cond delay="0"/>
                                          </p:stCondLst>
                                        </p:cTn>
                                        <p:tgtEl>
                                          <p:spTgt spid="214"/>
                                        </p:tgtEl>
                                        <p:attrNameLst>
                                          <p:attrName>style.visibility</p:attrName>
                                        </p:attrNameLst>
                                      </p:cBhvr>
                                      <p:to>
                                        <p:strVal val="visible"/>
                                      </p:to>
                                    </p:set>
                                    <p:animEffect transition="in" filter="fade">
                                      <p:cBhvr>
                                        <p:cTn id="64" dur="500"/>
                                        <p:tgtEl>
                                          <p:spTgt spid="214"/>
                                        </p:tgtEl>
                                      </p:cBhvr>
                                    </p:animEffect>
                                  </p:childTnLst>
                                </p:cTn>
                              </p:par>
                            </p:childTnLst>
                          </p:cTn>
                        </p:par>
                        <p:par>
                          <p:cTn id="65" fill="hold">
                            <p:stCondLst>
                              <p:cond delay="4500"/>
                            </p:stCondLst>
                            <p:childTnLst>
                              <p:par>
                                <p:cTn id="66" presetID="10" presetClass="entr" presetSubtype="0" fill="hold" nodeType="afterEffect">
                                  <p:stCondLst>
                                    <p:cond delay="500"/>
                                  </p:stCondLst>
                                  <p:childTnLst>
                                    <p:set>
                                      <p:cBhvr>
                                        <p:cTn id="67" dur="1" fill="hold">
                                          <p:stCondLst>
                                            <p:cond delay="0"/>
                                          </p:stCondLst>
                                        </p:cTn>
                                        <p:tgtEl>
                                          <p:spTgt spid="215"/>
                                        </p:tgtEl>
                                        <p:attrNameLst>
                                          <p:attrName>style.visibility</p:attrName>
                                        </p:attrNameLst>
                                      </p:cBhvr>
                                      <p:to>
                                        <p:strVal val="visible"/>
                                      </p:to>
                                    </p:set>
                                    <p:animEffect transition="in" filter="fade">
                                      <p:cBhvr>
                                        <p:cTn id="68" dur="500"/>
                                        <p:tgtEl>
                                          <p:spTgt spid="215"/>
                                        </p:tgtEl>
                                      </p:cBhvr>
                                    </p:animEffect>
                                  </p:childTnLst>
                                </p:cTn>
                              </p:par>
                            </p:childTnLst>
                          </p:cTn>
                        </p:par>
                        <p:par>
                          <p:cTn id="69" fill="hold">
                            <p:stCondLst>
                              <p:cond delay="5500"/>
                            </p:stCondLst>
                            <p:childTnLst>
                              <p:par>
                                <p:cTn id="70" presetID="10" presetClass="entr" presetSubtype="0" fill="hold" nodeType="afterEffect">
                                  <p:stCondLst>
                                    <p:cond delay="500"/>
                                  </p:stCondLst>
                                  <p:childTnLst>
                                    <p:set>
                                      <p:cBhvr>
                                        <p:cTn id="71" dur="1" fill="hold">
                                          <p:stCondLst>
                                            <p:cond delay="0"/>
                                          </p:stCondLst>
                                        </p:cTn>
                                        <p:tgtEl>
                                          <p:spTgt spid="216"/>
                                        </p:tgtEl>
                                        <p:attrNameLst>
                                          <p:attrName>style.visibility</p:attrName>
                                        </p:attrNameLst>
                                      </p:cBhvr>
                                      <p:to>
                                        <p:strVal val="visible"/>
                                      </p:to>
                                    </p:set>
                                    <p:animEffect transition="in" filter="fade">
                                      <p:cBhvr>
                                        <p:cTn id="72" dur="500"/>
                                        <p:tgtEl>
                                          <p:spTgt spid="216"/>
                                        </p:tgtEl>
                                      </p:cBhvr>
                                    </p:animEffect>
                                  </p:childTnLst>
                                </p:cTn>
                              </p:par>
                            </p:childTnLst>
                          </p:cTn>
                        </p:par>
                        <p:par>
                          <p:cTn id="73" fill="hold">
                            <p:stCondLst>
                              <p:cond delay="6500"/>
                            </p:stCondLst>
                            <p:childTnLst>
                              <p:par>
                                <p:cTn id="74" presetID="10" presetClass="entr" presetSubtype="0" fill="hold" nodeType="afterEffect">
                                  <p:stCondLst>
                                    <p:cond delay="500"/>
                                  </p:stCondLst>
                                  <p:childTnLst>
                                    <p:set>
                                      <p:cBhvr>
                                        <p:cTn id="75" dur="1" fill="hold">
                                          <p:stCondLst>
                                            <p:cond delay="0"/>
                                          </p:stCondLst>
                                        </p:cTn>
                                        <p:tgtEl>
                                          <p:spTgt spid="217"/>
                                        </p:tgtEl>
                                        <p:attrNameLst>
                                          <p:attrName>style.visibility</p:attrName>
                                        </p:attrNameLst>
                                      </p:cBhvr>
                                      <p:to>
                                        <p:strVal val="visible"/>
                                      </p:to>
                                    </p:set>
                                    <p:animEffect transition="in" filter="fade">
                                      <p:cBhvr>
                                        <p:cTn id="76" dur="500"/>
                                        <p:tgtEl>
                                          <p:spTgt spid="21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5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06"/>
                                        </p:tgtEl>
                                        <p:attrNameLst>
                                          <p:attrName>style.visibility</p:attrName>
                                        </p:attrNameLst>
                                      </p:cBhvr>
                                      <p:to>
                                        <p:strVal val="visible"/>
                                      </p:to>
                                    </p:set>
                                    <p:animEffect transition="in" filter="fade">
                                      <p:cBhvr>
                                        <p:cTn id="86" dur="500"/>
                                        <p:tgtEl>
                                          <p:spTgt spid="106"/>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07"/>
                                        </p:tgtEl>
                                        <p:attrNameLst>
                                          <p:attrName>style.visibility</p:attrName>
                                        </p:attrNameLst>
                                      </p:cBhvr>
                                      <p:to>
                                        <p:strVal val="visible"/>
                                      </p:to>
                                    </p:set>
                                    <p:animEffect transition="in" filter="fade">
                                      <p:cBhvr>
                                        <p:cTn id="91" dur="500"/>
                                        <p:tgtEl>
                                          <p:spTgt spid="107"/>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08"/>
                                        </p:tgtEl>
                                        <p:attrNameLst>
                                          <p:attrName>style.visibility</p:attrName>
                                        </p:attrNameLst>
                                      </p:cBhvr>
                                      <p:to>
                                        <p:strVal val="visible"/>
                                      </p:to>
                                    </p:set>
                                    <p:animEffect transition="in" filter="fade">
                                      <p:cBhvr>
                                        <p:cTn id="96"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06" grpId="0" animBg="1"/>
      <p:bldP spid="107" grpId="0" animBg="1"/>
      <p:bldP spid="10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52400" y="2438400"/>
            <a:ext cx="88392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3" name="Group 92"/>
          <p:cNvGrpSpPr/>
          <p:nvPr/>
        </p:nvGrpSpPr>
        <p:grpSpPr>
          <a:xfrm>
            <a:off x="838200" y="457200"/>
            <a:ext cx="1066800" cy="2032576"/>
            <a:chOff x="838200" y="634424"/>
            <a:chExt cx="1066800" cy="2032576"/>
          </a:xfrm>
        </p:grpSpPr>
        <p:grpSp>
          <p:nvGrpSpPr>
            <p:cNvPr id="61" name="Group 60"/>
            <p:cNvGrpSpPr/>
            <p:nvPr/>
          </p:nvGrpSpPr>
          <p:grpSpPr>
            <a:xfrm>
              <a:off x="838200" y="634424"/>
              <a:ext cx="1066800" cy="737176"/>
              <a:chOff x="838200" y="914400"/>
              <a:chExt cx="1066800" cy="737176"/>
            </a:xfrm>
          </p:grpSpPr>
          <p:sp>
            <p:nvSpPr>
              <p:cNvPr id="36" name="Rectangle 35"/>
              <p:cNvSpPr/>
              <p:nvPr/>
            </p:nvSpPr>
            <p:spPr>
              <a:xfrm>
                <a:off x="838200" y="914400"/>
                <a:ext cx="1066800" cy="737176"/>
              </a:xfrm>
              <a:prstGeom prst="rect">
                <a:avLst/>
              </a:prstGeom>
              <a:solidFill>
                <a:schemeClr val="accent5"/>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38200" y="990601"/>
                <a:ext cx="1066800" cy="584775"/>
              </a:xfrm>
              <a:prstGeom prst="rect">
                <a:avLst/>
              </a:prstGeom>
              <a:noFill/>
              <a:ln>
                <a:noFill/>
                <a:prstDash val="solid"/>
              </a:ln>
            </p:spPr>
            <p:txBody>
              <a:bodyPr wrap="square" rtlCol="0">
                <a:spAutoFit/>
              </a:bodyPr>
              <a:lstStyle/>
              <a:p>
                <a:pPr algn="ctr"/>
                <a:r>
                  <a:rPr lang="en-US" sz="1550" dirty="0" smtClean="0">
                    <a:solidFill>
                      <a:schemeClr val="bg1"/>
                    </a:solidFill>
                  </a:rPr>
                  <a:t>Creation &amp; Fall</a:t>
                </a:r>
                <a:endParaRPr lang="en-US" sz="1550" dirty="0">
                  <a:solidFill>
                    <a:schemeClr val="bg1"/>
                  </a:solidFill>
                </a:endParaRPr>
              </a:p>
            </p:txBody>
          </p:sp>
        </p:grpSp>
        <p:grpSp>
          <p:nvGrpSpPr>
            <p:cNvPr id="79" name="Group 78"/>
            <p:cNvGrpSpPr/>
            <p:nvPr/>
          </p:nvGrpSpPr>
          <p:grpSpPr>
            <a:xfrm>
              <a:off x="1295400" y="1371600"/>
              <a:ext cx="152400" cy="1295400"/>
              <a:chOff x="1249363" y="2209800"/>
              <a:chExt cx="152400" cy="1295400"/>
            </a:xfrm>
          </p:grpSpPr>
          <p:sp>
            <p:nvSpPr>
              <p:cNvPr id="75" name="Line 9"/>
              <p:cNvSpPr>
                <a:spLocks noChangeShapeType="1"/>
              </p:cNvSpPr>
              <p:nvPr/>
            </p:nvSpPr>
            <p:spPr bwMode="auto">
              <a:xfrm>
                <a:off x="1325563" y="2209800"/>
                <a:ext cx="0" cy="11430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76" name="Oval 10"/>
              <p:cNvSpPr>
                <a:spLocks noChangeArrowheads="1"/>
              </p:cNvSpPr>
              <p:nvPr/>
            </p:nvSpPr>
            <p:spPr bwMode="auto">
              <a:xfrm>
                <a:off x="1249363" y="3352800"/>
                <a:ext cx="152400" cy="152400"/>
              </a:xfrm>
              <a:prstGeom prst="ellipse">
                <a:avLst/>
              </a:prstGeom>
              <a:solidFill>
                <a:schemeClr val="accent5"/>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sp>
        <p:nvSpPr>
          <p:cNvPr id="8" name="TextBox 7"/>
          <p:cNvSpPr txBox="1"/>
          <p:nvPr/>
        </p:nvSpPr>
        <p:spPr>
          <a:xfrm>
            <a:off x="1676400" y="3048000"/>
            <a:ext cx="6477000" cy="2605842"/>
          </a:xfrm>
          <a:prstGeom prst="rect">
            <a:avLst/>
          </a:prstGeom>
          <a:noFill/>
          <a:ln>
            <a:noFill/>
          </a:ln>
        </p:spPr>
        <p:txBody>
          <a:bodyPr wrap="square" rtlCol="0">
            <a:spAutoFit/>
          </a:bodyPr>
          <a:lstStyle/>
          <a:p>
            <a:pPr marL="0" lvl="3">
              <a:lnSpc>
                <a:spcPts val="2800"/>
              </a:lnSpc>
            </a:pPr>
            <a:r>
              <a:rPr lang="en-US" sz="2100" i="1" dirty="0"/>
              <a:t>God’s eternal purpose was to create a world in which he could have a relationship </a:t>
            </a:r>
            <a:r>
              <a:rPr lang="en-US" sz="2100" i="1" dirty="0" smtClean="0"/>
              <a:t>with His </a:t>
            </a:r>
            <a:r>
              <a:rPr lang="en-US" sz="2100" i="1" dirty="0"/>
              <a:t>creatures. We were made in God’s image which, among other things, included free will. We used our freedom to serve our </a:t>
            </a:r>
            <a:r>
              <a:rPr lang="en-US" sz="2100" i="1" dirty="0" smtClean="0"/>
              <a:t>flesh. </a:t>
            </a:r>
            <a:r>
              <a:rPr lang="en-US" sz="2100" i="1" dirty="0"/>
              <a:t>In response to our sin, God cursed this world with pain and sorrow. More than that, our relationship with God was severed. </a:t>
            </a:r>
          </a:p>
        </p:txBody>
      </p:sp>
      <p:grpSp>
        <p:nvGrpSpPr>
          <p:cNvPr id="84" name="Group 83"/>
          <p:cNvGrpSpPr/>
          <p:nvPr/>
        </p:nvGrpSpPr>
        <p:grpSpPr>
          <a:xfrm>
            <a:off x="2514600" y="457200"/>
            <a:ext cx="1066800" cy="2032576"/>
            <a:chOff x="838200" y="634424"/>
            <a:chExt cx="1066800" cy="2032576"/>
          </a:xfrm>
        </p:grpSpPr>
        <p:grpSp>
          <p:nvGrpSpPr>
            <p:cNvPr id="85" name="Group 84"/>
            <p:cNvGrpSpPr/>
            <p:nvPr/>
          </p:nvGrpSpPr>
          <p:grpSpPr>
            <a:xfrm>
              <a:off x="838200" y="634424"/>
              <a:ext cx="1066800" cy="737176"/>
              <a:chOff x="838200" y="914400"/>
              <a:chExt cx="1066800" cy="737176"/>
            </a:xfrm>
          </p:grpSpPr>
          <p:sp>
            <p:nvSpPr>
              <p:cNvPr id="89" name="Rectangle 88"/>
              <p:cNvSpPr/>
              <p:nvPr/>
            </p:nvSpPr>
            <p:spPr>
              <a:xfrm>
                <a:off x="838200" y="914400"/>
                <a:ext cx="1066800" cy="737176"/>
              </a:xfrm>
              <a:prstGeom prst="rect">
                <a:avLst/>
              </a:prstGeom>
              <a:solidFill>
                <a:schemeClr val="accent5"/>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838200" y="990601"/>
                <a:ext cx="1066800" cy="553998"/>
              </a:xfrm>
              <a:prstGeom prst="rect">
                <a:avLst/>
              </a:prstGeom>
              <a:noFill/>
              <a:ln>
                <a:noFill/>
                <a:prstDash val="solid"/>
              </a:ln>
            </p:spPr>
            <p:txBody>
              <a:bodyPr wrap="square" rtlCol="0">
                <a:spAutoFit/>
              </a:bodyPr>
              <a:lstStyle/>
              <a:p>
                <a:pPr algn="ctr"/>
                <a:r>
                  <a:rPr lang="en-US" sz="1500" dirty="0" smtClean="0">
                    <a:solidFill>
                      <a:schemeClr val="bg1"/>
                    </a:solidFill>
                  </a:rPr>
                  <a:t>The Patriarchs</a:t>
                </a:r>
                <a:endParaRPr lang="en-US" sz="1500" dirty="0">
                  <a:solidFill>
                    <a:schemeClr val="bg1"/>
                  </a:solidFill>
                </a:endParaRPr>
              </a:p>
            </p:txBody>
          </p:sp>
        </p:grpSp>
        <p:grpSp>
          <p:nvGrpSpPr>
            <p:cNvPr id="86" name="Group 85"/>
            <p:cNvGrpSpPr/>
            <p:nvPr/>
          </p:nvGrpSpPr>
          <p:grpSpPr>
            <a:xfrm>
              <a:off x="1295400" y="1371600"/>
              <a:ext cx="152400" cy="1295400"/>
              <a:chOff x="1249363" y="2209800"/>
              <a:chExt cx="152400" cy="1295400"/>
            </a:xfrm>
          </p:grpSpPr>
          <p:sp>
            <p:nvSpPr>
              <p:cNvPr id="87" name="Line 9"/>
              <p:cNvSpPr>
                <a:spLocks noChangeShapeType="1"/>
              </p:cNvSpPr>
              <p:nvPr/>
            </p:nvSpPr>
            <p:spPr bwMode="auto">
              <a:xfrm>
                <a:off x="1325563" y="2209800"/>
                <a:ext cx="0" cy="11430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88" name="Oval 10"/>
              <p:cNvSpPr>
                <a:spLocks noChangeArrowheads="1"/>
              </p:cNvSpPr>
              <p:nvPr/>
            </p:nvSpPr>
            <p:spPr bwMode="auto">
              <a:xfrm>
                <a:off x="1249363" y="3352800"/>
                <a:ext cx="152400" cy="152400"/>
              </a:xfrm>
              <a:prstGeom prst="ellipse">
                <a:avLst/>
              </a:prstGeom>
              <a:solidFill>
                <a:schemeClr val="accent5"/>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sp>
        <p:nvSpPr>
          <p:cNvPr id="33" name="TextBox 32"/>
          <p:cNvSpPr txBox="1"/>
          <p:nvPr/>
        </p:nvSpPr>
        <p:spPr>
          <a:xfrm>
            <a:off x="1736558" y="2989104"/>
            <a:ext cx="6416842" cy="1887696"/>
          </a:xfrm>
          <a:prstGeom prst="rect">
            <a:avLst/>
          </a:prstGeom>
          <a:noFill/>
          <a:ln>
            <a:noFill/>
          </a:ln>
        </p:spPr>
        <p:txBody>
          <a:bodyPr wrap="square" rtlCol="0">
            <a:spAutoFit/>
          </a:bodyPr>
          <a:lstStyle/>
          <a:p>
            <a:pPr marL="0" lvl="2">
              <a:lnSpc>
                <a:spcPts val="2800"/>
              </a:lnSpc>
            </a:pPr>
            <a:r>
              <a:rPr lang="en-US" sz="2100" i="1" dirty="0"/>
              <a:t>God called </a:t>
            </a:r>
            <a:r>
              <a:rPr lang="en-US" sz="2100" i="1" dirty="0" smtClean="0"/>
              <a:t>Abraham to go to a land He would show him. God made three promises: (1) He would bless Abraham </a:t>
            </a:r>
            <a:r>
              <a:rPr lang="en-US" sz="2100" i="1" dirty="0"/>
              <a:t>with a great NATION, </a:t>
            </a:r>
            <a:r>
              <a:rPr lang="en-US" sz="2100" i="1" dirty="0" smtClean="0"/>
              <a:t>(2) He </a:t>
            </a:r>
            <a:r>
              <a:rPr lang="en-US" sz="2100" i="1" dirty="0"/>
              <a:t>would give his people the LAND where he </a:t>
            </a:r>
            <a:r>
              <a:rPr lang="en-US" sz="2100" i="1" dirty="0" smtClean="0"/>
              <a:t>lived </a:t>
            </a:r>
            <a:r>
              <a:rPr lang="en-US" sz="2100" i="1" dirty="0"/>
              <a:t>as a sojourner, </a:t>
            </a:r>
            <a:r>
              <a:rPr lang="en-US" sz="2100" i="1" dirty="0" smtClean="0"/>
              <a:t>(3)  </a:t>
            </a:r>
            <a:r>
              <a:rPr lang="en-US" sz="2100" i="1" dirty="0"/>
              <a:t>through his SEED all </a:t>
            </a:r>
            <a:r>
              <a:rPr lang="en-US" sz="2100" i="1" dirty="0" smtClean="0"/>
              <a:t>nations </a:t>
            </a:r>
            <a:r>
              <a:rPr lang="en-US" sz="2100" i="1" dirty="0"/>
              <a:t>would be blessed. </a:t>
            </a:r>
          </a:p>
        </p:txBody>
      </p:sp>
      <p:sp>
        <p:nvSpPr>
          <p:cNvPr id="34" name="TextBox 33"/>
          <p:cNvSpPr txBox="1"/>
          <p:nvPr/>
        </p:nvSpPr>
        <p:spPr>
          <a:xfrm>
            <a:off x="1676400" y="2989104"/>
            <a:ext cx="6553200" cy="1887696"/>
          </a:xfrm>
          <a:prstGeom prst="rect">
            <a:avLst/>
          </a:prstGeom>
          <a:noFill/>
          <a:ln>
            <a:noFill/>
          </a:ln>
        </p:spPr>
        <p:txBody>
          <a:bodyPr wrap="square" rtlCol="0">
            <a:spAutoFit/>
          </a:bodyPr>
          <a:lstStyle/>
          <a:p>
            <a:pPr marL="0" lvl="3">
              <a:lnSpc>
                <a:spcPts val="2800"/>
              </a:lnSpc>
            </a:pPr>
            <a:r>
              <a:rPr lang="en-US" sz="2100" i="1" dirty="0" smtClean="0"/>
              <a:t>But </a:t>
            </a:r>
            <a:r>
              <a:rPr lang="en-US" sz="2100" i="1" dirty="0"/>
              <a:t>we were not left without hope. A promise was </a:t>
            </a:r>
            <a:r>
              <a:rPr lang="en-US" sz="2100" i="1" dirty="0" smtClean="0"/>
              <a:t>made that </a:t>
            </a:r>
            <a:r>
              <a:rPr lang="en-US" sz="2100" i="1" dirty="0"/>
              <a:t>the seed of woman would </a:t>
            </a:r>
            <a:r>
              <a:rPr lang="en-US" sz="2100" i="1" dirty="0" smtClean="0"/>
              <a:t>destroy </a:t>
            </a:r>
            <a:r>
              <a:rPr lang="en-US" sz="2100" i="1" dirty="0"/>
              <a:t>the </a:t>
            </a:r>
            <a:r>
              <a:rPr lang="en-US" sz="2100" i="1" dirty="0" smtClean="0"/>
              <a:t>serpent. On the cross, Jesus became a curse for us to release us from the curse of sin, and thus destroy the work of the devil.</a:t>
            </a:r>
            <a:endParaRPr lang="en-US" sz="2100" i="1" dirty="0"/>
          </a:p>
        </p:txBody>
      </p:sp>
      <p:sp>
        <p:nvSpPr>
          <p:cNvPr id="35" name="TextBox 34"/>
          <p:cNvSpPr txBox="1"/>
          <p:nvPr/>
        </p:nvSpPr>
        <p:spPr>
          <a:xfrm>
            <a:off x="1676400" y="3003317"/>
            <a:ext cx="6553200" cy="1860317"/>
          </a:xfrm>
          <a:prstGeom prst="rect">
            <a:avLst/>
          </a:prstGeom>
          <a:noFill/>
          <a:ln>
            <a:noFill/>
          </a:ln>
        </p:spPr>
        <p:txBody>
          <a:bodyPr wrap="square" rtlCol="0">
            <a:spAutoFit/>
          </a:bodyPr>
          <a:lstStyle/>
          <a:p>
            <a:pPr marL="0" lvl="2">
              <a:lnSpc>
                <a:spcPts val="2800"/>
              </a:lnSpc>
            </a:pPr>
            <a:r>
              <a:rPr lang="en-US" sz="2100" i="1" dirty="0" smtClean="0"/>
              <a:t>Abram trusted </a:t>
            </a:r>
            <a:r>
              <a:rPr lang="en-US" sz="2100" i="1" dirty="0"/>
              <a:t>God, even </a:t>
            </a:r>
            <a:r>
              <a:rPr lang="en-US" sz="2100" i="1" dirty="0" smtClean="0"/>
              <a:t>when called to </a:t>
            </a:r>
            <a:r>
              <a:rPr lang="en-US" sz="2100" i="1" dirty="0"/>
              <a:t>do the unthinkable: </a:t>
            </a:r>
            <a:r>
              <a:rPr lang="en-US" sz="2100" i="1" dirty="0" smtClean="0"/>
              <a:t>to offer </a:t>
            </a:r>
            <a:r>
              <a:rPr lang="en-US" sz="2100" i="1" dirty="0"/>
              <a:t>his only son as a burnt offering. Abraham was </a:t>
            </a:r>
            <a:r>
              <a:rPr lang="en-US" sz="2100" i="1" dirty="0" smtClean="0"/>
              <a:t>about to sacrifice </a:t>
            </a:r>
            <a:r>
              <a:rPr lang="en-US" sz="2100" i="1" dirty="0"/>
              <a:t>his son when God </a:t>
            </a:r>
            <a:r>
              <a:rPr lang="en-US" sz="2100" i="1" dirty="0" smtClean="0"/>
              <a:t>provided </a:t>
            </a:r>
            <a:r>
              <a:rPr lang="en-US" sz="2100" i="1" dirty="0"/>
              <a:t>a </a:t>
            </a:r>
            <a:r>
              <a:rPr lang="en-US" sz="2100" i="1" dirty="0" smtClean="0"/>
              <a:t>substitute. 2000 </a:t>
            </a:r>
            <a:r>
              <a:rPr lang="en-US" sz="2100" i="1" dirty="0"/>
              <a:t>years later God would offer His only Son </a:t>
            </a:r>
            <a:r>
              <a:rPr lang="en-US" sz="2100" i="1" dirty="0" smtClean="0"/>
              <a:t>to take our place.</a:t>
            </a:r>
            <a:endParaRPr lang="en-US" sz="2100" i="1" dirty="0"/>
          </a:p>
        </p:txBody>
      </p:sp>
      <p:sp>
        <p:nvSpPr>
          <p:cNvPr id="7" name="Rectangle 6"/>
          <p:cNvSpPr/>
          <p:nvPr/>
        </p:nvSpPr>
        <p:spPr>
          <a:xfrm>
            <a:off x="1219200" y="2971800"/>
            <a:ext cx="304800" cy="26820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219200" y="2971800"/>
            <a:ext cx="304800" cy="19223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219200" y="2971800"/>
            <a:ext cx="304800" cy="1905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219200" y="2971800"/>
            <a:ext cx="304800" cy="1891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9532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fade">
                                      <p:cBhvr>
                                        <p:cTn id="11" dur="500"/>
                                        <p:tgtEl>
                                          <p:spTgt spid="9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34"/>
                                        </p:tgtEl>
                                      </p:cBhvr>
                                    </p:animEffect>
                                    <p:set>
                                      <p:cBhvr>
                                        <p:cTn id="39" dur="1" fill="hold">
                                          <p:stCondLst>
                                            <p:cond delay="499"/>
                                          </p:stCondLst>
                                        </p:cTn>
                                        <p:tgtEl>
                                          <p:spTgt spid="34"/>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39"/>
                                        </p:tgtEl>
                                      </p:cBhvr>
                                    </p:animEffect>
                                    <p:set>
                                      <p:cBhvr>
                                        <p:cTn id="42" dur="1" fill="hold">
                                          <p:stCondLst>
                                            <p:cond delay="499"/>
                                          </p:stCondLst>
                                        </p:cTn>
                                        <p:tgtEl>
                                          <p:spTgt spid="3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fade">
                                      <p:cBhvr>
                                        <p:cTn id="47" dur="500"/>
                                        <p:tgtEl>
                                          <p:spTgt spid="8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33"/>
                                        </p:tgtEl>
                                      </p:cBhvr>
                                    </p:animEffect>
                                    <p:set>
                                      <p:cBhvr>
                                        <p:cTn id="60" dur="1" fill="hold">
                                          <p:stCondLst>
                                            <p:cond delay="499"/>
                                          </p:stCondLst>
                                        </p:cTn>
                                        <p:tgtEl>
                                          <p:spTgt spid="33"/>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40"/>
                                        </p:tgtEl>
                                      </p:cBhvr>
                                    </p:animEffect>
                                    <p:set>
                                      <p:cBhvr>
                                        <p:cTn id="63" dur="1" fill="hold">
                                          <p:stCondLst>
                                            <p:cond delay="499"/>
                                          </p:stCondLst>
                                        </p:cTn>
                                        <p:tgtEl>
                                          <p:spTgt spid="40"/>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500"/>
                                        <p:tgtEl>
                                          <p:spTgt spid="4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41"/>
                                        </p:tgtEl>
                                      </p:cBhvr>
                                    </p:animEffect>
                                    <p:set>
                                      <p:cBhvr>
                                        <p:cTn id="79"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33" grpId="0"/>
      <p:bldP spid="33" grpId="1"/>
      <p:bldP spid="34" grpId="0"/>
      <p:bldP spid="34" grpId="1"/>
      <p:bldP spid="35" grpId="0"/>
      <p:bldP spid="35" grpId="1"/>
      <p:bldP spid="7" grpId="0" animBg="1"/>
      <p:bldP spid="7" grpId="1" animBg="1"/>
      <p:bldP spid="39" grpId="0" animBg="1"/>
      <p:bldP spid="39" grpId="1" animBg="1"/>
      <p:bldP spid="40" grpId="0" animBg="1"/>
      <p:bldP spid="40" grpId="1" animBg="1"/>
      <p:bldP spid="41" grpId="0" animBg="1"/>
      <p:bldP spid="4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Group 110"/>
          <p:cNvGrpSpPr/>
          <p:nvPr/>
        </p:nvGrpSpPr>
        <p:grpSpPr>
          <a:xfrm>
            <a:off x="609600" y="3136282"/>
            <a:ext cx="1079329" cy="609600"/>
            <a:chOff x="596460" y="945112"/>
            <a:chExt cx="1259993" cy="755996"/>
          </a:xfrm>
          <a:solidFill>
            <a:schemeClr val="tx2">
              <a:lumMod val="75000"/>
            </a:schemeClr>
          </a:solidFill>
        </p:grpSpPr>
        <p:sp>
          <p:nvSpPr>
            <p:cNvPr id="112" name="Rounded Rectangle 111"/>
            <p:cNvSpPr/>
            <p:nvPr/>
          </p:nvSpPr>
          <p:spPr>
            <a:xfrm>
              <a:off x="596460" y="945112"/>
              <a:ext cx="1259993" cy="755996"/>
            </a:xfrm>
            <a:prstGeom prst="roundRect">
              <a:avLst>
                <a:gd name="adj" fmla="val 10000"/>
              </a:avLst>
            </a:prstGeom>
            <a:solidFill>
              <a:schemeClr val="accent6"/>
            </a:solidFill>
          </p:spPr>
          <p:style>
            <a:lnRef idx="0">
              <a:schemeClr val="lt1">
                <a:hueOff val="0"/>
                <a:satOff val="0"/>
                <a:lumOff val="0"/>
                <a:alphaOff val="0"/>
              </a:schemeClr>
            </a:lnRef>
            <a:fillRef idx="3">
              <a:schemeClr val="accent5">
                <a:hueOff val="-5020566"/>
                <a:satOff val="41093"/>
                <a:lumOff val="-6666"/>
                <a:alphaOff val="0"/>
              </a:schemeClr>
            </a:fillRef>
            <a:effectRef idx="2">
              <a:schemeClr val="accent5">
                <a:hueOff val="-5020566"/>
                <a:satOff val="41093"/>
                <a:lumOff val="-6666"/>
                <a:alphaOff val="0"/>
              </a:schemeClr>
            </a:effectRef>
            <a:fontRef idx="minor">
              <a:schemeClr val="lt1"/>
            </a:fontRef>
          </p:style>
        </p:sp>
        <p:sp>
          <p:nvSpPr>
            <p:cNvPr id="113" name="Rounded Rectangle 4"/>
            <p:cNvSpPr/>
            <p:nvPr/>
          </p:nvSpPr>
          <p:spPr>
            <a:xfrm>
              <a:off x="618602" y="967254"/>
              <a:ext cx="1215709" cy="711712"/>
            </a:xfrm>
            <a:prstGeom prst="rect">
              <a:avLst/>
            </a:prstGeom>
            <a:noFill/>
            <a:ln>
              <a:solidFill>
                <a:schemeClr val="accent6"/>
              </a:solidFill>
            </a:ln>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1500" dirty="0" smtClean="0"/>
                <a:t>Abraham</a:t>
              </a:r>
              <a:endParaRPr lang="en-US" sz="1500" kern="1200" dirty="0"/>
            </a:p>
          </p:txBody>
        </p:sp>
      </p:grpSp>
      <p:grpSp>
        <p:nvGrpSpPr>
          <p:cNvPr id="114" name="Group 113"/>
          <p:cNvGrpSpPr/>
          <p:nvPr/>
        </p:nvGrpSpPr>
        <p:grpSpPr>
          <a:xfrm>
            <a:off x="2514600" y="3131441"/>
            <a:ext cx="1102222" cy="614441"/>
            <a:chOff x="596460" y="945112"/>
            <a:chExt cx="1259993" cy="762000"/>
          </a:xfrm>
          <a:solidFill>
            <a:schemeClr val="accent5"/>
          </a:solidFill>
        </p:grpSpPr>
        <p:sp>
          <p:nvSpPr>
            <p:cNvPr id="115" name="Rounded Rectangle 114"/>
            <p:cNvSpPr/>
            <p:nvPr/>
          </p:nvSpPr>
          <p:spPr>
            <a:xfrm>
              <a:off x="596460" y="945112"/>
              <a:ext cx="1259993" cy="755996"/>
            </a:xfrm>
            <a:prstGeom prst="roundRect">
              <a:avLst>
                <a:gd name="adj" fmla="val 10000"/>
              </a:avLst>
            </a:prstGeom>
            <a:solidFill>
              <a:schemeClr val="accent6"/>
            </a:solidFill>
          </p:spPr>
          <p:style>
            <a:lnRef idx="0">
              <a:schemeClr val="lt1">
                <a:hueOff val="0"/>
                <a:satOff val="0"/>
                <a:lumOff val="0"/>
                <a:alphaOff val="0"/>
              </a:schemeClr>
            </a:lnRef>
            <a:fillRef idx="3">
              <a:schemeClr val="accent5">
                <a:hueOff val="-5020566"/>
                <a:satOff val="41093"/>
                <a:lumOff val="-6666"/>
                <a:alphaOff val="0"/>
              </a:schemeClr>
            </a:fillRef>
            <a:effectRef idx="2">
              <a:schemeClr val="accent5">
                <a:hueOff val="-5020566"/>
                <a:satOff val="41093"/>
                <a:lumOff val="-6666"/>
                <a:alphaOff val="0"/>
              </a:schemeClr>
            </a:effectRef>
            <a:fontRef idx="minor">
              <a:schemeClr val="lt1"/>
            </a:fontRef>
          </p:style>
        </p:sp>
        <p:sp>
          <p:nvSpPr>
            <p:cNvPr id="117" name="Rounded Rectangle 4"/>
            <p:cNvSpPr/>
            <p:nvPr/>
          </p:nvSpPr>
          <p:spPr>
            <a:xfrm>
              <a:off x="618602" y="995400"/>
              <a:ext cx="1215708" cy="71171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1500" dirty="0" smtClean="0"/>
                <a:t>Isaac</a:t>
              </a:r>
              <a:endParaRPr lang="en-US" sz="1500" kern="1200" dirty="0"/>
            </a:p>
          </p:txBody>
        </p:sp>
      </p:grpSp>
      <p:cxnSp>
        <p:nvCxnSpPr>
          <p:cNvPr id="119" name="Straight Arrow Connector 118"/>
          <p:cNvCxnSpPr/>
          <p:nvPr/>
        </p:nvCxnSpPr>
        <p:spPr>
          <a:xfrm flipV="1">
            <a:off x="1752600" y="3429000"/>
            <a:ext cx="726091" cy="12082"/>
          </a:xfrm>
          <a:prstGeom prst="straightConnector1">
            <a:avLst/>
          </a:prstGeom>
          <a:ln>
            <a:solidFill>
              <a:schemeClr val="tx2">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a:xfrm>
            <a:off x="4457700" y="3136282"/>
            <a:ext cx="1181100" cy="609600"/>
            <a:chOff x="7467600" y="5029200"/>
            <a:chExt cx="898184" cy="755996"/>
          </a:xfrm>
        </p:grpSpPr>
        <p:sp>
          <p:nvSpPr>
            <p:cNvPr id="121" name="Rounded Rectangle 120"/>
            <p:cNvSpPr/>
            <p:nvPr/>
          </p:nvSpPr>
          <p:spPr>
            <a:xfrm>
              <a:off x="7482330" y="5029200"/>
              <a:ext cx="823470" cy="755996"/>
            </a:xfrm>
            <a:prstGeom prst="roundRect">
              <a:avLst>
                <a:gd name="adj" fmla="val 10000"/>
              </a:avLst>
            </a:prstGeom>
            <a:solidFill>
              <a:schemeClr val="accent6"/>
            </a:solidFill>
          </p:spPr>
          <p:style>
            <a:lnRef idx="0">
              <a:schemeClr val="lt1">
                <a:hueOff val="0"/>
                <a:satOff val="0"/>
                <a:lumOff val="0"/>
                <a:alphaOff val="0"/>
              </a:schemeClr>
            </a:lnRef>
            <a:fillRef idx="3">
              <a:schemeClr val="accent5">
                <a:hueOff val="-5020566"/>
                <a:satOff val="41093"/>
                <a:lumOff val="-6666"/>
                <a:alphaOff val="0"/>
              </a:schemeClr>
            </a:fillRef>
            <a:effectRef idx="2">
              <a:schemeClr val="accent5">
                <a:hueOff val="-5020566"/>
                <a:satOff val="41093"/>
                <a:lumOff val="-6666"/>
                <a:alphaOff val="0"/>
              </a:schemeClr>
            </a:effectRef>
            <a:fontRef idx="minor">
              <a:schemeClr val="lt1"/>
            </a:fontRef>
          </p:style>
        </p:sp>
        <p:sp>
          <p:nvSpPr>
            <p:cNvPr id="123" name="Rounded Rectangle 4"/>
            <p:cNvSpPr/>
            <p:nvPr/>
          </p:nvSpPr>
          <p:spPr>
            <a:xfrm>
              <a:off x="7467600" y="5067484"/>
              <a:ext cx="898184" cy="71171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1500" dirty="0" smtClean="0"/>
                <a:t>Jacob</a:t>
              </a:r>
              <a:endParaRPr lang="en-US" sz="1500" kern="1200" dirty="0"/>
            </a:p>
          </p:txBody>
        </p:sp>
      </p:grpSp>
      <p:cxnSp>
        <p:nvCxnSpPr>
          <p:cNvPr id="141" name="Straight Arrow Connector 140"/>
          <p:cNvCxnSpPr/>
          <p:nvPr/>
        </p:nvCxnSpPr>
        <p:spPr>
          <a:xfrm>
            <a:off x="3659170" y="3439659"/>
            <a:ext cx="760430" cy="3419"/>
          </a:xfrm>
          <a:prstGeom prst="straightConnector1">
            <a:avLst/>
          </a:prstGeom>
          <a:ln>
            <a:solidFill>
              <a:schemeClr val="tx2">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170" name="Group 169"/>
          <p:cNvGrpSpPr/>
          <p:nvPr/>
        </p:nvGrpSpPr>
        <p:grpSpPr>
          <a:xfrm>
            <a:off x="7432178" y="228600"/>
            <a:ext cx="873622" cy="468738"/>
            <a:chOff x="7467600" y="5029200"/>
            <a:chExt cx="898184" cy="755996"/>
          </a:xfrm>
        </p:grpSpPr>
        <p:sp>
          <p:nvSpPr>
            <p:cNvPr id="171" name="Rounded Rectangle 170"/>
            <p:cNvSpPr/>
            <p:nvPr/>
          </p:nvSpPr>
          <p:spPr>
            <a:xfrm>
              <a:off x="7482330" y="5029200"/>
              <a:ext cx="823470" cy="755996"/>
            </a:xfrm>
            <a:prstGeom prst="roundRect">
              <a:avLst>
                <a:gd name="adj" fmla="val 10000"/>
              </a:avLst>
            </a:prstGeom>
            <a:solidFill>
              <a:schemeClr val="accent6"/>
            </a:solidFill>
          </p:spPr>
          <p:style>
            <a:lnRef idx="0">
              <a:schemeClr val="lt1">
                <a:hueOff val="0"/>
                <a:satOff val="0"/>
                <a:lumOff val="0"/>
                <a:alphaOff val="0"/>
              </a:schemeClr>
            </a:lnRef>
            <a:fillRef idx="3">
              <a:schemeClr val="accent5">
                <a:hueOff val="-5020566"/>
                <a:satOff val="41093"/>
                <a:lumOff val="-6666"/>
                <a:alphaOff val="0"/>
              </a:schemeClr>
            </a:fillRef>
            <a:effectRef idx="2">
              <a:schemeClr val="accent5">
                <a:hueOff val="-5020566"/>
                <a:satOff val="41093"/>
                <a:lumOff val="-6666"/>
                <a:alphaOff val="0"/>
              </a:schemeClr>
            </a:effectRef>
            <a:fontRef idx="minor">
              <a:schemeClr val="lt1"/>
            </a:fontRef>
          </p:style>
        </p:sp>
        <p:sp>
          <p:nvSpPr>
            <p:cNvPr id="172" name="Rounded Rectangle 4"/>
            <p:cNvSpPr/>
            <p:nvPr/>
          </p:nvSpPr>
          <p:spPr>
            <a:xfrm>
              <a:off x="7467600" y="5067484"/>
              <a:ext cx="898184" cy="71171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1200" dirty="0" smtClean="0"/>
                <a:t>Reuben</a:t>
              </a:r>
              <a:endParaRPr lang="en-US" sz="1200" kern="1200" dirty="0"/>
            </a:p>
          </p:txBody>
        </p:sp>
      </p:grpSp>
      <p:cxnSp>
        <p:nvCxnSpPr>
          <p:cNvPr id="173" name="Straight Arrow Connector 172"/>
          <p:cNvCxnSpPr/>
          <p:nvPr/>
        </p:nvCxnSpPr>
        <p:spPr>
          <a:xfrm flipV="1">
            <a:off x="5562600" y="697338"/>
            <a:ext cx="1883905" cy="2743746"/>
          </a:xfrm>
          <a:prstGeom prst="straightConnector1">
            <a:avLst/>
          </a:prstGeom>
          <a:ln>
            <a:solidFill>
              <a:schemeClr val="tx2">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178" name="Group 177"/>
          <p:cNvGrpSpPr/>
          <p:nvPr/>
        </p:nvGrpSpPr>
        <p:grpSpPr>
          <a:xfrm>
            <a:off x="7508378" y="750462"/>
            <a:ext cx="873622" cy="468738"/>
            <a:chOff x="7467600" y="5029200"/>
            <a:chExt cx="898184" cy="755996"/>
          </a:xfrm>
        </p:grpSpPr>
        <p:sp>
          <p:nvSpPr>
            <p:cNvPr id="179" name="Rounded Rectangle 178"/>
            <p:cNvSpPr/>
            <p:nvPr/>
          </p:nvSpPr>
          <p:spPr>
            <a:xfrm>
              <a:off x="7482330" y="5029200"/>
              <a:ext cx="823470" cy="755996"/>
            </a:xfrm>
            <a:prstGeom prst="roundRect">
              <a:avLst>
                <a:gd name="adj" fmla="val 10000"/>
              </a:avLst>
            </a:prstGeom>
            <a:solidFill>
              <a:schemeClr val="accent6"/>
            </a:solidFill>
          </p:spPr>
          <p:style>
            <a:lnRef idx="0">
              <a:schemeClr val="lt1">
                <a:hueOff val="0"/>
                <a:satOff val="0"/>
                <a:lumOff val="0"/>
                <a:alphaOff val="0"/>
              </a:schemeClr>
            </a:lnRef>
            <a:fillRef idx="3">
              <a:schemeClr val="accent5">
                <a:hueOff val="-5020566"/>
                <a:satOff val="41093"/>
                <a:lumOff val="-6666"/>
                <a:alphaOff val="0"/>
              </a:schemeClr>
            </a:fillRef>
            <a:effectRef idx="2">
              <a:schemeClr val="accent5">
                <a:hueOff val="-5020566"/>
                <a:satOff val="41093"/>
                <a:lumOff val="-6666"/>
                <a:alphaOff val="0"/>
              </a:schemeClr>
            </a:effectRef>
            <a:fontRef idx="minor">
              <a:schemeClr val="lt1"/>
            </a:fontRef>
          </p:style>
        </p:sp>
        <p:sp>
          <p:nvSpPr>
            <p:cNvPr id="180" name="Rounded Rectangle 4"/>
            <p:cNvSpPr/>
            <p:nvPr/>
          </p:nvSpPr>
          <p:spPr>
            <a:xfrm>
              <a:off x="7467600" y="5067484"/>
              <a:ext cx="898184" cy="71171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1200" dirty="0" smtClean="0"/>
                <a:t>Simeon</a:t>
              </a:r>
              <a:endParaRPr lang="en-US" sz="1200" kern="1200" dirty="0"/>
            </a:p>
          </p:txBody>
        </p:sp>
      </p:grpSp>
      <p:cxnSp>
        <p:nvCxnSpPr>
          <p:cNvPr id="181" name="Straight Arrow Connector 180"/>
          <p:cNvCxnSpPr/>
          <p:nvPr/>
        </p:nvCxnSpPr>
        <p:spPr>
          <a:xfrm flipV="1">
            <a:off x="5562600" y="1219200"/>
            <a:ext cx="1945778" cy="2239738"/>
          </a:xfrm>
          <a:prstGeom prst="straightConnector1">
            <a:avLst/>
          </a:prstGeom>
          <a:ln>
            <a:solidFill>
              <a:schemeClr val="tx2">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183" name="Group 182"/>
          <p:cNvGrpSpPr/>
          <p:nvPr/>
        </p:nvGrpSpPr>
        <p:grpSpPr>
          <a:xfrm>
            <a:off x="7584578" y="1283862"/>
            <a:ext cx="873622" cy="468738"/>
            <a:chOff x="7467600" y="5029200"/>
            <a:chExt cx="898184" cy="755996"/>
          </a:xfrm>
        </p:grpSpPr>
        <p:sp>
          <p:nvSpPr>
            <p:cNvPr id="184" name="Rounded Rectangle 183"/>
            <p:cNvSpPr/>
            <p:nvPr/>
          </p:nvSpPr>
          <p:spPr>
            <a:xfrm>
              <a:off x="7482330" y="5029200"/>
              <a:ext cx="823470" cy="755996"/>
            </a:xfrm>
            <a:prstGeom prst="roundRect">
              <a:avLst>
                <a:gd name="adj" fmla="val 10000"/>
              </a:avLst>
            </a:prstGeom>
            <a:solidFill>
              <a:schemeClr val="accent6"/>
            </a:solidFill>
          </p:spPr>
          <p:style>
            <a:lnRef idx="0">
              <a:schemeClr val="lt1">
                <a:hueOff val="0"/>
                <a:satOff val="0"/>
                <a:lumOff val="0"/>
                <a:alphaOff val="0"/>
              </a:schemeClr>
            </a:lnRef>
            <a:fillRef idx="3">
              <a:schemeClr val="accent5">
                <a:hueOff val="-5020566"/>
                <a:satOff val="41093"/>
                <a:lumOff val="-6666"/>
                <a:alphaOff val="0"/>
              </a:schemeClr>
            </a:fillRef>
            <a:effectRef idx="2">
              <a:schemeClr val="accent5">
                <a:hueOff val="-5020566"/>
                <a:satOff val="41093"/>
                <a:lumOff val="-6666"/>
                <a:alphaOff val="0"/>
              </a:schemeClr>
            </a:effectRef>
            <a:fontRef idx="minor">
              <a:schemeClr val="lt1"/>
            </a:fontRef>
          </p:style>
        </p:sp>
        <p:sp>
          <p:nvSpPr>
            <p:cNvPr id="185" name="Rounded Rectangle 4"/>
            <p:cNvSpPr/>
            <p:nvPr/>
          </p:nvSpPr>
          <p:spPr>
            <a:xfrm>
              <a:off x="7467600" y="5067484"/>
              <a:ext cx="898184" cy="71171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1200" dirty="0" smtClean="0"/>
                <a:t>Levi</a:t>
              </a:r>
              <a:endParaRPr lang="en-US" sz="1200" kern="1200" dirty="0"/>
            </a:p>
          </p:txBody>
        </p:sp>
      </p:grpSp>
      <p:cxnSp>
        <p:nvCxnSpPr>
          <p:cNvPr id="186" name="Straight Arrow Connector 185"/>
          <p:cNvCxnSpPr/>
          <p:nvPr/>
        </p:nvCxnSpPr>
        <p:spPr>
          <a:xfrm flipV="1">
            <a:off x="5598022" y="1748879"/>
            <a:ext cx="1986556" cy="1692203"/>
          </a:xfrm>
          <a:prstGeom prst="straightConnector1">
            <a:avLst/>
          </a:prstGeom>
          <a:ln>
            <a:solidFill>
              <a:schemeClr val="tx2">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188" name="Group 187"/>
          <p:cNvGrpSpPr/>
          <p:nvPr/>
        </p:nvGrpSpPr>
        <p:grpSpPr>
          <a:xfrm>
            <a:off x="7660778" y="1817262"/>
            <a:ext cx="873622" cy="468738"/>
            <a:chOff x="7467603" y="5029200"/>
            <a:chExt cx="898184" cy="755996"/>
          </a:xfrm>
        </p:grpSpPr>
        <p:sp>
          <p:nvSpPr>
            <p:cNvPr id="189" name="Rounded Rectangle 188"/>
            <p:cNvSpPr/>
            <p:nvPr/>
          </p:nvSpPr>
          <p:spPr>
            <a:xfrm>
              <a:off x="7482330" y="5029200"/>
              <a:ext cx="823470" cy="755996"/>
            </a:xfrm>
            <a:prstGeom prst="roundRect">
              <a:avLst>
                <a:gd name="adj" fmla="val 10000"/>
              </a:avLst>
            </a:prstGeom>
            <a:solidFill>
              <a:schemeClr val="accent6"/>
            </a:solidFill>
          </p:spPr>
          <p:style>
            <a:lnRef idx="0">
              <a:schemeClr val="lt1">
                <a:hueOff val="0"/>
                <a:satOff val="0"/>
                <a:lumOff val="0"/>
                <a:alphaOff val="0"/>
              </a:schemeClr>
            </a:lnRef>
            <a:fillRef idx="3">
              <a:schemeClr val="accent5">
                <a:hueOff val="-5020566"/>
                <a:satOff val="41093"/>
                <a:lumOff val="-6666"/>
                <a:alphaOff val="0"/>
              </a:schemeClr>
            </a:fillRef>
            <a:effectRef idx="2">
              <a:schemeClr val="accent5">
                <a:hueOff val="-5020566"/>
                <a:satOff val="41093"/>
                <a:lumOff val="-6666"/>
                <a:alphaOff val="0"/>
              </a:schemeClr>
            </a:effectRef>
            <a:fontRef idx="minor">
              <a:schemeClr val="lt1"/>
            </a:fontRef>
          </p:style>
        </p:sp>
        <p:sp>
          <p:nvSpPr>
            <p:cNvPr id="190" name="Rounded Rectangle 4"/>
            <p:cNvSpPr/>
            <p:nvPr/>
          </p:nvSpPr>
          <p:spPr>
            <a:xfrm>
              <a:off x="7467603" y="5067484"/>
              <a:ext cx="898184" cy="71171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1200" dirty="0" smtClean="0"/>
                <a:t>Judah</a:t>
              </a:r>
              <a:endParaRPr lang="en-US" sz="1200" kern="1200" dirty="0"/>
            </a:p>
          </p:txBody>
        </p:sp>
      </p:grpSp>
      <p:cxnSp>
        <p:nvCxnSpPr>
          <p:cNvPr id="191" name="Straight Arrow Connector 190"/>
          <p:cNvCxnSpPr/>
          <p:nvPr/>
        </p:nvCxnSpPr>
        <p:spPr>
          <a:xfrm flipV="1">
            <a:off x="5598022" y="2209800"/>
            <a:ext cx="2062756" cy="1231285"/>
          </a:xfrm>
          <a:prstGeom prst="straightConnector1">
            <a:avLst/>
          </a:prstGeom>
          <a:ln>
            <a:solidFill>
              <a:schemeClr val="tx2">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193" name="Group 192"/>
          <p:cNvGrpSpPr/>
          <p:nvPr/>
        </p:nvGrpSpPr>
        <p:grpSpPr>
          <a:xfrm>
            <a:off x="7736978" y="2350662"/>
            <a:ext cx="873622" cy="468738"/>
            <a:chOff x="7467600" y="5029200"/>
            <a:chExt cx="898184" cy="755996"/>
          </a:xfrm>
        </p:grpSpPr>
        <p:sp>
          <p:nvSpPr>
            <p:cNvPr id="194" name="Rounded Rectangle 193"/>
            <p:cNvSpPr/>
            <p:nvPr/>
          </p:nvSpPr>
          <p:spPr>
            <a:xfrm>
              <a:off x="7482330" y="5029200"/>
              <a:ext cx="823470" cy="755996"/>
            </a:xfrm>
            <a:prstGeom prst="roundRect">
              <a:avLst>
                <a:gd name="adj" fmla="val 10000"/>
              </a:avLst>
            </a:prstGeom>
            <a:solidFill>
              <a:schemeClr val="accent6"/>
            </a:solidFill>
          </p:spPr>
          <p:style>
            <a:lnRef idx="0">
              <a:schemeClr val="lt1">
                <a:hueOff val="0"/>
                <a:satOff val="0"/>
                <a:lumOff val="0"/>
                <a:alphaOff val="0"/>
              </a:schemeClr>
            </a:lnRef>
            <a:fillRef idx="3">
              <a:schemeClr val="accent5">
                <a:hueOff val="-5020566"/>
                <a:satOff val="41093"/>
                <a:lumOff val="-6666"/>
                <a:alphaOff val="0"/>
              </a:schemeClr>
            </a:fillRef>
            <a:effectRef idx="2">
              <a:schemeClr val="accent5">
                <a:hueOff val="-5020566"/>
                <a:satOff val="41093"/>
                <a:lumOff val="-6666"/>
                <a:alphaOff val="0"/>
              </a:schemeClr>
            </a:effectRef>
            <a:fontRef idx="minor">
              <a:schemeClr val="lt1"/>
            </a:fontRef>
          </p:style>
        </p:sp>
        <p:sp>
          <p:nvSpPr>
            <p:cNvPr id="195" name="Rounded Rectangle 4"/>
            <p:cNvSpPr/>
            <p:nvPr/>
          </p:nvSpPr>
          <p:spPr>
            <a:xfrm>
              <a:off x="7467600" y="5067484"/>
              <a:ext cx="898184" cy="71171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1200" dirty="0" smtClean="0"/>
                <a:t>Dan</a:t>
              </a:r>
              <a:endParaRPr lang="en-US" sz="1200" kern="1200" dirty="0"/>
            </a:p>
          </p:txBody>
        </p:sp>
      </p:grpSp>
      <p:cxnSp>
        <p:nvCxnSpPr>
          <p:cNvPr id="196" name="Straight Arrow Connector 195"/>
          <p:cNvCxnSpPr/>
          <p:nvPr/>
        </p:nvCxnSpPr>
        <p:spPr>
          <a:xfrm flipV="1">
            <a:off x="5562600" y="2743200"/>
            <a:ext cx="2174378" cy="697883"/>
          </a:xfrm>
          <a:prstGeom prst="straightConnector1">
            <a:avLst/>
          </a:prstGeom>
          <a:ln>
            <a:solidFill>
              <a:schemeClr val="tx2">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a:off x="7813178" y="2884062"/>
            <a:ext cx="873622" cy="468738"/>
            <a:chOff x="7467600" y="5029200"/>
            <a:chExt cx="898184" cy="755996"/>
          </a:xfrm>
        </p:grpSpPr>
        <p:sp>
          <p:nvSpPr>
            <p:cNvPr id="92" name="Rounded Rectangle 91"/>
            <p:cNvSpPr/>
            <p:nvPr/>
          </p:nvSpPr>
          <p:spPr>
            <a:xfrm>
              <a:off x="7482330" y="5029200"/>
              <a:ext cx="823470" cy="755996"/>
            </a:xfrm>
            <a:prstGeom prst="roundRect">
              <a:avLst>
                <a:gd name="adj" fmla="val 10000"/>
              </a:avLst>
            </a:prstGeom>
            <a:solidFill>
              <a:schemeClr val="accent6"/>
            </a:solidFill>
          </p:spPr>
          <p:style>
            <a:lnRef idx="0">
              <a:schemeClr val="lt1">
                <a:hueOff val="0"/>
                <a:satOff val="0"/>
                <a:lumOff val="0"/>
                <a:alphaOff val="0"/>
              </a:schemeClr>
            </a:lnRef>
            <a:fillRef idx="3">
              <a:schemeClr val="accent5">
                <a:hueOff val="-5020566"/>
                <a:satOff val="41093"/>
                <a:lumOff val="-6666"/>
                <a:alphaOff val="0"/>
              </a:schemeClr>
            </a:fillRef>
            <a:effectRef idx="2">
              <a:schemeClr val="accent5">
                <a:hueOff val="-5020566"/>
                <a:satOff val="41093"/>
                <a:lumOff val="-6666"/>
                <a:alphaOff val="0"/>
              </a:schemeClr>
            </a:effectRef>
            <a:fontRef idx="minor">
              <a:schemeClr val="lt1"/>
            </a:fontRef>
          </p:style>
        </p:sp>
        <p:sp>
          <p:nvSpPr>
            <p:cNvPr id="94" name="Rounded Rectangle 4"/>
            <p:cNvSpPr/>
            <p:nvPr/>
          </p:nvSpPr>
          <p:spPr>
            <a:xfrm>
              <a:off x="7467600" y="5067484"/>
              <a:ext cx="898184" cy="71171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1200" dirty="0" err="1" smtClean="0"/>
                <a:t>Napthali</a:t>
              </a:r>
              <a:endParaRPr lang="en-US" sz="1200" kern="1200" dirty="0"/>
            </a:p>
          </p:txBody>
        </p:sp>
      </p:grpSp>
      <p:cxnSp>
        <p:nvCxnSpPr>
          <p:cNvPr id="95" name="Straight Arrow Connector 94"/>
          <p:cNvCxnSpPr>
            <a:endCxn id="94" idx="1"/>
          </p:cNvCxnSpPr>
          <p:nvPr/>
        </p:nvCxnSpPr>
        <p:spPr>
          <a:xfrm flipV="1">
            <a:off x="5562600" y="3128439"/>
            <a:ext cx="2250578" cy="312644"/>
          </a:xfrm>
          <a:prstGeom prst="straightConnector1">
            <a:avLst/>
          </a:prstGeom>
          <a:ln>
            <a:solidFill>
              <a:schemeClr val="tx2">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a:off x="7813178" y="3429000"/>
            <a:ext cx="873622" cy="468738"/>
            <a:chOff x="7467600" y="5029200"/>
            <a:chExt cx="898184" cy="755996"/>
          </a:xfrm>
        </p:grpSpPr>
        <p:sp>
          <p:nvSpPr>
            <p:cNvPr id="97" name="Rounded Rectangle 96"/>
            <p:cNvSpPr/>
            <p:nvPr/>
          </p:nvSpPr>
          <p:spPr>
            <a:xfrm>
              <a:off x="7482330" y="5029200"/>
              <a:ext cx="823470" cy="755996"/>
            </a:xfrm>
            <a:prstGeom prst="roundRect">
              <a:avLst>
                <a:gd name="adj" fmla="val 10000"/>
              </a:avLst>
            </a:prstGeom>
            <a:solidFill>
              <a:schemeClr val="accent6"/>
            </a:solidFill>
          </p:spPr>
          <p:style>
            <a:lnRef idx="0">
              <a:schemeClr val="lt1">
                <a:hueOff val="0"/>
                <a:satOff val="0"/>
                <a:lumOff val="0"/>
                <a:alphaOff val="0"/>
              </a:schemeClr>
            </a:lnRef>
            <a:fillRef idx="3">
              <a:schemeClr val="accent5">
                <a:hueOff val="-5020566"/>
                <a:satOff val="41093"/>
                <a:lumOff val="-6666"/>
                <a:alphaOff val="0"/>
              </a:schemeClr>
            </a:fillRef>
            <a:effectRef idx="2">
              <a:schemeClr val="accent5">
                <a:hueOff val="-5020566"/>
                <a:satOff val="41093"/>
                <a:lumOff val="-6666"/>
                <a:alphaOff val="0"/>
              </a:schemeClr>
            </a:effectRef>
            <a:fontRef idx="minor">
              <a:schemeClr val="lt1"/>
            </a:fontRef>
          </p:style>
        </p:sp>
        <p:sp>
          <p:nvSpPr>
            <p:cNvPr id="98" name="Rounded Rectangle 4"/>
            <p:cNvSpPr/>
            <p:nvPr/>
          </p:nvSpPr>
          <p:spPr>
            <a:xfrm>
              <a:off x="7467600" y="5067484"/>
              <a:ext cx="898184" cy="71171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1200" dirty="0" smtClean="0"/>
                <a:t>Gad</a:t>
              </a:r>
              <a:endParaRPr lang="en-US" sz="1200" kern="1200" dirty="0"/>
            </a:p>
          </p:txBody>
        </p:sp>
      </p:grpSp>
      <p:cxnSp>
        <p:nvCxnSpPr>
          <p:cNvPr id="99" name="Straight Arrow Connector 98"/>
          <p:cNvCxnSpPr>
            <a:endCxn id="98" idx="1"/>
          </p:cNvCxnSpPr>
          <p:nvPr/>
        </p:nvCxnSpPr>
        <p:spPr>
          <a:xfrm>
            <a:off x="5562600" y="3433264"/>
            <a:ext cx="2250578" cy="240113"/>
          </a:xfrm>
          <a:prstGeom prst="straightConnector1">
            <a:avLst/>
          </a:prstGeom>
          <a:ln>
            <a:solidFill>
              <a:schemeClr val="tx2">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122" name="Group 121"/>
          <p:cNvGrpSpPr/>
          <p:nvPr/>
        </p:nvGrpSpPr>
        <p:grpSpPr>
          <a:xfrm>
            <a:off x="7736978" y="3962400"/>
            <a:ext cx="873622" cy="468738"/>
            <a:chOff x="7467600" y="5029200"/>
            <a:chExt cx="898184" cy="755996"/>
          </a:xfrm>
        </p:grpSpPr>
        <p:sp>
          <p:nvSpPr>
            <p:cNvPr id="124" name="Rounded Rectangle 123"/>
            <p:cNvSpPr/>
            <p:nvPr/>
          </p:nvSpPr>
          <p:spPr>
            <a:xfrm>
              <a:off x="7482330" y="5029200"/>
              <a:ext cx="823470" cy="755996"/>
            </a:xfrm>
            <a:prstGeom prst="roundRect">
              <a:avLst>
                <a:gd name="adj" fmla="val 10000"/>
              </a:avLst>
            </a:prstGeom>
            <a:solidFill>
              <a:schemeClr val="accent6"/>
            </a:solidFill>
          </p:spPr>
          <p:style>
            <a:lnRef idx="0">
              <a:schemeClr val="lt1">
                <a:hueOff val="0"/>
                <a:satOff val="0"/>
                <a:lumOff val="0"/>
                <a:alphaOff val="0"/>
              </a:schemeClr>
            </a:lnRef>
            <a:fillRef idx="3">
              <a:schemeClr val="accent5">
                <a:hueOff val="-5020566"/>
                <a:satOff val="41093"/>
                <a:lumOff val="-6666"/>
                <a:alphaOff val="0"/>
              </a:schemeClr>
            </a:fillRef>
            <a:effectRef idx="2">
              <a:schemeClr val="accent5">
                <a:hueOff val="-5020566"/>
                <a:satOff val="41093"/>
                <a:lumOff val="-6666"/>
                <a:alphaOff val="0"/>
              </a:schemeClr>
            </a:effectRef>
            <a:fontRef idx="minor">
              <a:schemeClr val="lt1"/>
            </a:fontRef>
          </p:style>
        </p:sp>
        <p:sp>
          <p:nvSpPr>
            <p:cNvPr id="125" name="Rounded Rectangle 4"/>
            <p:cNvSpPr/>
            <p:nvPr/>
          </p:nvSpPr>
          <p:spPr>
            <a:xfrm>
              <a:off x="7467600" y="5067484"/>
              <a:ext cx="898184" cy="71171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1200" dirty="0" smtClean="0"/>
                <a:t>Asher</a:t>
              </a:r>
              <a:endParaRPr lang="en-US" sz="1200" kern="1200" dirty="0"/>
            </a:p>
          </p:txBody>
        </p:sp>
      </p:grpSp>
      <p:cxnSp>
        <p:nvCxnSpPr>
          <p:cNvPr id="126" name="Straight Arrow Connector 125"/>
          <p:cNvCxnSpPr/>
          <p:nvPr/>
        </p:nvCxnSpPr>
        <p:spPr>
          <a:xfrm>
            <a:off x="5562600" y="3458936"/>
            <a:ext cx="2174378" cy="579664"/>
          </a:xfrm>
          <a:prstGeom prst="straightConnector1">
            <a:avLst/>
          </a:prstGeom>
          <a:ln>
            <a:solidFill>
              <a:schemeClr val="tx2">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131" name="Group 130"/>
          <p:cNvGrpSpPr/>
          <p:nvPr/>
        </p:nvGrpSpPr>
        <p:grpSpPr>
          <a:xfrm>
            <a:off x="7660778" y="4495800"/>
            <a:ext cx="873622" cy="468738"/>
            <a:chOff x="7467600" y="5029200"/>
            <a:chExt cx="898184" cy="755996"/>
          </a:xfrm>
        </p:grpSpPr>
        <p:sp>
          <p:nvSpPr>
            <p:cNvPr id="132" name="Rounded Rectangle 131"/>
            <p:cNvSpPr/>
            <p:nvPr/>
          </p:nvSpPr>
          <p:spPr>
            <a:xfrm>
              <a:off x="7482330" y="5029200"/>
              <a:ext cx="823470" cy="755996"/>
            </a:xfrm>
            <a:prstGeom prst="roundRect">
              <a:avLst>
                <a:gd name="adj" fmla="val 10000"/>
              </a:avLst>
            </a:prstGeom>
            <a:solidFill>
              <a:schemeClr val="accent6"/>
            </a:solidFill>
          </p:spPr>
          <p:style>
            <a:lnRef idx="0">
              <a:schemeClr val="lt1">
                <a:hueOff val="0"/>
                <a:satOff val="0"/>
                <a:lumOff val="0"/>
                <a:alphaOff val="0"/>
              </a:schemeClr>
            </a:lnRef>
            <a:fillRef idx="3">
              <a:schemeClr val="accent5">
                <a:hueOff val="-5020566"/>
                <a:satOff val="41093"/>
                <a:lumOff val="-6666"/>
                <a:alphaOff val="0"/>
              </a:schemeClr>
            </a:fillRef>
            <a:effectRef idx="2">
              <a:schemeClr val="accent5">
                <a:hueOff val="-5020566"/>
                <a:satOff val="41093"/>
                <a:lumOff val="-6666"/>
                <a:alphaOff val="0"/>
              </a:schemeClr>
            </a:effectRef>
            <a:fontRef idx="minor">
              <a:schemeClr val="lt1"/>
            </a:fontRef>
          </p:style>
        </p:sp>
        <p:sp>
          <p:nvSpPr>
            <p:cNvPr id="133" name="Rounded Rectangle 4"/>
            <p:cNvSpPr/>
            <p:nvPr/>
          </p:nvSpPr>
          <p:spPr>
            <a:xfrm>
              <a:off x="7467600" y="5067484"/>
              <a:ext cx="898184" cy="71171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1200" dirty="0" err="1" smtClean="0"/>
                <a:t>Isacaar</a:t>
              </a:r>
              <a:endParaRPr lang="en-US" sz="1200" kern="1200" dirty="0"/>
            </a:p>
          </p:txBody>
        </p:sp>
      </p:grpSp>
      <p:cxnSp>
        <p:nvCxnSpPr>
          <p:cNvPr id="134" name="Straight Arrow Connector 133"/>
          <p:cNvCxnSpPr>
            <a:stCxn id="123" idx="3"/>
          </p:cNvCxnSpPr>
          <p:nvPr/>
        </p:nvCxnSpPr>
        <p:spPr>
          <a:xfrm>
            <a:off x="5638800" y="3454098"/>
            <a:ext cx="2036302" cy="1048741"/>
          </a:xfrm>
          <a:prstGeom prst="straightConnector1">
            <a:avLst/>
          </a:prstGeom>
          <a:ln>
            <a:solidFill>
              <a:schemeClr val="tx2">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138" name="Group 137"/>
          <p:cNvGrpSpPr/>
          <p:nvPr/>
        </p:nvGrpSpPr>
        <p:grpSpPr>
          <a:xfrm>
            <a:off x="7584578" y="5029200"/>
            <a:ext cx="873622" cy="468738"/>
            <a:chOff x="7467600" y="5029200"/>
            <a:chExt cx="898184" cy="755996"/>
          </a:xfrm>
        </p:grpSpPr>
        <p:sp>
          <p:nvSpPr>
            <p:cNvPr id="139" name="Rounded Rectangle 138"/>
            <p:cNvSpPr/>
            <p:nvPr/>
          </p:nvSpPr>
          <p:spPr>
            <a:xfrm>
              <a:off x="7482330" y="5029200"/>
              <a:ext cx="823470" cy="755996"/>
            </a:xfrm>
            <a:prstGeom prst="roundRect">
              <a:avLst>
                <a:gd name="adj" fmla="val 10000"/>
              </a:avLst>
            </a:prstGeom>
            <a:solidFill>
              <a:schemeClr val="accent6"/>
            </a:solidFill>
          </p:spPr>
          <p:style>
            <a:lnRef idx="0">
              <a:schemeClr val="lt1">
                <a:hueOff val="0"/>
                <a:satOff val="0"/>
                <a:lumOff val="0"/>
                <a:alphaOff val="0"/>
              </a:schemeClr>
            </a:lnRef>
            <a:fillRef idx="3">
              <a:schemeClr val="accent5">
                <a:hueOff val="-5020566"/>
                <a:satOff val="41093"/>
                <a:lumOff val="-6666"/>
                <a:alphaOff val="0"/>
              </a:schemeClr>
            </a:fillRef>
            <a:effectRef idx="2">
              <a:schemeClr val="accent5">
                <a:hueOff val="-5020566"/>
                <a:satOff val="41093"/>
                <a:lumOff val="-6666"/>
                <a:alphaOff val="0"/>
              </a:schemeClr>
            </a:effectRef>
            <a:fontRef idx="minor">
              <a:schemeClr val="lt1"/>
            </a:fontRef>
          </p:style>
        </p:sp>
        <p:sp>
          <p:nvSpPr>
            <p:cNvPr id="140" name="Rounded Rectangle 4"/>
            <p:cNvSpPr/>
            <p:nvPr/>
          </p:nvSpPr>
          <p:spPr>
            <a:xfrm>
              <a:off x="7467600" y="5067484"/>
              <a:ext cx="898184" cy="71171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1200" dirty="0" err="1" smtClean="0"/>
                <a:t>Zebulun</a:t>
              </a:r>
              <a:endParaRPr lang="en-US" sz="1200" kern="1200" dirty="0"/>
            </a:p>
          </p:txBody>
        </p:sp>
      </p:grpSp>
      <p:cxnSp>
        <p:nvCxnSpPr>
          <p:cNvPr id="142" name="Straight Arrow Connector 141"/>
          <p:cNvCxnSpPr/>
          <p:nvPr/>
        </p:nvCxnSpPr>
        <p:spPr>
          <a:xfrm>
            <a:off x="5562600" y="3443078"/>
            <a:ext cx="2021978" cy="1597635"/>
          </a:xfrm>
          <a:prstGeom prst="straightConnector1">
            <a:avLst/>
          </a:prstGeom>
          <a:ln>
            <a:solidFill>
              <a:schemeClr val="tx2">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145" name="Group 144"/>
          <p:cNvGrpSpPr/>
          <p:nvPr/>
        </p:nvGrpSpPr>
        <p:grpSpPr>
          <a:xfrm>
            <a:off x="7508378" y="5562600"/>
            <a:ext cx="873622" cy="468738"/>
            <a:chOff x="7467600" y="5029200"/>
            <a:chExt cx="898184" cy="755996"/>
          </a:xfrm>
        </p:grpSpPr>
        <p:sp>
          <p:nvSpPr>
            <p:cNvPr id="146" name="Rounded Rectangle 145"/>
            <p:cNvSpPr/>
            <p:nvPr/>
          </p:nvSpPr>
          <p:spPr>
            <a:xfrm>
              <a:off x="7482330" y="5029200"/>
              <a:ext cx="823470" cy="755996"/>
            </a:xfrm>
            <a:prstGeom prst="roundRect">
              <a:avLst>
                <a:gd name="adj" fmla="val 10000"/>
              </a:avLst>
            </a:prstGeom>
            <a:solidFill>
              <a:schemeClr val="accent6"/>
            </a:solidFill>
          </p:spPr>
          <p:style>
            <a:lnRef idx="0">
              <a:schemeClr val="lt1">
                <a:hueOff val="0"/>
                <a:satOff val="0"/>
                <a:lumOff val="0"/>
                <a:alphaOff val="0"/>
              </a:schemeClr>
            </a:lnRef>
            <a:fillRef idx="3">
              <a:schemeClr val="accent5">
                <a:hueOff val="-5020566"/>
                <a:satOff val="41093"/>
                <a:lumOff val="-6666"/>
                <a:alphaOff val="0"/>
              </a:schemeClr>
            </a:fillRef>
            <a:effectRef idx="2">
              <a:schemeClr val="accent5">
                <a:hueOff val="-5020566"/>
                <a:satOff val="41093"/>
                <a:lumOff val="-6666"/>
                <a:alphaOff val="0"/>
              </a:schemeClr>
            </a:effectRef>
            <a:fontRef idx="minor">
              <a:schemeClr val="lt1"/>
            </a:fontRef>
          </p:style>
        </p:sp>
        <p:sp>
          <p:nvSpPr>
            <p:cNvPr id="147" name="Rounded Rectangle 4"/>
            <p:cNvSpPr/>
            <p:nvPr/>
          </p:nvSpPr>
          <p:spPr>
            <a:xfrm>
              <a:off x="7467600" y="5067484"/>
              <a:ext cx="898184" cy="71171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1200" dirty="0" smtClean="0"/>
                <a:t>Joseph</a:t>
              </a:r>
              <a:endParaRPr lang="en-US" sz="1200" kern="1200" dirty="0"/>
            </a:p>
          </p:txBody>
        </p:sp>
      </p:grpSp>
      <p:cxnSp>
        <p:nvCxnSpPr>
          <p:cNvPr id="148" name="Straight Arrow Connector 147"/>
          <p:cNvCxnSpPr/>
          <p:nvPr/>
        </p:nvCxnSpPr>
        <p:spPr>
          <a:xfrm>
            <a:off x="5562600" y="3443078"/>
            <a:ext cx="1945778" cy="2119522"/>
          </a:xfrm>
          <a:prstGeom prst="straightConnector1">
            <a:avLst/>
          </a:prstGeom>
          <a:ln>
            <a:solidFill>
              <a:schemeClr val="tx2">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156" name="Group 155"/>
          <p:cNvGrpSpPr/>
          <p:nvPr/>
        </p:nvGrpSpPr>
        <p:grpSpPr>
          <a:xfrm>
            <a:off x="7432178" y="6096000"/>
            <a:ext cx="873622" cy="468738"/>
            <a:chOff x="7467600" y="5029200"/>
            <a:chExt cx="898184" cy="755996"/>
          </a:xfrm>
        </p:grpSpPr>
        <p:sp>
          <p:nvSpPr>
            <p:cNvPr id="157" name="Rounded Rectangle 156"/>
            <p:cNvSpPr/>
            <p:nvPr/>
          </p:nvSpPr>
          <p:spPr>
            <a:xfrm>
              <a:off x="7482330" y="5029200"/>
              <a:ext cx="823470" cy="755996"/>
            </a:xfrm>
            <a:prstGeom prst="roundRect">
              <a:avLst>
                <a:gd name="adj" fmla="val 10000"/>
              </a:avLst>
            </a:prstGeom>
            <a:solidFill>
              <a:schemeClr val="accent6"/>
            </a:solidFill>
          </p:spPr>
          <p:style>
            <a:lnRef idx="0">
              <a:schemeClr val="lt1">
                <a:hueOff val="0"/>
                <a:satOff val="0"/>
                <a:lumOff val="0"/>
                <a:alphaOff val="0"/>
              </a:schemeClr>
            </a:lnRef>
            <a:fillRef idx="3">
              <a:schemeClr val="accent5">
                <a:hueOff val="-5020566"/>
                <a:satOff val="41093"/>
                <a:lumOff val="-6666"/>
                <a:alphaOff val="0"/>
              </a:schemeClr>
            </a:fillRef>
            <a:effectRef idx="2">
              <a:schemeClr val="accent5">
                <a:hueOff val="-5020566"/>
                <a:satOff val="41093"/>
                <a:lumOff val="-6666"/>
                <a:alphaOff val="0"/>
              </a:schemeClr>
            </a:effectRef>
            <a:fontRef idx="minor">
              <a:schemeClr val="lt1"/>
            </a:fontRef>
          </p:style>
        </p:sp>
        <p:sp>
          <p:nvSpPr>
            <p:cNvPr id="158" name="Rounded Rectangle 4"/>
            <p:cNvSpPr/>
            <p:nvPr/>
          </p:nvSpPr>
          <p:spPr>
            <a:xfrm>
              <a:off x="7467600" y="5067484"/>
              <a:ext cx="898184" cy="71171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1200" dirty="0" smtClean="0"/>
                <a:t>Benjamin</a:t>
              </a:r>
              <a:endParaRPr lang="en-US" sz="1200" kern="1200" dirty="0"/>
            </a:p>
          </p:txBody>
        </p:sp>
      </p:grpSp>
      <p:cxnSp>
        <p:nvCxnSpPr>
          <p:cNvPr id="159" name="Straight Arrow Connector 158"/>
          <p:cNvCxnSpPr/>
          <p:nvPr/>
        </p:nvCxnSpPr>
        <p:spPr>
          <a:xfrm>
            <a:off x="5562600" y="3443078"/>
            <a:ext cx="1869578" cy="2652922"/>
          </a:xfrm>
          <a:prstGeom prst="straightConnector1">
            <a:avLst/>
          </a:prstGeom>
          <a:ln>
            <a:solidFill>
              <a:schemeClr val="tx2">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3650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fade">
                                      <p:cBhvr>
                                        <p:cTn id="12" dur="500"/>
                                        <p:tgtEl>
                                          <p:spTgt spid="119"/>
                                        </p:tgtEl>
                                      </p:cBhvr>
                                    </p:animEffect>
                                  </p:childTnLst>
                                </p:cTn>
                              </p:par>
                              <p:par>
                                <p:cTn id="13" presetID="10" presetClass="entr" presetSubtype="0" fill="hold" nodeType="withEffect">
                                  <p:stCondLst>
                                    <p:cond delay="0"/>
                                  </p:stCondLst>
                                  <p:childTnLst>
                                    <p:set>
                                      <p:cBhvr>
                                        <p:cTn id="14" dur="1" fill="hold">
                                          <p:stCondLst>
                                            <p:cond delay="0"/>
                                          </p:stCondLst>
                                        </p:cTn>
                                        <p:tgtEl>
                                          <p:spTgt spid="114"/>
                                        </p:tgtEl>
                                        <p:attrNameLst>
                                          <p:attrName>style.visibility</p:attrName>
                                        </p:attrNameLst>
                                      </p:cBhvr>
                                      <p:to>
                                        <p:strVal val="visible"/>
                                      </p:to>
                                    </p:set>
                                    <p:animEffect transition="in" filter="fade">
                                      <p:cBhvr>
                                        <p:cTn id="15" dur="500"/>
                                        <p:tgtEl>
                                          <p:spTgt spid="1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1"/>
                                        </p:tgtEl>
                                        <p:attrNameLst>
                                          <p:attrName>style.visibility</p:attrName>
                                        </p:attrNameLst>
                                      </p:cBhvr>
                                      <p:to>
                                        <p:strVal val="visible"/>
                                      </p:to>
                                    </p:set>
                                    <p:animEffect transition="in" filter="fade">
                                      <p:cBhvr>
                                        <p:cTn id="20" dur="500"/>
                                        <p:tgtEl>
                                          <p:spTgt spid="141"/>
                                        </p:tgtEl>
                                      </p:cBhvr>
                                    </p:animEffect>
                                  </p:childTnLst>
                                </p:cTn>
                              </p:par>
                              <p:par>
                                <p:cTn id="21" presetID="10" presetClass="entr" presetSubtype="0" fill="hold" nodeType="withEffect">
                                  <p:stCondLst>
                                    <p:cond delay="0"/>
                                  </p:stCondLst>
                                  <p:childTnLst>
                                    <p:set>
                                      <p:cBhvr>
                                        <p:cTn id="22" dur="1" fill="hold">
                                          <p:stCondLst>
                                            <p:cond delay="0"/>
                                          </p:stCondLst>
                                        </p:cTn>
                                        <p:tgtEl>
                                          <p:spTgt spid="120"/>
                                        </p:tgtEl>
                                        <p:attrNameLst>
                                          <p:attrName>style.visibility</p:attrName>
                                        </p:attrNameLst>
                                      </p:cBhvr>
                                      <p:to>
                                        <p:strVal val="visible"/>
                                      </p:to>
                                    </p:set>
                                    <p:animEffect transition="in" filter="fade">
                                      <p:cBhvr>
                                        <p:cTn id="23" dur="500"/>
                                        <p:tgtEl>
                                          <p:spTgt spid="1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3"/>
                                        </p:tgtEl>
                                        <p:attrNameLst>
                                          <p:attrName>style.visibility</p:attrName>
                                        </p:attrNameLst>
                                      </p:cBhvr>
                                      <p:to>
                                        <p:strVal val="visible"/>
                                      </p:to>
                                    </p:set>
                                    <p:animEffect transition="in" filter="fade">
                                      <p:cBhvr>
                                        <p:cTn id="28" dur="500"/>
                                        <p:tgtEl>
                                          <p:spTgt spid="173"/>
                                        </p:tgtEl>
                                      </p:cBhvr>
                                    </p:animEffect>
                                  </p:childTnLst>
                                </p:cTn>
                              </p:par>
                              <p:par>
                                <p:cTn id="29" presetID="10" presetClass="entr" presetSubtype="0" fill="hold" nodeType="withEffect">
                                  <p:stCondLst>
                                    <p:cond delay="0"/>
                                  </p:stCondLst>
                                  <p:childTnLst>
                                    <p:set>
                                      <p:cBhvr>
                                        <p:cTn id="30" dur="1" fill="hold">
                                          <p:stCondLst>
                                            <p:cond delay="0"/>
                                          </p:stCondLst>
                                        </p:cTn>
                                        <p:tgtEl>
                                          <p:spTgt spid="170"/>
                                        </p:tgtEl>
                                        <p:attrNameLst>
                                          <p:attrName>style.visibility</p:attrName>
                                        </p:attrNameLst>
                                      </p:cBhvr>
                                      <p:to>
                                        <p:strVal val="visible"/>
                                      </p:to>
                                    </p:set>
                                    <p:animEffect transition="in" filter="fade">
                                      <p:cBhvr>
                                        <p:cTn id="31" dur="250"/>
                                        <p:tgtEl>
                                          <p:spTgt spid="170"/>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81"/>
                                        </p:tgtEl>
                                        <p:attrNameLst>
                                          <p:attrName>style.visibility</p:attrName>
                                        </p:attrNameLst>
                                      </p:cBhvr>
                                      <p:to>
                                        <p:strVal val="visible"/>
                                      </p:to>
                                    </p:set>
                                    <p:animEffect transition="in" filter="fade">
                                      <p:cBhvr>
                                        <p:cTn id="35" dur="500"/>
                                        <p:tgtEl>
                                          <p:spTgt spid="181"/>
                                        </p:tgtEl>
                                      </p:cBhvr>
                                    </p:animEffect>
                                  </p:childTnLst>
                                </p:cTn>
                              </p:par>
                              <p:par>
                                <p:cTn id="36" presetID="10" presetClass="entr" presetSubtype="0" fill="hold" nodeType="withEffect">
                                  <p:stCondLst>
                                    <p:cond delay="0"/>
                                  </p:stCondLst>
                                  <p:childTnLst>
                                    <p:set>
                                      <p:cBhvr>
                                        <p:cTn id="37" dur="1" fill="hold">
                                          <p:stCondLst>
                                            <p:cond delay="0"/>
                                          </p:stCondLst>
                                        </p:cTn>
                                        <p:tgtEl>
                                          <p:spTgt spid="178"/>
                                        </p:tgtEl>
                                        <p:attrNameLst>
                                          <p:attrName>style.visibility</p:attrName>
                                        </p:attrNameLst>
                                      </p:cBhvr>
                                      <p:to>
                                        <p:strVal val="visible"/>
                                      </p:to>
                                    </p:set>
                                    <p:animEffect transition="in" filter="fade">
                                      <p:cBhvr>
                                        <p:cTn id="38" dur="250"/>
                                        <p:tgtEl>
                                          <p:spTgt spid="178"/>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186"/>
                                        </p:tgtEl>
                                        <p:attrNameLst>
                                          <p:attrName>style.visibility</p:attrName>
                                        </p:attrNameLst>
                                      </p:cBhvr>
                                      <p:to>
                                        <p:strVal val="visible"/>
                                      </p:to>
                                    </p:set>
                                    <p:animEffect transition="in" filter="fade">
                                      <p:cBhvr>
                                        <p:cTn id="42" dur="500"/>
                                        <p:tgtEl>
                                          <p:spTgt spid="186"/>
                                        </p:tgtEl>
                                      </p:cBhvr>
                                    </p:animEffect>
                                  </p:childTnLst>
                                </p:cTn>
                              </p:par>
                              <p:par>
                                <p:cTn id="43" presetID="10" presetClass="entr" presetSubtype="0" fill="hold" nodeType="withEffect">
                                  <p:stCondLst>
                                    <p:cond delay="0"/>
                                  </p:stCondLst>
                                  <p:childTnLst>
                                    <p:set>
                                      <p:cBhvr>
                                        <p:cTn id="44" dur="1" fill="hold">
                                          <p:stCondLst>
                                            <p:cond delay="0"/>
                                          </p:stCondLst>
                                        </p:cTn>
                                        <p:tgtEl>
                                          <p:spTgt spid="183"/>
                                        </p:tgtEl>
                                        <p:attrNameLst>
                                          <p:attrName>style.visibility</p:attrName>
                                        </p:attrNameLst>
                                      </p:cBhvr>
                                      <p:to>
                                        <p:strVal val="visible"/>
                                      </p:to>
                                    </p:set>
                                    <p:animEffect transition="in" filter="fade">
                                      <p:cBhvr>
                                        <p:cTn id="45" dur="250"/>
                                        <p:tgtEl>
                                          <p:spTgt spid="183"/>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191"/>
                                        </p:tgtEl>
                                        <p:attrNameLst>
                                          <p:attrName>style.visibility</p:attrName>
                                        </p:attrNameLst>
                                      </p:cBhvr>
                                      <p:to>
                                        <p:strVal val="visible"/>
                                      </p:to>
                                    </p:set>
                                    <p:animEffect transition="in" filter="fade">
                                      <p:cBhvr>
                                        <p:cTn id="49" dur="500"/>
                                        <p:tgtEl>
                                          <p:spTgt spid="191"/>
                                        </p:tgtEl>
                                      </p:cBhvr>
                                    </p:animEffect>
                                  </p:childTnLst>
                                </p:cTn>
                              </p:par>
                              <p:par>
                                <p:cTn id="50" presetID="10" presetClass="entr" presetSubtype="0" fill="hold"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250"/>
                                        <p:tgtEl>
                                          <p:spTgt spid="188"/>
                                        </p:tgtEl>
                                      </p:cBhvr>
                                    </p:animEffect>
                                  </p:childTnLst>
                                </p:cTn>
                              </p:par>
                            </p:childTnLst>
                          </p:cTn>
                        </p:par>
                        <p:par>
                          <p:cTn id="53" fill="hold">
                            <p:stCondLst>
                              <p:cond delay="2000"/>
                            </p:stCondLst>
                            <p:childTnLst>
                              <p:par>
                                <p:cTn id="54" presetID="10" presetClass="entr" presetSubtype="0" fill="hold" nodeType="afterEffect">
                                  <p:stCondLst>
                                    <p:cond delay="0"/>
                                  </p:stCondLst>
                                  <p:childTnLst>
                                    <p:set>
                                      <p:cBhvr>
                                        <p:cTn id="55" dur="1" fill="hold">
                                          <p:stCondLst>
                                            <p:cond delay="0"/>
                                          </p:stCondLst>
                                        </p:cTn>
                                        <p:tgtEl>
                                          <p:spTgt spid="196"/>
                                        </p:tgtEl>
                                        <p:attrNameLst>
                                          <p:attrName>style.visibility</p:attrName>
                                        </p:attrNameLst>
                                      </p:cBhvr>
                                      <p:to>
                                        <p:strVal val="visible"/>
                                      </p:to>
                                    </p:set>
                                    <p:animEffect transition="in" filter="fade">
                                      <p:cBhvr>
                                        <p:cTn id="56" dur="500"/>
                                        <p:tgtEl>
                                          <p:spTgt spid="196"/>
                                        </p:tgtEl>
                                      </p:cBhvr>
                                    </p:animEffect>
                                  </p:childTnLst>
                                </p:cTn>
                              </p:par>
                              <p:par>
                                <p:cTn id="57" presetID="10" presetClass="entr" presetSubtype="0" fill="hold" nodeType="withEffect">
                                  <p:stCondLst>
                                    <p:cond delay="0"/>
                                  </p:stCondLst>
                                  <p:childTnLst>
                                    <p:set>
                                      <p:cBhvr>
                                        <p:cTn id="58" dur="1" fill="hold">
                                          <p:stCondLst>
                                            <p:cond delay="0"/>
                                          </p:stCondLst>
                                        </p:cTn>
                                        <p:tgtEl>
                                          <p:spTgt spid="193"/>
                                        </p:tgtEl>
                                        <p:attrNameLst>
                                          <p:attrName>style.visibility</p:attrName>
                                        </p:attrNameLst>
                                      </p:cBhvr>
                                      <p:to>
                                        <p:strVal val="visible"/>
                                      </p:to>
                                    </p:set>
                                    <p:animEffect transition="in" filter="fade">
                                      <p:cBhvr>
                                        <p:cTn id="59" dur="250"/>
                                        <p:tgtEl>
                                          <p:spTgt spid="193"/>
                                        </p:tgtEl>
                                      </p:cBhvr>
                                    </p:animEffect>
                                  </p:childTnLst>
                                </p:cTn>
                              </p:par>
                            </p:childTnLst>
                          </p:cTn>
                        </p:par>
                        <p:par>
                          <p:cTn id="60" fill="hold">
                            <p:stCondLst>
                              <p:cond delay="2500"/>
                            </p:stCondLst>
                            <p:childTnLst>
                              <p:par>
                                <p:cTn id="61" presetID="10" presetClass="entr" presetSubtype="0" fill="hold" nodeType="afterEffect">
                                  <p:stCondLst>
                                    <p:cond delay="0"/>
                                  </p:stCondLst>
                                  <p:childTnLst>
                                    <p:set>
                                      <p:cBhvr>
                                        <p:cTn id="62" dur="1" fill="hold">
                                          <p:stCondLst>
                                            <p:cond delay="0"/>
                                          </p:stCondLst>
                                        </p:cTn>
                                        <p:tgtEl>
                                          <p:spTgt spid="95"/>
                                        </p:tgtEl>
                                        <p:attrNameLst>
                                          <p:attrName>style.visibility</p:attrName>
                                        </p:attrNameLst>
                                      </p:cBhvr>
                                      <p:to>
                                        <p:strVal val="visible"/>
                                      </p:to>
                                    </p:set>
                                    <p:animEffect transition="in" filter="fade">
                                      <p:cBhvr>
                                        <p:cTn id="63" dur="500"/>
                                        <p:tgtEl>
                                          <p:spTgt spid="95"/>
                                        </p:tgtEl>
                                      </p:cBhvr>
                                    </p:animEffect>
                                  </p:childTnLst>
                                </p:cTn>
                              </p:par>
                              <p:par>
                                <p:cTn id="64" presetID="10" presetClass="entr" presetSubtype="0" fill="hold" nodeType="with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fade">
                                      <p:cBhvr>
                                        <p:cTn id="66" dur="250"/>
                                        <p:tgtEl>
                                          <p:spTgt spid="91"/>
                                        </p:tgtEl>
                                      </p:cBhvr>
                                    </p:animEffect>
                                  </p:childTnLst>
                                </p:cTn>
                              </p:par>
                            </p:childTnLst>
                          </p:cTn>
                        </p:par>
                        <p:par>
                          <p:cTn id="67" fill="hold">
                            <p:stCondLst>
                              <p:cond delay="3000"/>
                            </p:stCondLst>
                            <p:childTnLst>
                              <p:par>
                                <p:cTn id="68" presetID="10" presetClass="entr" presetSubtype="0" fill="hold" nodeType="afterEffect">
                                  <p:stCondLst>
                                    <p:cond delay="0"/>
                                  </p:stCondLst>
                                  <p:childTnLst>
                                    <p:set>
                                      <p:cBhvr>
                                        <p:cTn id="69" dur="1" fill="hold">
                                          <p:stCondLst>
                                            <p:cond delay="0"/>
                                          </p:stCondLst>
                                        </p:cTn>
                                        <p:tgtEl>
                                          <p:spTgt spid="99"/>
                                        </p:tgtEl>
                                        <p:attrNameLst>
                                          <p:attrName>style.visibility</p:attrName>
                                        </p:attrNameLst>
                                      </p:cBhvr>
                                      <p:to>
                                        <p:strVal val="visible"/>
                                      </p:to>
                                    </p:set>
                                    <p:animEffect transition="in" filter="fade">
                                      <p:cBhvr>
                                        <p:cTn id="70" dur="500"/>
                                        <p:tgtEl>
                                          <p:spTgt spid="99"/>
                                        </p:tgtEl>
                                      </p:cBhvr>
                                    </p:animEffect>
                                  </p:childTnLst>
                                </p:cTn>
                              </p:par>
                              <p:par>
                                <p:cTn id="71" presetID="10" presetClass="entr" presetSubtype="0" fill="hold" nodeType="with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250"/>
                                        <p:tgtEl>
                                          <p:spTgt spid="96"/>
                                        </p:tgtEl>
                                      </p:cBhvr>
                                    </p:animEffect>
                                  </p:childTnLst>
                                </p:cTn>
                              </p:par>
                            </p:childTnLst>
                          </p:cTn>
                        </p:par>
                        <p:par>
                          <p:cTn id="74" fill="hold">
                            <p:stCondLst>
                              <p:cond delay="3500"/>
                            </p:stCondLst>
                            <p:childTnLst>
                              <p:par>
                                <p:cTn id="75" presetID="10" presetClass="entr" presetSubtype="0" fill="hold" nodeType="afterEffect">
                                  <p:stCondLst>
                                    <p:cond delay="0"/>
                                  </p:stCondLst>
                                  <p:childTnLst>
                                    <p:set>
                                      <p:cBhvr>
                                        <p:cTn id="76" dur="1" fill="hold">
                                          <p:stCondLst>
                                            <p:cond delay="0"/>
                                          </p:stCondLst>
                                        </p:cTn>
                                        <p:tgtEl>
                                          <p:spTgt spid="126"/>
                                        </p:tgtEl>
                                        <p:attrNameLst>
                                          <p:attrName>style.visibility</p:attrName>
                                        </p:attrNameLst>
                                      </p:cBhvr>
                                      <p:to>
                                        <p:strVal val="visible"/>
                                      </p:to>
                                    </p:set>
                                    <p:animEffect transition="in" filter="fade">
                                      <p:cBhvr>
                                        <p:cTn id="77" dur="500"/>
                                        <p:tgtEl>
                                          <p:spTgt spid="126"/>
                                        </p:tgtEl>
                                      </p:cBhvr>
                                    </p:animEffect>
                                  </p:childTnLst>
                                </p:cTn>
                              </p:par>
                              <p:par>
                                <p:cTn id="78" presetID="10" presetClass="entr" presetSubtype="0" fill="hold" nodeType="withEffect">
                                  <p:stCondLst>
                                    <p:cond delay="0"/>
                                  </p:stCondLst>
                                  <p:childTnLst>
                                    <p:set>
                                      <p:cBhvr>
                                        <p:cTn id="79" dur="1" fill="hold">
                                          <p:stCondLst>
                                            <p:cond delay="0"/>
                                          </p:stCondLst>
                                        </p:cTn>
                                        <p:tgtEl>
                                          <p:spTgt spid="122"/>
                                        </p:tgtEl>
                                        <p:attrNameLst>
                                          <p:attrName>style.visibility</p:attrName>
                                        </p:attrNameLst>
                                      </p:cBhvr>
                                      <p:to>
                                        <p:strVal val="visible"/>
                                      </p:to>
                                    </p:set>
                                    <p:animEffect transition="in" filter="fade">
                                      <p:cBhvr>
                                        <p:cTn id="80" dur="250"/>
                                        <p:tgtEl>
                                          <p:spTgt spid="122"/>
                                        </p:tgtEl>
                                      </p:cBhvr>
                                    </p:animEffect>
                                  </p:childTnLst>
                                </p:cTn>
                              </p:par>
                            </p:childTnLst>
                          </p:cTn>
                        </p:par>
                        <p:par>
                          <p:cTn id="81" fill="hold">
                            <p:stCondLst>
                              <p:cond delay="4000"/>
                            </p:stCondLst>
                            <p:childTnLst>
                              <p:par>
                                <p:cTn id="82" presetID="10" presetClass="entr" presetSubtype="0" fill="hold" nodeType="afterEffect">
                                  <p:stCondLst>
                                    <p:cond delay="0"/>
                                  </p:stCondLst>
                                  <p:childTnLst>
                                    <p:set>
                                      <p:cBhvr>
                                        <p:cTn id="83" dur="1" fill="hold">
                                          <p:stCondLst>
                                            <p:cond delay="0"/>
                                          </p:stCondLst>
                                        </p:cTn>
                                        <p:tgtEl>
                                          <p:spTgt spid="134"/>
                                        </p:tgtEl>
                                        <p:attrNameLst>
                                          <p:attrName>style.visibility</p:attrName>
                                        </p:attrNameLst>
                                      </p:cBhvr>
                                      <p:to>
                                        <p:strVal val="visible"/>
                                      </p:to>
                                    </p:set>
                                    <p:animEffect transition="in" filter="fade">
                                      <p:cBhvr>
                                        <p:cTn id="84" dur="500"/>
                                        <p:tgtEl>
                                          <p:spTgt spid="134"/>
                                        </p:tgtEl>
                                      </p:cBhvr>
                                    </p:animEffect>
                                  </p:childTnLst>
                                </p:cTn>
                              </p:par>
                              <p:par>
                                <p:cTn id="85" presetID="10" presetClass="entr" presetSubtype="0" fill="hold" nodeType="withEffect">
                                  <p:stCondLst>
                                    <p:cond delay="0"/>
                                  </p:stCondLst>
                                  <p:childTnLst>
                                    <p:set>
                                      <p:cBhvr>
                                        <p:cTn id="86" dur="1" fill="hold">
                                          <p:stCondLst>
                                            <p:cond delay="0"/>
                                          </p:stCondLst>
                                        </p:cTn>
                                        <p:tgtEl>
                                          <p:spTgt spid="131"/>
                                        </p:tgtEl>
                                        <p:attrNameLst>
                                          <p:attrName>style.visibility</p:attrName>
                                        </p:attrNameLst>
                                      </p:cBhvr>
                                      <p:to>
                                        <p:strVal val="visible"/>
                                      </p:to>
                                    </p:set>
                                    <p:animEffect transition="in" filter="fade">
                                      <p:cBhvr>
                                        <p:cTn id="87" dur="250"/>
                                        <p:tgtEl>
                                          <p:spTgt spid="131"/>
                                        </p:tgtEl>
                                      </p:cBhvr>
                                    </p:animEffect>
                                  </p:childTnLst>
                                </p:cTn>
                              </p:par>
                            </p:childTnLst>
                          </p:cTn>
                        </p:par>
                        <p:par>
                          <p:cTn id="88" fill="hold">
                            <p:stCondLst>
                              <p:cond delay="4500"/>
                            </p:stCondLst>
                            <p:childTnLst>
                              <p:par>
                                <p:cTn id="89" presetID="10" presetClass="entr" presetSubtype="0" fill="hold" nodeType="afterEffect">
                                  <p:stCondLst>
                                    <p:cond delay="0"/>
                                  </p:stCondLst>
                                  <p:childTnLst>
                                    <p:set>
                                      <p:cBhvr>
                                        <p:cTn id="90" dur="1" fill="hold">
                                          <p:stCondLst>
                                            <p:cond delay="0"/>
                                          </p:stCondLst>
                                        </p:cTn>
                                        <p:tgtEl>
                                          <p:spTgt spid="142"/>
                                        </p:tgtEl>
                                        <p:attrNameLst>
                                          <p:attrName>style.visibility</p:attrName>
                                        </p:attrNameLst>
                                      </p:cBhvr>
                                      <p:to>
                                        <p:strVal val="visible"/>
                                      </p:to>
                                    </p:set>
                                    <p:animEffect transition="in" filter="fade">
                                      <p:cBhvr>
                                        <p:cTn id="91" dur="500"/>
                                        <p:tgtEl>
                                          <p:spTgt spid="142"/>
                                        </p:tgtEl>
                                      </p:cBhvr>
                                    </p:animEffect>
                                  </p:childTnLst>
                                </p:cTn>
                              </p:par>
                              <p:par>
                                <p:cTn id="92" presetID="10" presetClass="entr" presetSubtype="0" fill="hold" nodeType="withEffect">
                                  <p:stCondLst>
                                    <p:cond delay="0"/>
                                  </p:stCondLst>
                                  <p:childTnLst>
                                    <p:set>
                                      <p:cBhvr>
                                        <p:cTn id="93" dur="1" fill="hold">
                                          <p:stCondLst>
                                            <p:cond delay="0"/>
                                          </p:stCondLst>
                                        </p:cTn>
                                        <p:tgtEl>
                                          <p:spTgt spid="138"/>
                                        </p:tgtEl>
                                        <p:attrNameLst>
                                          <p:attrName>style.visibility</p:attrName>
                                        </p:attrNameLst>
                                      </p:cBhvr>
                                      <p:to>
                                        <p:strVal val="visible"/>
                                      </p:to>
                                    </p:set>
                                    <p:animEffect transition="in" filter="fade">
                                      <p:cBhvr>
                                        <p:cTn id="94" dur="250"/>
                                        <p:tgtEl>
                                          <p:spTgt spid="138"/>
                                        </p:tgtEl>
                                      </p:cBhvr>
                                    </p:animEffect>
                                  </p:childTnLst>
                                </p:cTn>
                              </p:par>
                            </p:childTnLst>
                          </p:cTn>
                        </p:par>
                        <p:par>
                          <p:cTn id="95" fill="hold">
                            <p:stCondLst>
                              <p:cond delay="5000"/>
                            </p:stCondLst>
                            <p:childTnLst>
                              <p:par>
                                <p:cTn id="96" presetID="10" presetClass="entr" presetSubtype="0"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fade">
                                      <p:cBhvr>
                                        <p:cTn id="98" dur="500"/>
                                        <p:tgtEl>
                                          <p:spTgt spid="148"/>
                                        </p:tgtEl>
                                      </p:cBhvr>
                                    </p:animEffect>
                                  </p:childTnLst>
                                </p:cTn>
                              </p:par>
                              <p:par>
                                <p:cTn id="99" presetID="10" presetClass="entr" presetSubtype="0" fill="hold" nodeType="withEffect">
                                  <p:stCondLst>
                                    <p:cond delay="0"/>
                                  </p:stCondLst>
                                  <p:childTnLst>
                                    <p:set>
                                      <p:cBhvr>
                                        <p:cTn id="100" dur="1" fill="hold">
                                          <p:stCondLst>
                                            <p:cond delay="0"/>
                                          </p:stCondLst>
                                        </p:cTn>
                                        <p:tgtEl>
                                          <p:spTgt spid="145"/>
                                        </p:tgtEl>
                                        <p:attrNameLst>
                                          <p:attrName>style.visibility</p:attrName>
                                        </p:attrNameLst>
                                      </p:cBhvr>
                                      <p:to>
                                        <p:strVal val="visible"/>
                                      </p:to>
                                    </p:set>
                                    <p:animEffect transition="in" filter="fade">
                                      <p:cBhvr>
                                        <p:cTn id="101" dur="250"/>
                                        <p:tgtEl>
                                          <p:spTgt spid="145"/>
                                        </p:tgtEl>
                                      </p:cBhvr>
                                    </p:animEffect>
                                  </p:childTnLst>
                                </p:cTn>
                              </p:par>
                            </p:childTnLst>
                          </p:cTn>
                        </p:par>
                        <p:par>
                          <p:cTn id="102" fill="hold">
                            <p:stCondLst>
                              <p:cond delay="5500"/>
                            </p:stCondLst>
                            <p:childTnLst>
                              <p:par>
                                <p:cTn id="103" presetID="10" presetClass="entr" presetSubtype="0" fill="hold" nodeType="afterEffect">
                                  <p:stCondLst>
                                    <p:cond delay="0"/>
                                  </p:stCondLst>
                                  <p:childTnLst>
                                    <p:set>
                                      <p:cBhvr>
                                        <p:cTn id="104" dur="1" fill="hold">
                                          <p:stCondLst>
                                            <p:cond delay="0"/>
                                          </p:stCondLst>
                                        </p:cTn>
                                        <p:tgtEl>
                                          <p:spTgt spid="159"/>
                                        </p:tgtEl>
                                        <p:attrNameLst>
                                          <p:attrName>style.visibility</p:attrName>
                                        </p:attrNameLst>
                                      </p:cBhvr>
                                      <p:to>
                                        <p:strVal val="visible"/>
                                      </p:to>
                                    </p:set>
                                    <p:animEffect transition="in" filter="fade">
                                      <p:cBhvr>
                                        <p:cTn id="105" dur="500"/>
                                        <p:tgtEl>
                                          <p:spTgt spid="159"/>
                                        </p:tgtEl>
                                      </p:cBhvr>
                                    </p:animEffect>
                                  </p:childTnLst>
                                </p:cTn>
                              </p:par>
                              <p:par>
                                <p:cTn id="106" presetID="10" presetClass="entr" presetSubtype="0" fill="hold" nodeType="withEffect">
                                  <p:stCondLst>
                                    <p:cond delay="0"/>
                                  </p:stCondLst>
                                  <p:childTnLst>
                                    <p:set>
                                      <p:cBhvr>
                                        <p:cTn id="107" dur="1" fill="hold">
                                          <p:stCondLst>
                                            <p:cond delay="0"/>
                                          </p:stCondLst>
                                        </p:cTn>
                                        <p:tgtEl>
                                          <p:spTgt spid="156"/>
                                        </p:tgtEl>
                                        <p:attrNameLst>
                                          <p:attrName>style.visibility</p:attrName>
                                        </p:attrNameLst>
                                      </p:cBhvr>
                                      <p:to>
                                        <p:strVal val="visible"/>
                                      </p:to>
                                    </p:set>
                                    <p:animEffect transition="in" filter="fade">
                                      <p:cBhvr>
                                        <p:cTn id="108" dur="25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92202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ttp://www.bible-history.com/maps/maps/fertile_crescen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922782"/>
            <a:ext cx="9518137" cy="502081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5" name="Group 74"/>
          <p:cNvGrpSpPr/>
          <p:nvPr/>
        </p:nvGrpSpPr>
        <p:grpSpPr>
          <a:xfrm>
            <a:off x="2895600" y="2743200"/>
            <a:ext cx="195263" cy="523731"/>
            <a:chOff x="7600950" y="2057402"/>
            <a:chExt cx="195263" cy="523731"/>
          </a:xfrm>
        </p:grpSpPr>
        <p:sp>
          <p:nvSpPr>
            <p:cNvPr id="76" name="Oval 75"/>
            <p:cNvSpPr/>
            <p:nvPr/>
          </p:nvSpPr>
          <p:spPr>
            <a:xfrm>
              <a:off x="7600950" y="205740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p:cNvCxnSpPr/>
            <p:nvPr/>
          </p:nvCxnSpPr>
          <p:spPr>
            <a:xfrm>
              <a:off x="7696200" y="22098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7600950" y="2376701"/>
              <a:ext cx="9525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686675" y="2390633"/>
              <a:ext cx="85725"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7600950" y="2305050"/>
              <a:ext cx="195263" cy="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2819400" y="3429000"/>
            <a:ext cx="195263" cy="523731"/>
            <a:chOff x="7600950" y="2057402"/>
            <a:chExt cx="195263" cy="523731"/>
          </a:xfrm>
        </p:grpSpPr>
        <p:sp>
          <p:nvSpPr>
            <p:cNvPr id="3" name="Oval 2"/>
            <p:cNvSpPr/>
            <p:nvPr/>
          </p:nvSpPr>
          <p:spPr>
            <a:xfrm>
              <a:off x="7600950" y="205740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696200" y="22098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600950" y="2376701"/>
              <a:ext cx="9525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86675" y="2390633"/>
              <a:ext cx="85725"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7600950" y="2305050"/>
              <a:ext cx="195263" cy="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 name="Picture 4" descr="http://mathildasanthropologyblog.files.wordpress.com/2008/10/abu-simbe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95600" y="3073250"/>
            <a:ext cx="3962400" cy="26377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3124200" y="2829069"/>
            <a:ext cx="195263" cy="523731"/>
            <a:chOff x="7600950" y="2057402"/>
            <a:chExt cx="195263" cy="523731"/>
          </a:xfrm>
        </p:grpSpPr>
        <p:sp>
          <p:nvSpPr>
            <p:cNvPr id="12" name="Oval 11"/>
            <p:cNvSpPr/>
            <p:nvPr/>
          </p:nvSpPr>
          <p:spPr>
            <a:xfrm>
              <a:off x="7600950" y="205740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7696200" y="22098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600950" y="2376701"/>
              <a:ext cx="9525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686675" y="2390633"/>
              <a:ext cx="85725"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7600950" y="2305050"/>
              <a:ext cx="195263" cy="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309937" y="2981469"/>
            <a:ext cx="195263" cy="523731"/>
            <a:chOff x="7600950" y="2057402"/>
            <a:chExt cx="195263" cy="523731"/>
          </a:xfrm>
        </p:grpSpPr>
        <p:sp>
          <p:nvSpPr>
            <p:cNvPr id="20" name="Oval 19"/>
            <p:cNvSpPr/>
            <p:nvPr/>
          </p:nvSpPr>
          <p:spPr>
            <a:xfrm>
              <a:off x="7600950" y="205740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7696200" y="22098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7600950" y="2376701"/>
              <a:ext cx="9525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686675" y="2390633"/>
              <a:ext cx="85725"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7600950" y="2305050"/>
              <a:ext cx="195263" cy="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3581400" y="3286269"/>
            <a:ext cx="195263" cy="523731"/>
            <a:chOff x="7600950" y="2057402"/>
            <a:chExt cx="195263" cy="523731"/>
          </a:xfrm>
        </p:grpSpPr>
        <p:sp>
          <p:nvSpPr>
            <p:cNvPr id="28" name="Oval 27"/>
            <p:cNvSpPr/>
            <p:nvPr/>
          </p:nvSpPr>
          <p:spPr>
            <a:xfrm>
              <a:off x="7600950" y="205740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7696200" y="22098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7600950" y="2376701"/>
              <a:ext cx="9525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686675" y="2390633"/>
              <a:ext cx="85725"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7600950" y="2305050"/>
              <a:ext cx="195263" cy="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3462337" y="3133869"/>
            <a:ext cx="195263" cy="523731"/>
            <a:chOff x="7600950" y="2057402"/>
            <a:chExt cx="195263" cy="523731"/>
          </a:xfrm>
        </p:grpSpPr>
        <p:sp>
          <p:nvSpPr>
            <p:cNvPr id="34" name="Oval 33"/>
            <p:cNvSpPr/>
            <p:nvPr/>
          </p:nvSpPr>
          <p:spPr>
            <a:xfrm>
              <a:off x="7600950" y="205740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7696200" y="22098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600950" y="2376701"/>
              <a:ext cx="9525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686675" y="2390633"/>
              <a:ext cx="85725"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7600950" y="2305050"/>
              <a:ext cx="195263" cy="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3690937" y="3438669"/>
            <a:ext cx="195263" cy="523731"/>
            <a:chOff x="7600950" y="2057402"/>
            <a:chExt cx="195263" cy="523731"/>
          </a:xfrm>
        </p:grpSpPr>
        <p:sp>
          <p:nvSpPr>
            <p:cNvPr id="40" name="Oval 39"/>
            <p:cNvSpPr/>
            <p:nvPr/>
          </p:nvSpPr>
          <p:spPr>
            <a:xfrm>
              <a:off x="7600950" y="205740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a:off x="7696200" y="22098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7600950" y="2376701"/>
              <a:ext cx="9525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686675" y="2390633"/>
              <a:ext cx="85725"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7600950" y="2276333"/>
              <a:ext cx="195263" cy="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3690937" y="3667269"/>
            <a:ext cx="195263" cy="523731"/>
            <a:chOff x="7600950" y="2057402"/>
            <a:chExt cx="195263" cy="523731"/>
          </a:xfrm>
        </p:grpSpPr>
        <p:sp>
          <p:nvSpPr>
            <p:cNvPr id="46" name="Oval 45"/>
            <p:cNvSpPr/>
            <p:nvPr/>
          </p:nvSpPr>
          <p:spPr>
            <a:xfrm>
              <a:off x="7600950" y="205740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a:off x="7696200" y="22098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7600950" y="2376701"/>
              <a:ext cx="9525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686675" y="2390633"/>
              <a:ext cx="85725"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7600950" y="2305050"/>
              <a:ext cx="195263" cy="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3581400" y="3819669"/>
            <a:ext cx="195263" cy="523731"/>
            <a:chOff x="7600950" y="2057402"/>
            <a:chExt cx="195263" cy="523731"/>
          </a:xfrm>
        </p:grpSpPr>
        <p:sp>
          <p:nvSpPr>
            <p:cNvPr id="52" name="Oval 51"/>
            <p:cNvSpPr/>
            <p:nvPr/>
          </p:nvSpPr>
          <p:spPr>
            <a:xfrm>
              <a:off x="7600950" y="205740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a:off x="7696200" y="22098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7600950" y="2376701"/>
              <a:ext cx="9525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686675" y="2390633"/>
              <a:ext cx="85725"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7600950" y="2305050"/>
              <a:ext cx="195263" cy="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462337" y="3972069"/>
            <a:ext cx="195263" cy="523731"/>
            <a:chOff x="7600950" y="2057402"/>
            <a:chExt cx="195263" cy="523731"/>
          </a:xfrm>
        </p:grpSpPr>
        <p:sp>
          <p:nvSpPr>
            <p:cNvPr id="58" name="Oval 57"/>
            <p:cNvSpPr/>
            <p:nvPr/>
          </p:nvSpPr>
          <p:spPr>
            <a:xfrm>
              <a:off x="7600950" y="205740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7696200" y="22098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7600950" y="2376701"/>
              <a:ext cx="9525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686675" y="2390633"/>
              <a:ext cx="85725"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7600950" y="2305050"/>
              <a:ext cx="195263" cy="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3309937" y="4038600"/>
            <a:ext cx="195263" cy="523731"/>
            <a:chOff x="7600950" y="2057402"/>
            <a:chExt cx="195263" cy="523731"/>
          </a:xfrm>
        </p:grpSpPr>
        <p:sp>
          <p:nvSpPr>
            <p:cNvPr id="64" name="Oval 63"/>
            <p:cNvSpPr/>
            <p:nvPr/>
          </p:nvSpPr>
          <p:spPr>
            <a:xfrm>
              <a:off x="7600950" y="205740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a:off x="7696200" y="22098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7600950" y="2376701"/>
              <a:ext cx="9525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686675" y="2390633"/>
              <a:ext cx="85725"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flipV="1">
              <a:off x="7600950" y="2305050"/>
              <a:ext cx="195263" cy="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3124200" y="4124469"/>
            <a:ext cx="195263" cy="523731"/>
            <a:chOff x="7600950" y="2057402"/>
            <a:chExt cx="195263" cy="523731"/>
          </a:xfrm>
        </p:grpSpPr>
        <p:sp>
          <p:nvSpPr>
            <p:cNvPr id="70" name="Oval 69"/>
            <p:cNvSpPr/>
            <p:nvPr/>
          </p:nvSpPr>
          <p:spPr>
            <a:xfrm>
              <a:off x="7600950" y="205740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p:nvPr/>
          </p:nvCxnSpPr>
          <p:spPr>
            <a:xfrm>
              <a:off x="7696200" y="22098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7600950" y="2376701"/>
              <a:ext cx="9525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686675" y="2390633"/>
              <a:ext cx="85725"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7600950" y="2305050"/>
              <a:ext cx="195263" cy="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2928937" y="4191000"/>
            <a:ext cx="195263" cy="523731"/>
            <a:chOff x="7600950" y="2057402"/>
            <a:chExt cx="195263" cy="523731"/>
          </a:xfrm>
        </p:grpSpPr>
        <p:sp>
          <p:nvSpPr>
            <p:cNvPr id="82" name="Oval 81"/>
            <p:cNvSpPr/>
            <p:nvPr/>
          </p:nvSpPr>
          <p:spPr>
            <a:xfrm>
              <a:off x="7600950" y="205740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p:nvPr/>
          </p:nvCxnSpPr>
          <p:spPr>
            <a:xfrm>
              <a:off x="7696200" y="22098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7600950" y="2376701"/>
              <a:ext cx="9525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686675" y="2390633"/>
              <a:ext cx="85725"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7600950" y="2305050"/>
              <a:ext cx="195263" cy="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609600" y="4388467"/>
            <a:ext cx="434433" cy="716933"/>
            <a:chOff x="7624762" y="1635597"/>
            <a:chExt cx="434433" cy="716933"/>
          </a:xfrm>
        </p:grpSpPr>
        <p:grpSp>
          <p:nvGrpSpPr>
            <p:cNvPr id="87" name="Group 86"/>
            <p:cNvGrpSpPr/>
            <p:nvPr/>
          </p:nvGrpSpPr>
          <p:grpSpPr>
            <a:xfrm>
              <a:off x="7624762" y="1741375"/>
              <a:ext cx="129633" cy="306355"/>
              <a:chOff x="7600950" y="2057402"/>
              <a:chExt cx="195263" cy="523731"/>
            </a:xfrm>
          </p:grpSpPr>
          <p:sp>
            <p:nvSpPr>
              <p:cNvPr id="88" name="Oval 87"/>
              <p:cNvSpPr/>
              <p:nvPr/>
            </p:nvSpPr>
            <p:spPr>
              <a:xfrm>
                <a:off x="7600950" y="205740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p:cNvCxnSpPr/>
              <p:nvPr/>
            </p:nvCxnSpPr>
            <p:spPr>
              <a:xfrm>
                <a:off x="7696200" y="22098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600950" y="2376701"/>
                <a:ext cx="9525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7686675" y="2390633"/>
                <a:ext cx="85725"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7600950" y="2305050"/>
                <a:ext cx="195263" cy="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7777162" y="1893775"/>
              <a:ext cx="129633" cy="306355"/>
              <a:chOff x="7600950" y="2057402"/>
              <a:chExt cx="195263" cy="523731"/>
            </a:xfrm>
          </p:grpSpPr>
          <p:sp>
            <p:nvSpPr>
              <p:cNvPr id="94" name="Oval 93"/>
              <p:cNvSpPr/>
              <p:nvPr/>
            </p:nvSpPr>
            <p:spPr>
              <a:xfrm>
                <a:off x="7600950" y="205740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p:nvPr/>
            </p:nvCxnSpPr>
            <p:spPr>
              <a:xfrm>
                <a:off x="7696200" y="22098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7600950" y="2376701"/>
                <a:ext cx="9525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7686675" y="2390633"/>
                <a:ext cx="85725"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flipV="1">
                <a:off x="7600950" y="2305050"/>
                <a:ext cx="195263" cy="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7929562" y="2046175"/>
              <a:ext cx="129633" cy="306355"/>
              <a:chOff x="7600950" y="2057402"/>
              <a:chExt cx="195263" cy="523731"/>
            </a:xfrm>
          </p:grpSpPr>
          <p:sp>
            <p:nvSpPr>
              <p:cNvPr id="100" name="Oval 99"/>
              <p:cNvSpPr/>
              <p:nvPr/>
            </p:nvSpPr>
            <p:spPr>
              <a:xfrm>
                <a:off x="7600950" y="205740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Connector 100"/>
              <p:cNvCxnSpPr/>
              <p:nvPr/>
            </p:nvCxnSpPr>
            <p:spPr>
              <a:xfrm>
                <a:off x="7696200" y="22098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7600950" y="2376701"/>
                <a:ext cx="9525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686675" y="2390633"/>
                <a:ext cx="85725"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7600950" y="2305050"/>
                <a:ext cx="195263" cy="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7729733" y="1635597"/>
              <a:ext cx="129633" cy="306355"/>
              <a:chOff x="7600950" y="2057402"/>
              <a:chExt cx="195263" cy="523731"/>
            </a:xfrm>
          </p:grpSpPr>
          <p:sp>
            <p:nvSpPr>
              <p:cNvPr id="106" name="Oval 105"/>
              <p:cNvSpPr/>
              <p:nvPr/>
            </p:nvSpPr>
            <p:spPr>
              <a:xfrm>
                <a:off x="7600950" y="205740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Connector 106"/>
              <p:cNvCxnSpPr/>
              <p:nvPr/>
            </p:nvCxnSpPr>
            <p:spPr>
              <a:xfrm>
                <a:off x="7696200" y="22098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7600950" y="2376701"/>
                <a:ext cx="9525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7686675" y="2390633"/>
                <a:ext cx="85725"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flipV="1">
                <a:off x="7600950" y="2305050"/>
                <a:ext cx="195263" cy="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7882133" y="1787997"/>
              <a:ext cx="129633" cy="306355"/>
              <a:chOff x="7600950" y="2057402"/>
              <a:chExt cx="195263" cy="523731"/>
            </a:xfrm>
          </p:grpSpPr>
          <p:sp>
            <p:nvSpPr>
              <p:cNvPr id="112" name="Oval 111"/>
              <p:cNvSpPr/>
              <p:nvPr/>
            </p:nvSpPr>
            <p:spPr>
              <a:xfrm>
                <a:off x="7600950" y="205740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p:cNvCxnSpPr/>
              <p:nvPr/>
            </p:nvCxnSpPr>
            <p:spPr>
              <a:xfrm>
                <a:off x="7696200" y="22098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7600950" y="2376701"/>
                <a:ext cx="9525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7686675" y="2390633"/>
                <a:ext cx="85725"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flipV="1">
                <a:off x="7600950" y="2305050"/>
                <a:ext cx="195263" cy="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 name="Group 7"/>
          <p:cNvGrpSpPr/>
          <p:nvPr/>
        </p:nvGrpSpPr>
        <p:grpSpPr>
          <a:xfrm>
            <a:off x="838200" y="4228693"/>
            <a:ext cx="271267" cy="571907"/>
            <a:chOff x="7729733" y="1522445"/>
            <a:chExt cx="271267" cy="571907"/>
          </a:xfrm>
        </p:grpSpPr>
        <p:grpSp>
          <p:nvGrpSpPr>
            <p:cNvPr id="117" name="Group 116"/>
            <p:cNvGrpSpPr/>
            <p:nvPr/>
          </p:nvGrpSpPr>
          <p:grpSpPr>
            <a:xfrm>
              <a:off x="7729733" y="1635597"/>
              <a:ext cx="129633" cy="306355"/>
              <a:chOff x="7600950" y="2057402"/>
              <a:chExt cx="195263" cy="523731"/>
            </a:xfrm>
          </p:grpSpPr>
          <p:sp>
            <p:nvSpPr>
              <p:cNvPr id="118" name="Oval 117"/>
              <p:cNvSpPr/>
              <p:nvPr/>
            </p:nvSpPr>
            <p:spPr>
              <a:xfrm>
                <a:off x="7600950" y="205740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p:cNvCxnSpPr/>
              <p:nvPr/>
            </p:nvCxnSpPr>
            <p:spPr>
              <a:xfrm>
                <a:off x="7696200" y="22098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7600950" y="2376701"/>
                <a:ext cx="9525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7686675" y="2390633"/>
                <a:ext cx="85725"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7600950" y="2305050"/>
                <a:ext cx="195263" cy="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a:off x="7848600" y="1787997"/>
              <a:ext cx="129633" cy="306355"/>
              <a:chOff x="7600950" y="2057402"/>
              <a:chExt cx="195263" cy="523731"/>
            </a:xfrm>
          </p:grpSpPr>
          <p:sp>
            <p:nvSpPr>
              <p:cNvPr id="124" name="Oval 123"/>
              <p:cNvSpPr/>
              <p:nvPr/>
            </p:nvSpPr>
            <p:spPr>
              <a:xfrm>
                <a:off x="7600950" y="205740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24"/>
              <p:cNvCxnSpPr/>
              <p:nvPr/>
            </p:nvCxnSpPr>
            <p:spPr>
              <a:xfrm>
                <a:off x="7696200" y="22098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7600950" y="2376701"/>
                <a:ext cx="9525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7686675" y="2390633"/>
                <a:ext cx="85725"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flipV="1">
                <a:off x="7600950" y="2305050"/>
                <a:ext cx="195263" cy="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7871367" y="1522445"/>
              <a:ext cx="129633" cy="306355"/>
              <a:chOff x="7600950" y="2057402"/>
              <a:chExt cx="195263" cy="523731"/>
            </a:xfrm>
          </p:grpSpPr>
          <p:sp>
            <p:nvSpPr>
              <p:cNvPr id="130" name="Oval 129"/>
              <p:cNvSpPr/>
              <p:nvPr/>
            </p:nvSpPr>
            <p:spPr>
              <a:xfrm>
                <a:off x="7600950" y="205740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 name="Straight Connector 130"/>
              <p:cNvCxnSpPr/>
              <p:nvPr/>
            </p:nvCxnSpPr>
            <p:spPr>
              <a:xfrm>
                <a:off x="7696200" y="22098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7600950" y="2376701"/>
                <a:ext cx="9525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7686675" y="2390633"/>
                <a:ext cx="85725"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flipV="1">
                <a:off x="7600950" y="2305050"/>
                <a:ext cx="195263" cy="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35" name="Group 134"/>
          <p:cNvGrpSpPr/>
          <p:nvPr/>
        </p:nvGrpSpPr>
        <p:grpSpPr>
          <a:xfrm>
            <a:off x="1024133" y="4533493"/>
            <a:ext cx="271267" cy="571907"/>
            <a:chOff x="7729733" y="1522445"/>
            <a:chExt cx="271267" cy="571907"/>
          </a:xfrm>
        </p:grpSpPr>
        <p:grpSp>
          <p:nvGrpSpPr>
            <p:cNvPr id="136" name="Group 135"/>
            <p:cNvGrpSpPr/>
            <p:nvPr/>
          </p:nvGrpSpPr>
          <p:grpSpPr>
            <a:xfrm>
              <a:off x="7729733" y="1635597"/>
              <a:ext cx="129633" cy="306355"/>
              <a:chOff x="7600950" y="2057402"/>
              <a:chExt cx="195263" cy="523731"/>
            </a:xfrm>
          </p:grpSpPr>
          <p:sp>
            <p:nvSpPr>
              <p:cNvPr id="149" name="Oval 148"/>
              <p:cNvSpPr/>
              <p:nvPr/>
            </p:nvSpPr>
            <p:spPr>
              <a:xfrm>
                <a:off x="7600950" y="205740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0" name="Straight Connector 149"/>
              <p:cNvCxnSpPr/>
              <p:nvPr/>
            </p:nvCxnSpPr>
            <p:spPr>
              <a:xfrm>
                <a:off x="7696200" y="22098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7600950" y="2376701"/>
                <a:ext cx="9525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7686675" y="2390633"/>
                <a:ext cx="85725"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flipV="1">
                <a:off x="7600950" y="2305050"/>
                <a:ext cx="195263" cy="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7" name="Group 136"/>
            <p:cNvGrpSpPr/>
            <p:nvPr/>
          </p:nvGrpSpPr>
          <p:grpSpPr>
            <a:xfrm>
              <a:off x="7848600" y="1787997"/>
              <a:ext cx="129633" cy="306355"/>
              <a:chOff x="7600950" y="2057402"/>
              <a:chExt cx="195263" cy="523731"/>
            </a:xfrm>
          </p:grpSpPr>
          <p:sp>
            <p:nvSpPr>
              <p:cNvPr id="144" name="Oval 143"/>
              <p:cNvSpPr/>
              <p:nvPr/>
            </p:nvSpPr>
            <p:spPr>
              <a:xfrm>
                <a:off x="7600950" y="205740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Connector 144"/>
              <p:cNvCxnSpPr/>
              <p:nvPr/>
            </p:nvCxnSpPr>
            <p:spPr>
              <a:xfrm>
                <a:off x="7696200" y="22098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H="1">
                <a:off x="7600950" y="2376701"/>
                <a:ext cx="9525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7686675" y="2390633"/>
                <a:ext cx="85725"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flipV="1">
                <a:off x="7600950" y="2305050"/>
                <a:ext cx="195263" cy="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8" name="Group 137"/>
            <p:cNvGrpSpPr/>
            <p:nvPr/>
          </p:nvGrpSpPr>
          <p:grpSpPr>
            <a:xfrm>
              <a:off x="7871367" y="1522445"/>
              <a:ext cx="129633" cy="306355"/>
              <a:chOff x="7600950" y="2057402"/>
              <a:chExt cx="195263" cy="523731"/>
            </a:xfrm>
          </p:grpSpPr>
          <p:sp>
            <p:nvSpPr>
              <p:cNvPr id="139" name="Oval 138"/>
              <p:cNvSpPr/>
              <p:nvPr/>
            </p:nvSpPr>
            <p:spPr>
              <a:xfrm>
                <a:off x="7600950" y="205740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p:cNvCxnSpPr/>
              <p:nvPr/>
            </p:nvCxnSpPr>
            <p:spPr>
              <a:xfrm>
                <a:off x="7696200" y="22098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a:off x="7600950" y="2376701"/>
                <a:ext cx="9525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7686675" y="2390633"/>
                <a:ext cx="85725"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H="1" flipV="1">
                <a:off x="7600950" y="2305050"/>
                <a:ext cx="195263" cy="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54" name="Group 153"/>
          <p:cNvGrpSpPr/>
          <p:nvPr/>
        </p:nvGrpSpPr>
        <p:grpSpPr>
          <a:xfrm>
            <a:off x="1100333" y="4191000"/>
            <a:ext cx="271267" cy="571907"/>
            <a:chOff x="7729733" y="1522445"/>
            <a:chExt cx="271267" cy="571907"/>
          </a:xfrm>
        </p:grpSpPr>
        <p:grpSp>
          <p:nvGrpSpPr>
            <p:cNvPr id="155" name="Group 154"/>
            <p:cNvGrpSpPr/>
            <p:nvPr/>
          </p:nvGrpSpPr>
          <p:grpSpPr>
            <a:xfrm>
              <a:off x="7729733" y="1635597"/>
              <a:ext cx="129633" cy="306355"/>
              <a:chOff x="7600950" y="2057402"/>
              <a:chExt cx="195263" cy="523731"/>
            </a:xfrm>
          </p:grpSpPr>
          <p:sp>
            <p:nvSpPr>
              <p:cNvPr id="168" name="Oval 167"/>
              <p:cNvSpPr/>
              <p:nvPr/>
            </p:nvSpPr>
            <p:spPr>
              <a:xfrm>
                <a:off x="7600950" y="205740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9" name="Straight Connector 168"/>
              <p:cNvCxnSpPr/>
              <p:nvPr/>
            </p:nvCxnSpPr>
            <p:spPr>
              <a:xfrm>
                <a:off x="7696200" y="22098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H="1">
                <a:off x="7600950" y="2376701"/>
                <a:ext cx="9525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7686675" y="2390633"/>
                <a:ext cx="85725"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H="1" flipV="1">
                <a:off x="7600950" y="2305050"/>
                <a:ext cx="195263" cy="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6" name="Group 155"/>
            <p:cNvGrpSpPr/>
            <p:nvPr/>
          </p:nvGrpSpPr>
          <p:grpSpPr>
            <a:xfrm>
              <a:off x="7848600" y="1787997"/>
              <a:ext cx="129633" cy="306355"/>
              <a:chOff x="7600950" y="2057402"/>
              <a:chExt cx="195263" cy="523731"/>
            </a:xfrm>
          </p:grpSpPr>
          <p:sp>
            <p:nvSpPr>
              <p:cNvPr id="163" name="Oval 162"/>
              <p:cNvSpPr/>
              <p:nvPr/>
            </p:nvSpPr>
            <p:spPr>
              <a:xfrm>
                <a:off x="7600950" y="205740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 name="Straight Connector 163"/>
              <p:cNvCxnSpPr/>
              <p:nvPr/>
            </p:nvCxnSpPr>
            <p:spPr>
              <a:xfrm>
                <a:off x="7696200" y="22098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a:off x="7600950" y="2376701"/>
                <a:ext cx="9525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7686675" y="2390633"/>
                <a:ext cx="85725"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flipV="1">
                <a:off x="7600950" y="2305050"/>
                <a:ext cx="195263" cy="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p:nvGrpSpPr>
          <p:grpSpPr>
            <a:xfrm>
              <a:off x="7871367" y="1522445"/>
              <a:ext cx="129633" cy="306355"/>
              <a:chOff x="7600950" y="2057402"/>
              <a:chExt cx="195263" cy="523731"/>
            </a:xfrm>
          </p:grpSpPr>
          <p:sp>
            <p:nvSpPr>
              <p:cNvPr id="158" name="Oval 157"/>
              <p:cNvSpPr/>
              <p:nvPr/>
            </p:nvSpPr>
            <p:spPr>
              <a:xfrm>
                <a:off x="7600950" y="205740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p:cNvCxnSpPr/>
              <p:nvPr/>
            </p:nvCxnSpPr>
            <p:spPr>
              <a:xfrm>
                <a:off x="7696200" y="22098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a:off x="7600950" y="2376701"/>
                <a:ext cx="9525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7686675" y="2390633"/>
                <a:ext cx="85725"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flipV="1">
                <a:off x="7600950" y="2305050"/>
                <a:ext cx="195263" cy="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73" name="Group 172"/>
          <p:cNvGrpSpPr/>
          <p:nvPr/>
        </p:nvGrpSpPr>
        <p:grpSpPr>
          <a:xfrm>
            <a:off x="1328933" y="4572000"/>
            <a:ext cx="271267" cy="571907"/>
            <a:chOff x="7729733" y="1522445"/>
            <a:chExt cx="271267" cy="571907"/>
          </a:xfrm>
        </p:grpSpPr>
        <p:grpSp>
          <p:nvGrpSpPr>
            <p:cNvPr id="174" name="Group 173"/>
            <p:cNvGrpSpPr/>
            <p:nvPr/>
          </p:nvGrpSpPr>
          <p:grpSpPr>
            <a:xfrm>
              <a:off x="7729733" y="1635597"/>
              <a:ext cx="129633" cy="306355"/>
              <a:chOff x="7600950" y="2057402"/>
              <a:chExt cx="195263" cy="523731"/>
            </a:xfrm>
          </p:grpSpPr>
          <p:sp>
            <p:nvSpPr>
              <p:cNvPr id="187" name="Oval 186"/>
              <p:cNvSpPr/>
              <p:nvPr/>
            </p:nvSpPr>
            <p:spPr>
              <a:xfrm>
                <a:off x="7600950" y="205740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8" name="Straight Connector 187"/>
              <p:cNvCxnSpPr/>
              <p:nvPr/>
            </p:nvCxnSpPr>
            <p:spPr>
              <a:xfrm>
                <a:off x="7696200" y="22098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H="1">
                <a:off x="7600950" y="2376701"/>
                <a:ext cx="9525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7686675" y="2390633"/>
                <a:ext cx="85725"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H="1" flipV="1">
                <a:off x="7600950" y="2305050"/>
                <a:ext cx="195263" cy="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7848600" y="1787997"/>
              <a:ext cx="129633" cy="306355"/>
              <a:chOff x="7600950" y="2057402"/>
              <a:chExt cx="195263" cy="523731"/>
            </a:xfrm>
          </p:grpSpPr>
          <p:sp>
            <p:nvSpPr>
              <p:cNvPr id="182" name="Oval 181"/>
              <p:cNvSpPr/>
              <p:nvPr/>
            </p:nvSpPr>
            <p:spPr>
              <a:xfrm>
                <a:off x="7600950" y="205740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3" name="Straight Connector 182"/>
              <p:cNvCxnSpPr/>
              <p:nvPr/>
            </p:nvCxnSpPr>
            <p:spPr>
              <a:xfrm>
                <a:off x="7696200" y="22098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a:off x="7600950" y="2376701"/>
                <a:ext cx="9525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686675" y="2390633"/>
                <a:ext cx="85725"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flipV="1">
                <a:off x="7600950" y="2305050"/>
                <a:ext cx="195263" cy="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7871367" y="1522445"/>
              <a:ext cx="129633" cy="306355"/>
              <a:chOff x="7600950" y="2057402"/>
              <a:chExt cx="195263" cy="523731"/>
            </a:xfrm>
          </p:grpSpPr>
          <p:sp>
            <p:nvSpPr>
              <p:cNvPr id="177" name="Oval 176"/>
              <p:cNvSpPr/>
              <p:nvPr/>
            </p:nvSpPr>
            <p:spPr>
              <a:xfrm>
                <a:off x="7600950" y="205740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8" name="Straight Connector 177"/>
              <p:cNvCxnSpPr/>
              <p:nvPr/>
            </p:nvCxnSpPr>
            <p:spPr>
              <a:xfrm>
                <a:off x="7696200" y="22098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H="1">
                <a:off x="7600950" y="2376701"/>
                <a:ext cx="9525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7686675" y="2390633"/>
                <a:ext cx="85725"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flipV="1">
                <a:off x="7600950" y="2305050"/>
                <a:ext cx="195263" cy="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92" name="Group 191"/>
          <p:cNvGrpSpPr/>
          <p:nvPr/>
        </p:nvGrpSpPr>
        <p:grpSpPr>
          <a:xfrm>
            <a:off x="1328933" y="4191000"/>
            <a:ext cx="271267" cy="571907"/>
            <a:chOff x="7729733" y="1522445"/>
            <a:chExt cx="271267" cy="571907"/>
          </a:xfrm>
        </p:grpSpPr>
        <p:grpSp>
          <p:nvGrpSpPr>
            <p:cNvPr id="193" name="Group 192"/>
            <p:cNvGrpSpPr/>
            <p:nvPr/>
          </p:nvGrpSpPr>
          <p:grpSpPr>
            <a:xfrm>
              <a:off x="7729733" y="1635597"/>
              <a:ext cx="129633" cy="306355"/>
              <a:chOff x="7600950" y="2057402"/>
              <a:chExt cx="195263" cy="523731"/>
            </a:xfrm>
          </p:grpSpPr>
          <p:sp>
            <p:nvSpPr>
              <p:cNvPr id="206" name="Oval 205"/>
              <p:cNvSpPr/>
              <p:nvPr/>
            </p:nvSpPr>
            <p:spPr>
              <a:xfrm>
                <a:off x="7600950" y="205740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7" name="Straight Connector 206"/>
              <p:cNvCxnSpPr/>
              <p:nvPr/>
            </p:nvCxnSpPr>
            <p:spPr>
              <a:xfrm>
                <a:off x="7696200" y="22098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a:off x="7600950" y="2376701"/>
                <a:ext cx="9525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7686675" y="2390633"/>
                <a:ext cx="85725"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H="1" flipV="1">
                <a:off x="7600950" y="2305050"/>
                <a:ext cx="195263" cy="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4" name="Group 193"/>
            <p:cNvGrpSpPr/>
            <p:nvPr/>
          </p:nvGrpSpPr>
          <p:grpSpPr>
            <a:xfrm>
              <a:off x="7848600" y="1787997"/>
              <a:ext cx="129633" cy="306355"/>
              <a:chOff x="7600950" y="2057402"/>
              <a:chExt cx="195263" cy="523731"/>
            </a:xfrm>
          </p:grpSpPr>
          <p:sp>
            <p:nvSpPr>
              <p:cNvPr id="201" name="Oval 200"/>
              <p:cNvSpPr/>
              <p:nvPr/>
            </p:nvSpPr>
            <p:spPr>
              <a:xfrm>
                <a:off x="7600950" y="205740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2" name="Straight Connector 201"/>
              <p:cNvCxnSpPr/>
              <p:nvPr/>
            </p:nvCxnSpPr>
            <p:spPr>
              <a:xfrm>
                <a:off x="7696200" y="22098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H="1">
                <a:off x="7600950" y="2376701"/>
                <a:ext cx="9525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7686675" y="2390633"/>
                <a:ext cx="85725"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H="1" flipV="1">
                <a:off x="7600950" y="2305050"/>
                <a:ext cx="195263" cy="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5" name="Group 194"/>
            <p:cNvGrpSpPr/>
            <p:nvPr/>
          </p:nvGrpSpPr>
          <p:grpSpPr>
            <a:xfrm>
              <a:off x="7871367" y="1522445"/>
              <a:ext cx="129633" cy="306355"/>
              <a:chOff x="7600950" y="2057402"/>
              <a:chExt cx="195263" cy="523731"/>
            </a:xfrm>
          </p:grpSpPr>
          <p:sp>
            <p:nvSpPr>
              <p:cNvPr id="196" name="Oval 195"/>
              <p:cNvSpPr/>
              <p:nvPr/>
            </p:nvSpPr>
            <p:spPr>
              <a:xfrm>
                <a:off x="7600950" y="205740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 name="Straight Connector 196"/>
              <p:cNvCxnSpPr/>
              <p:nvPr/>
            </p:nvCxnSpPr>
            <p:spPr>
              <a:xfrm>
                <a:off x="7696200" y="22098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a:off x="7600950" y="2376701"/>
                <a:ext cx="9525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686675" y="2390633"/>
                <a:ext cx="85725"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flipV="1">
                <a:off x="7600950" y="2305050"/>
                <a:ext cx="195263" cy="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11" name="Group 210"/>
          <p:cNvGrpSpPr/>
          <p:nvPr/>
        </p:nvGrpSpPr>
        <p:grpSpPr>
          <a:xfrm>
            <a:off x="251367" y="4419600"/>
            <a:ext cx="434433" cy="716933"/>
            <a:chOff x="7624762" y="1635597"/>
            <a:chExt cx="434433" cy="716933"/>
          </a:xfrm>
        </p:grpSpPr>
        <p:grpSp>
          <p:nvGrpSpPr>
            <p:cNvPr id="212" name="Group 211"/>
            <p:cNvGrpSpPr/>
            <p:nvPr/>
          </p:nvGrpSpPr>
          <p:grpSpPr>
            <a:xfrm>
              <a:off x="7624762" y="1741375"/>
              <a:ext cx="129633" cy="306355"/>
              <a:chOff x="7600950" y="2057402"/>
              <a:chExt cx="195263" cy="523731"/>
            </a:xfrm>
          </p:grpSpPr>
          <p:sp>
            <p:nvSpPr>
              <p:cNvPr id="237" name="Oval 236"/>
              <p:cNvSpPr/>
              <p:nvPr/>
            </p:nvSpPr>
            <p:spPr>
              <a:xfrm>
                <a:off x="7600950" y="205740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8" name="Straight Connector 237"/>
              <p:cNvCxnSpPr/>
              <p:nvPr/>
            </p:nvCxnSpPr>
            <p:spPr>
              <a:xfrm>
                <a:off x="7696200" y="22098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flipH="1">
                <a:off x="7600950" y="2376701"/>
                <a:ext cx="9525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686675" y="2390633"/>
                <a:ext cx="85725"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flipH="1" flipV="1">
                <a:off x="7600950" y="2305050"/>
                <a:ext cx="195263" cy="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a:off x="7777162" y="1893775"/>
              <a:ext cx="129633" cy="306355"/>
              <a:chOff x="7600950" y="2057402"/>
              <a:chExt cx="195263" cy="523731"/>
            </a:xfrm>
          </p:grpSpPr>
          <p:sp>
            <p:nvSpPr>
              <p:cNvPr id="232" name="Oval 231"/>
              <p:cNvSpPr/>
              <p:nvPr/>
            </p:nvSpPr>
            <p:spPr>
              <a:xfrm>
                <a:off x="7600950" y="205740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3" name="Straight Connector 232"/>
              <p:cNvCxnSpPr/>
              <p:nvPr/>
            </p:nvCxnSpPr>
            <p:spPr>
              <a:xfrm>
                <a:off x="7696200" y="22098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H="1">
                <a:off x="7600950" y="2376701"/>
                <a:ext cx="9525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7686675" y="2390633"/>
                <a:ext cx="85725"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flipH="1" flipV="1">
                <a:off x="7600950" y="2305050"/>
                <a:ext cx="195263" cy="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a:off x="7929562" y="2046175"/>
              <a:ext cx="129633" cy="306355"/>
              <a:chOff x="7600950" y="2057402"/>
              <a:chExt cx="195263" cy="523731"/>
            </a:xfrm>
          </p:grpSpPr>
          <p:sp>
            <p:nvSpPr>
              <p:cNvPr id="227" name="Oval 226"/>
              <p:cNvSpPr/>
              <p:nvPr/>
            </p:nvSpPr>
            <p:spPr>
              <a:xfrm>
                <a:off x="7600950" y="205740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8" name="Straight Connector 227"/>
              <p:cNvCxnSpPr/>
              <p:nvPr/>
            </p:nvCxnSpPr>
            <p:spPr>
              <a:xfrm>
                <a:off x="7696200" y="22098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H="1">
                <a:off x="7600950" y="2376701"/>
                <a:ext cx="9525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686675" y="2390633"/>
                <a:ext cx="85725"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H="1" flipV="1">
                <a:off x="7600950" y="2305050"/>
                <a:ext cx="195263" cy="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a:off x="7729733" y="1635597"/>
              <a:ext cx="129633" cy="306355"/>
              <a:chOff x="7600950" y="2057402"/>
              <a:chExt cx="195263" cy="523731"/>
            </a:xfrm>
          </p:grpSpPr>
          <p:sp>
            <p:nvSpPr>
              <p:cNvPr id="222" name="Oval 221"/>
              <p:cNvSpPr/>
              <p:nvPr/>
            </p:nvSpPr>
            <p:spPr>
              <a:xfrm>
                <a:off x="7600950" y="205740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3" name="Straight Connector 222"/>
              <p:cNvCxnSpPr/>
              <p:nvPr/>
            </p:nvCxnSpPr>
            <p:spPr>
              <a:xfrm>
                <a:off x="7696200" y="22098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H="1">
                <a:off x="7600950" y="2376701"/>
                <a:ext cx="9525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7686675" y="2390633"/>
                <a:ext cx="85725"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H="1" flipV="1">
                <a:off x="7600950" y="2305050"/>
                <a:ext cx="195263" cy="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a:off x="7882133" y="1787997"/>
              <a:ext cx="129633" cy="306355"/>
              <a:chOff x="7600950" y="2057402"/>
              <a:chExt cx="195263" cy="523731"/>
            </a:xfrm>
          </p:grpSpPr>
          <p:sp>
            <p:nvSpPr>
              <p:cNvPr id="217" name="Oval 216"/>
              <p:cNvSpPr/>
              <p:nvPr/>
            </p:nvSpPr>
            <p:spPr>
              <a:xfrm>
                <a:off x="7600950" y="205740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8" name="Straight Connector 217"/>
              <p:cNvCxnSpPr/>
              <p:nvPr/>
            </p:nvCxnSpPr>
            <p:spPr>
              <a:xfrm>
                <a:off x="7696200" y="2209800"/>
                <a:ext cx="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a:off x="7600950" y="2376701"/>
                <a:ext cx="95250"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686675" y="2390633"/>
                <a:ext cx="85725" cy="190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flipV="1">
                <a:off x="7600950" y="2305050"/>
                <a:ext cx="195263" cy="4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xmlns="" val="92179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par>
                                <p:cTn id="30" presetID="10" presetClass="entr" presetSubtype="0"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10" presetClass="entr" presetSubtype="0"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par>
                                <p:cTn id="36" presetID="10" presetClass="entr" presetSubtype="0" fill="hold" nodeType="with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500"/>
                                        <p:tgtEl>
                                          <p:spTgt spid="57"/>
                                        </p:tgtEl>
                                      </p:cBhvr>
                                    </p:animEffect>
                                  </p:childTnLst>
                                </p:cTn>
                              </p:par>
                              <p:par>
                                <p:cTn id="39" presetID="10" presetClass="entr" presetSubtype="0" fill="hold" nodeType="with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500"/>
                                        <p:tgtEl>
                                          <p:spTgt spid="63"/>
                                        </p:tgtEl>
                                      </p:cBhvr>
                                    </p:animEffect>
                                  </p:childTnLst>
                                </p:cTn>
                              </p:par>
                              <p:par>
                                <p:cTn id="42" presetID="10" presetClass="entr" presetSubtype="0" fill="hold" nodeType="with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500"/>
                                        <p:tgtEl>
                                          <p:spTgt spid="69"/>
                                        </p:tgtEl>
                                      </p:cBhvr>
                                    </p:animEffect>
                                  </p:childTnLst>
                                </p:cTn>
                              </p:par>
                              <p:par>
                                <p:cTn id="45" presetID="10" presetClass="entr" presetSubtype="0" fill="hold" nodeType="with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500"/>
                                        <p:tgtEl>
                                          <p:spTgt spid="75"/>
                                        </p:tgtEl>
                                      </p:cBhvr>
                                    </p:animEffect>
                                  </p:childTnLst>
                                </p:cTn>
                              </p:par>
                              <p:par>
                                <p:cTn id="48" presetID="10" presetClass="entr" presetSubtype="0" fill="hold" nodeType="withEffect">
                                  <p:stCondLst>
                                    <p:cond delay="0"/>
                                  </p:stCondLst>
                                  <p:childTnLst>
                                    <p:set>
                                      <p:cBhvr>
                                        <p:cTn id="49" dur="1" fill="hold">
                                          <p:stCondLst>
                                            <p:cond delay="0"/>
                                          </p:stCondLst>
                                        </p:cTn>
                                        <p:tgtEl>
                                          <p:spTgt spid="81"/>
                                        </p:tgtEl>
                                        <p:attrNameLst>
                                          <p:attrName>style.visibility</p:attrName>
                                        </p:attrNameLst>
                                      </p:cBhvr>
                                      <p:to>
                                        <p:strVal val="visible"/>
                                      </p:to>
                                    </p:set>
                                    <p:animEffect transition="in" filter="fade">
                                      <p:cBhvr>
                                        <p:cTn id="50" dur="500"/>
                                        <p:tgtEl>
                                          <p:spTgt spid="81"/>
                                        </p:tgtEl>
                                      </p:cBhvr>
                                    </p:animEffect>
                                  </p:childTnLst>
                                </p:cTn>
                              </p:par>
                            </p:childTnLst>
                          </p:cTn>
                        </p:par>
                      </p:childTnLst>
                    </p:cTn>
                  </p:par>
                  <p:par>
                    <p:cTn id="51" fill="hold">
                      <p:stCondLst>
                        <p:cond delay="indefinite"/>
                      </p:stCondLst>
                      <p:childTnLst>
                        <p:par>
                          <p:cTn id="52" fill="hold">
                            <p:stCondLst>
                              <p:cond delay="0"/>
                            </p:stCondLst>
                            <p:childTnLst>
                              <p:par>
                                <p:cTn id="53" presetID="58" presetClass="path" presetSubtype="0" accel="50000" decel="50000" fill="hold" nodeType="clickEffect">
                                  <p:stCondLst>
                                    <p:cond delay="0"/>
                                  </p:stCondLst>
                                  <p:childTnLst>
                                    <p:animMotion origin="layout" path="M -0.00538 2.47919E-6 L -0.03559 0.10407 C -0.03976 0.12604 -0.05417 0.1524 -0.07361 0.17229 C -0.09427 0.19611 -0.11476 0.20906 -0.13108 0.21207 L -0.21372 0.23196 " pathEditMode="relative" rAng="3008163" ptsTypes="FffFF">
                                      <p:cBhvr>
                                        <p:cTn id="54" dur="2000" fill="hold"/>
                                        <p:tgtEl>
                                          <p:spTgt spid="11"/>
                                        </p:tgtEl>
                                        <p:attrNameLst>
                                          <p:attrName>ppt_x</p:attrName>
                                          <p:attrName>ppt_y</p:attrName>
                                        </p:attrNameLst>
                                      </p:cBhvr>
                                      <p:rCtr x="-8611" y="14477"/>
                                    </p:animMotion>
                                  </p:childTnLst>
                                </p:cTn>
                              </p:par>
                            </p:childTnLst>
                          </p:cTn>
                        </p:par>
                      </p:childTnLst>
                    </p:cTn>
                  </p:par>
                  <p:par>
                    <p:cTn id="55" fill="hold">
                      <p:stCondLst>
                        <p:cond delay="indefinite"/>
                      </p:stCondLst>
                      <p:childTnLst>
                        <p:par>
                          <p:cTn id="56" fill="hold">
                            <p:stCondLst>
                              <p:cond delay="0"/>
                            </p:stCondLst>
                            <p:childTnLst>
                              <p:par>
                                <p:cTn id="57" presetID="56" presetClass="path" presetSubtype="0" accel="50000" decel="50000" fill="hold" nodeType="clickEffect">
                                  <p:stCondLst>
                                    <p:cond delay="0"/>
                                  </p:stCondLst>
                                  <p:childTnLst>
                                    <p:animMotion origin="layout" path="M -0.23403 0.20953 L -0.0059 -0.00625 " pathEditMode="relative" rAng="0" ptsTypes="AA">
                                      <p:cBhvr>
                                        <p:cTn id="58" dur="2000" spd="-100000" fill="hold"/>
                                        <p:tgtEl>
                                          <p:spTgt spid="19"/>
                                        </p:tgtEl>
                                        <p:attrNameLst>
                                          <p:attrName>ppt_x</p:attrName>
                                          <p:attrName>ppt_y</p:attrName>
                                        </p:attrNameLst>
                                      </p:cBhvr>
                                      <p:rCtr x="11406" y="-10800"/>
                                    </p:animMotion>
                                  </p:childTnLst>
                                </p:cTn>
                              </p:par>
                              <p:par>
                                <p:cTn id="59" presetID="56" presetClass="path" presetSubtype="0" accel="50000" decel="50000" fill="hold" nodeType="withEffect">
                                  <p:stCondLst>
                                    <p:cond delay="0"/>
                                  </p:stCondLst>
                                  <p:childTnLst>
                                    <p:animMotion origin="layout" path="M -0.26372 0.16512 L -0.01979 0.01595 " pathEditMode="relative" rAng="0" ptsTypes="AA">
                                      <p:cBhvr>
                                        <p:cTn id="60" dur="2000" spd="-100000" fill="hold"/>
                                        <p:tgtEl>
                                          <p:spTgt spid="27"/>
                                        </p:tgtEl>
                                        <p:attrNameLst>
                                          <p:attrName>ppt_x</p:attrName>
                                          <p:attrName>ppt_y</p:attrName>
                                        </p:attrNameLst>
                                      </p:cBhvr>
                                      <p:rCtr x="12188" y="-7470"/>
                                    </p:animMotion>
                                  </p:childTnLst>
                                </p:cTn>
                              </p:par>
                              <p:par>
                                <p:cTn id="61" presetID="56" presetClass="path" presetSubtype="0" accel="50000" decel="50000" fill="hold" nodeType="withEffect">
                                  <p:stCondLst>
                                    <p:cond delay="0"/>
                                  </p:stCondLst>
                                  <p:childTnLst>
                                    <p:animMotion origin="layout" path="M -0.2507 0.18733 L -0.01979 0.01596 " pathEditMode="relative" rAng="0" ptsTypes="AA">
                                      <p:cBhvr>
                                        <p:cTn id="62" dur="2000" spd="-100000" fill="hold"/>
                                        <p:tgtEl>
                                          <p:spTgt spid="33"/>
                                        </p:tgtEl>
                                        <p:attrNameLst>
                                          <p:attrName>ppt_x</p:attrName>
                                          <p:attrName>ppt_y</p:attrName>
                                        </p:attrNameLst>
                                      </p:cBhvr>
                                      <p:rCtr x="11545" y="-8580"/>
                                    </p:animMotion>
                                  </p:childTnLst>
                                </p:cTn>
                              </p:par>
                              <p:par>
                                <p:cTn id="63" presetID="56" presetClass="path" presetSubtype="0" accel="50000" decel="50000" fill="hold" nodeType="withEffect">
                                  <p:stCondLst>
                                    <p:cond delay="0"/>
                                  </p:stCondLst>
                                  <p:childTnLst>
                                    <p:animMotion origin="layout" path="M -0.27569 0.14292 L -0.01145 0.00485 " pathEditMode="relative" rAng="0" ptsTypes="AA">
                                      <p:cBhvr>
                                        <p:cTn id="64" dur="2000" spd="-100000" fill="hold"/>
                                        <p:tgtEl>
                                          <p:spTgt spid="39"/>
                                        </p:tgtEl>
                                        <p:attrNameLst>
                                          <p:attrName>ppt_x</p:attrName>
                                          <p:attrName>ppt_y</p:attrName>
                                        </p:attrNameLst>
                                      </p:cBhvr>
                                      <p:rCtr x="13212" y="-6915"/>
                                    </p:animMotion>
                                  </p:childTnLst>
                                </p:cTn>
                              </p:par>
                              <p:par>
                                <p:cTn id="65" presetID="56" presetClass="path" presetSubtype="0" accel="50000" decel="50000" fill="hold" nodeType="withEffect">
                                  <p:stCondLst>
                                    <p:cond delay="0"/>
                                  </p:stCondLst>
                                  <p:childTnLst>
                                    <p:animMotion origin="layout" path="M -0.27569 0.10962 L -0.01145 0.01596 " pathEditMode="relative" rAng="0" ptsTypes="AA">
                                      <p:cBhvr>
                                        <p:cTn id="66" dur="2000" spd="-100000" fill="hold"/>
                                        <p:tgtEl>
                                          <p:spTgt spid="45"/>
                                        </p:tgtEl>
                                        <p:attrNameLst>
                                          <p:attrName>ppt_x</p:attrName>
                                          <p:attrName>ppt_y</p:attrName>
                                        </p:attrNameLst>
                                      </p:cBhvr>
                                      <p:rCtr x="13212" y="-4695"/>
                                    </p:animMotion>
                                  </p:childTnLst>
                                </p:cTn>
                              </p:par>
                              <p:par>
                                <p:cTn id="67" presetID="56" presetClass="path" presetSubtype="0" accel="50000" decel="50000" fill="hold" nodeType="withEffect">
                                  <p:stCondLst>
                                    <p:cond delay="0"/>
                                  </p:stCondLst>
                                  <p:childTnLst>
                                    <p:animMotion origin="layout" path="M -0.26372 0.08742 L -0.01979 0.00486 " pathEditMode="relative" rAng="0" ptsTypes="AA">
                                      <p:cBhvr>
                                        <p:cTn id="68" dur="2000" spd="-100000" fill="hold"/>
                                        <p:tgtEl>
                                          <p:spTgt spid="51"/>
                                        </p:tgtEl>
                                        <p:attrNameLst>
                                          <p:attrName>ppt_x</p:attrName>
                                          <p:attrName>ppt_y</p:attrName>
                                        </p:attrNameLst>
                                      </p:cBhvr>
                                      <p:rCtr x="12188" y="-4140"/>
                                    </p:animMotion>
                                  </p:childTnLst>
                                </p:cTn>
                              </p:par>
                              <p:par>
                                <p:cTn id="69" presetID="56" presetClass="path" presetSubtype="0" accel="50000" decel="50000" fill="hold" nodeType="withEffect">
                                  <p:stCondLst>
                                    <p:cond delay="0"/>
                                  </p:stCondLst>
                                  <p:childTnLst>
                                    <p:animMotion origin="layout" path="M -0.2507 0.06522 L -0.01979 0.00486 " pathEditMode="relative" rAng="0" ptsTypes="AA">
                                      <p:cBhvr>
                                        <p:cTn id="70" dur="2000" spd="-100000" fill="hold"/>
                                        <p:tgtEl>
                                          <p:spTgt spid="57"/>
                                        </p:tgtEl>
                                        <p:attrNameLst>
                                          <p:attrName>ppt_x</p:attrName>
                                          <p:attrName>ppt_y</p:attrName>
                                        </p:attrNameLst>
                                      </p:cBhvr>
                                      <p:rCtr x="11545" y="-3030"/>
                                    </p:animMotion>
                                  </p:childTnLst>
                                </p:cTn>
                              </p:par>
                              <p:par>
                                <p:cTn id="71" presetID="56" presetClass="path" presetSubtype="0" accel="50000" decel="50000" fill="hold" nodeType="withEffect">
                                  <p:stCondLst>
                                    <p:cond delay="0"/>
                                  </p:stCondLst>
                                  <p:childTnLst>
                                    <p:animMotion origin="layout" path="M -0.23403 0.0555 L -0.01979 0.00485 " pathEditMode="relative" rAng="0" ptsTypes="AA">
                                      <p:cBhvr>
                                        <p:cTn id="72" dur="2000" spd="-100000" fill="hold"/>
                                        <p:tgtEl>
                                          <p:spTgt spid="63"/>
                                        </p:tgtEl>
                                        <p:attrNameLst>
                                          <p:attrName>ppt_x</p:attrName>
                                          <p:attrName>ppt_y</p:attrName>
                                        </p:attrNameLst>
                                      </p:cBhvr>
                                      <p:rCtr x="10712" y="-2544"/>
                                    </p:animMotion>
                                  </p:childTnLst>
                                </p:cTn>
                              </p:par>
                              <p:par>
                                <p:cTn id="73" presetID="56" presetClass="path" presetSubtype="0" accel="50000" decel="50000" fill="hold" nodeType="withEffect">
                                  <p:stCondLst>
                                    <p:cond delay="0"/>
                                  </p:stCondLst>
                                  <p:childTnLst>
                                    <p:animMotion origin="layout" path="M -0.21372 0.04301 L -0.01979 -0.00625 " pathEditMode="relative" rAng="0" ptsTypes="AA">
                                      <p:cBhvr>
                                        <p:cTn id="74" dur="2000" spd="-100000" fill="hold"/>
                                        <p:tgtEl>
                                          <p:spTgt spid="69"/>
                                        </p:tgtEl>
                                        <p:attrNameLst>
                                          <p:attrName>ppt_x</p:attrName>
                                          <p:attrName>ppt_y</p:attrName>
                                        </p:attrNameLst>
                                      </p:cBhvr>
                                      <p:rCtr x="9687" y="-2475"/>
                                    </p:animMotion>
                                  </p:childTnLst>
                                </p:cTn>
                              </p:par>
                              <p:par>
                                <p:cTn id="75" presetID="56" presetClass="path" presetSubtype="0" accel="50000" decel="50000" fill="hold" nodeType="withEffect">
                                  <p:stCondLst>
                                    <p:cond delay="0"/>
                                  </p:stCondLst>
                                  <p:childTnLst>
                                    <p:animMotion origin="layout" path="M -0.18872 0.24422 L -0.01146 0.01596 " pathEditMode="relative" rAng="0" ptsTypes="AA">
                                      <p:cBhvr>
                                        <p:cTn id="76" dur="2000" spd="-100000" fill="hold"/>
                                        <p:tgtEl>
                                          <p:spTgt spid="75"/>
                                        </p:tgtEl>
                                        <p:attrNameLst>
                                          <p:attrName>ppt_x</p:attrName>
                                          <p:attrName>ppt_y</p:attrName>
                                        </p:attrNameLst>
                                      </p:cBhvr>
                                      <p:rCtr x="8854" y="-11425"/>
                                    </p:animMotion>
                                  </p:childTnLst>
                                </p:cTn>
                              </p:par>
                              <p:par>
                                <p:cTn id="77" presetID="56" presetClass="path" presetSubtype="0" accel="50000" decel="50000" fill="hold" nodeType="withEffect">
                                  <p:stCondLst>
                                    <p:cond delay="0"/>
                                  </p:stCondLst>
                                  <p:childTnLst>
                                    <p:animMotion origin="layout" path="M -0.19236 0.0333 L -0.02813 0.00485 " pathEditMode="relative" rAng="0" ptsTypes="AA">
                                      <p:cBhvr>
                                        <p:cTn id="78" dur="2000" spd="-100000" fill="hold"/>
                                        <p:tgtEl>
                                          <p:spTgt spid="81"/>
                                        </p:tgtEl>
                                        <p:attrNameLst>
                                          <p:attrName>ppt_x</p:attrName>
                                          <p:attrName>ppt_y</p:attrName>
                                        </p:attrNameLst>
                                      </p:cBhvr>
                                      <p:rCtr x="8212" y="-1434"/>
                                    </p:animMotion>
                                  </p:childTnLst>
                                </p:cTn>
                              </p:par>
                              <p:par>
                                <p:cTn id="79" presetID="56" presetClass="path" presetSubtype="0" accel="50000" decel="50000" fill="hold" nodeType="withEffect">
                                  <p:stCondLst>
                                    <p:cond delay="0"/>
                                  </p:stCondLst>
                                  <p:childTnLst>
                                    <p:animMotion origin="layout" path="M -0.1802 0.14454 L -0.00225 0.00624 " pathEditMode="relative" rAng="0" ptsTypes="AA">
                                      <p:cBhvr>
                                        <p:cTn id="80" dur="2000" spd="-100000" fill="hold"/>
                                        <p:tgtEl>
                                          <p:spTgt spid="24"/>
                                        </p:tgtEl>
                                        <p:attrNameLst>
                                          <p:attrName>ppt_x</p:attrName>
                                          <p:attrName>ppt_y</p:attrName>
                                        </p:attrNameLst>
                                      </p:cBhvr>
                                      <p:rCtr x="8889" y="-6915"/>
                                    </p:animMotion>
                                  </p:childTnLst>
                                </p:cTn>
                              </p:par>
                            </p:childTnLst>
                          </p:cTn>
                        </p:par>
                        <p:par>
                          <p:cTn id="81" fill="hold">
                            <p:stCondLst>
                              <p:cond delay="2000"/>
                            </p:stCondLst>
                            <p:childTnLst>
                              <p:par>
                                <p:cTn id="82" presetID="10" presetClass="exit" presetSubtype="0" fill="hold" nodeType="afterEffect">
                                  <p:stCondLst>
                                    <p:cond delay="0"/>
                                  </p:stCondLst>
                                  <p:childTnLst>
                                    <p:animEffect transition="out" filter="fade">
                                      <p:cBhvr>
                                        <p:cTn id="83" dur="250"/>
                                        <p:tgtEl>
                                          <p:spTgt spid="24"/>
                                        </p:tgtEl>
                                      </p:cBhvr>
                                    </p:animEffect>
                                    <p:set>
                                      <p:cBhvr>
                                        <p:cTn id="84" dur="1" fill="hold">
                                          <p:stCondLst>
                                            <p:cond delay="249"/>
                                          </p:stCondLst>
                                        </p:cTn>
                                        <p:tgtEl>
                                          <p:spTgt spid="24"/>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250"/>
                                        <p:tgtEl>
                                          <p:spTgt spid="11"/>
                                        </p:tgtEl>
                                      </p:cBhvr>
                                    </p:animEffect>
                                    <p:set>
                                      <p:cBhvr>
                                        <p:cTn id="87" dur="1" fill="hold">
                                          <p:stCondLst>
                                            <p:cond delay="249"/>
                                          </p:stCondLst>
                                        </p:cTn>
                                        <p:tgtEl>
                                          <p:spTgt spid="11"/>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250"/>
                                        <p:tgtEl>
                                          <p:spTgt spid="19"/>
                                        </p:tgtEl>
                                      </p:cBhvr>
                                    </p:animEffect>
                                    <p:set>
                                      <p:cBhvr>
                                        <p:cTn id="90" dur="1" fill="hold">
                                          <p:stCondLst>
                                            <p:cond delay="249"/>
                                          </p:stCondLst>
                                        </p:cTn>
                                        <p:tgtEl>
                                          <p:spTgt spid="19"/>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250"/>
                                        <p:tgtEl>
                                          <p:spTgt spid="27"/>
                                        </p:tgtEl>
                                      </p:cBhvr>
                                    </p:animEffect>
                                    <p:set>
                                      <p:cBhvr>
                                        <p:cTn id="93" dur="1" fill="hold">
                                          <p:stCondLst>
                                            <p:cond delay="249"/>
                                          </p:stCondLst>
                                        </p:cTn>
                                        <p:tgtEl>
                                          <p:spTgt spid="27"/>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250"/>
                                        <p:tgtEl>
                                          <p:spTgt spid="33"/>
                                        </p:tgtEl>
                                      </p:cBhvr>
                                    </p:animEffect>
                                    <p:set>
                                      <p:cBhvr>
                                        <p:cTn id="96" dur="1" fill="hold">
                                          <p:stCondLst>
                                            <p:cond delay="249"/>
                                          </p:stCondLst>
                                        </p:cTn>
                                        <p:tgtEl>
                                          <p:spTgt spid="33"/>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250"/>
                                        <p:tgtEl>
                                          <p:spTgt spid="39"/>
                                        </p:tgtEl>
                                      </p:cBhvr>
                                    </p:animEffect>
                                    <p:set>
                                      <p:cBhvr>
                                        <p:cTn id="99" dur="1" fill="hold">
                                          <p:stCondLst>
                                            <p:cond delay="249"/>
                                          </p:stCondLst>
                                        </p:cTn>
                                        <p:tgtEl>
                                          <p:spTgt spid="39"/>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250"/>
                                        <p:tgtEl>
                                          <p:spTgt spid="45"/>
                                        </p:tgtEl>
                                      </p:cBhvr>
                                    </p:animEffect>
                                    <p:set>
                                      <p:cBhvr>
                                        <p:cTn id="102" dur="1" fill="hold">
                                          <p:stCondLst>
                                            <p:cond delay="249"/>
                                          </p:stCondLst>
                                        </p:cTn>
                                        <p:tgtEl>
                                          <p:spTgt spid="45"/>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250"/>
                                        <p:tgtEl>
                                          <p:spTgt spid="51"/>
                                        </p:tgtEl>
                                      </p:cBhvr>
                                    </p:animEffect>
                                    <p:set>
                                      <p:cBhvr>
                                        <p:cTn id="105" dur="1" fill="hold">
                                          <p:stCondLst>
                                            <p:cond delay="249"/>
                                          </p:stCondLst>
                                        </p:cTn>
                                        <p:tgtEl>
                                          <p:spTgt spid="51"/>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250"/>
                                        <p:tgtEl>
                                          <p:spTgt spid="57"/>
                                        </p:tgtEl>
                                      </p:cBhvr>
                                    </p:animEffect>
                                    <p:set>
                                      <p:cBhvr>
                                        <p:cTn id="108" dur="1" fill="hold">
                                          <p:stCondLst>
                                            <p:cond delay="249"/>
                                          </p:stCondLst>
                                        </p:cTn>
                                        <p:tgtEl>
                                          <p:spTgt spid="57"/>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250"/>
                                        <p:tgtEl>
                                          <p:spTgt spid="63"/>
                                        </p:tgtEl>
                                      </p:cBhvr>
                                    </p:animEffect>
                                    <p:set>
                                      <p:cBhvr>
                                        <p:cTn id="111" dur="1" fill="hold">
                                          <p:stCondLst>
                                            <p:cond delay="249"/>
                                          </p:stCondLst>
                                        </p:cTn>
                                        <p:tgtEl>
                                          <p:spTgt spid="63"/>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250"/>
                                        <p:tgtEl>
                                          <p:spTgt spid="69"/>
                                        </p:tgtEl>
                                      </p:cBhvr>
                                    </p:animEffect>
                                    <p:set>
                                      <p:cBhvr>
                                        <p:cTn id="114" dur="1" fill="hold">
                                          <p:stCondLst>
                                            <p:cond delay="249"/>
                                          </p:stCondLst>
                                        </p:cTn>
                                        <p:tgtEl>
                                          <p:spTgt spid="69"/>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250"/>
                                        <p:tgtEl>
                                          <p:spTgt spid="75"/>
                                        </p:tgtEl>
                                      </p:cBhvr>
                                    </p:animEffect>
                                    <p:set>
                                      <p:cBhvr>
                                        <p:cTn id="117" dur="1" fill="hold">
                                          <p:stCondLst>
                                            <p:cond delay="249"/>
                                          </p:stCondLst>
                                        </p:cTn>
                                        <p:tgtEl>
                                          <p:spTgt spid="75"/>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250"/>
                                        <p:tgtEl>
                                          <p:spTgt spid="81"/>
                                        </p:tgtEl>
                                      </p:cBhvr>
                                    </p:animEffect>
                                    <p:set>
                                      <p:cBhvr>
                                        <p:cTn id="120" dur="1" fill="hold">
                                          <p:stCondLst>
                                            <p:cond delay="249"/>
                                          </p:stCondLst>
                                        </p:cTn>
                                        <p:tgtEl>
                                          <p:spTgt spid="81"/>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154"/>
                                        </p:tgtEl>
                                        <p:attrNameLst>
                                          <p:attrName>style.visibility</p:attrName>
                                        </p:attrNameLst>
                                      </p:cBhvr>
                                      <p:to>
                                        <p:strVal val="visible"/>
                                      </p:to>
                                    </p:set>
                                    <p:animEffect transition="in" filter="fade">
                                      <p:cBhvr>
                                        <p:cTn id="125" dur="500"/>
                                        <p:tgtEl>
                                          <p:spTgt spid="154"/>
                                        </p:tgtEl>
                                      </p:cBhvr>
                                    </p:animEffect>
                                  </p:childTnLst>
                                </p:cTn>
                              </p:par>
                            </p:childTnLst>
                          </p:cTn>
                        </p:par>
                        <p:par>
                          <p:cTn id="126" fill="hold">
                            <p:stCondLst>
                              <p:cond delay="500"/>
                            </p:stCondLst>
                            <p:childTnLst>
                              <p:par>
                                <p:cTn id="127" presetID="10" presetClass="entr" presetSubtype="0" fill="hold" nodeType="afterEffect">
                                  <p:stCondLst>
                                    <p:cond delay="0"/>
                                  </p:stCondLst>
                                  <p:childTnLst>
                                    <p:set>
                                      <p:cBhvr>
                                        <p:cTn id="128" dur="1" fill="hold">
                                          <p:stCondLst>
                                            <p:cond delay="0"/>
                                          </p:stCondLst>
                                        </p:cTn>
                                        <p:tgtEl>
                                          <p:spTgt spid="8"/>
                                        </p:tgtEl>
                                        <p:attrNameLst>
                                          <p:attrName>style.visibility</p:attrName>
                                        </p:attrNameLst>
                                      </p:cBhvr>
                                      <p:to>
                                        <p:strVal val="visible"/>
                                      </p:to>
                                    </p:set>
                                    <p:animEffect transition="in" filter="fade">
                                      <p:cBhvr>
                                        <p:cTn id="129" dur="500"/>
                                        <p:tgtEl>
                                          <p:spTgt spid="8"/>
                                        </p:tgtEl>
                                      </p:cBhvr>
                                    </p:animEffect>
                                  </p:childTnLst>
                                </p:cTn>
                              </p:par>
                            </p:childTnLst>
                          </p:cTn>
                        </p:par>
                        <p:par>
                          <p:cTn id="130" fill="hold">
                            <p:stCondLst>
                              <p:cond delay="1500"/>
                            </p:stCondLst>
                            <p:childTnLst>
                              <p:par>
                                <p:cTn id="131" presetID="10" presetClass="entr" presetSubtype="0" fill="hold" nodeType="afterEffect">
                                  <p:stCondLst>
                                    <p:cond delay="0"/>
                                  </p:stCondLst>
                                  <p:childTnLst>
                                    <p:set>
                                      <p:cBhvr>
                                        <p:cTn id="132" dur="1" fill="hold">
                                          <p:stCondLst>
                                            <p:cond delay="0"/>
                                          </p:stCondLst>
                                        </p:cTn>
                                        <p:tgtEl>
                                          <p:spTgt spid="135"/>
                                        </p:tgtEl>
                                        <p:attrNameLst>
                                          <p:attrName>style.visibility</p:attrName>
                                        </p:attrNameLst>
                                      </p:cBhvr>
                                      <p:to>
                                        <p:strVal val="visible"/>
                                      </p:to>
                                    </p:set>
                                    <p:animEffect transition="in" filter="fade">
                                      <p:cBhvr>
                                        <p:cTn id="133" dur="500"/>
                                        <p:tgtEl>
                                          <p:spTgt spid="135"/>
                                        </p:tgtEl>
                                      </p:cBhvr>
                                    </p:animEffect>
                                  </p:childTnLst>
                                </p:cTn>
                              </p:par>
                            </p:childTnLst>
                          </p:cTn>
                        </p:par>
                        <p:par>
                          <p:cTn id="134" fill="hold">
                            <p:stCondLst>
                              <p:cond delay="2000"/>
                            </p:stCondLst>
                            <p:childTnLst>
                              <p:par>
                                <p:cTn id="135" presetID="10" presetClass="entr" presetSubtype="0" fill="hold" nodeType="afterEffect">
                                  <p:stCondLst>
                                    <p:cond delay="0"/>
                                  </p:stCondLst>
                                  <p:childTnLst>
                                    <p:set>
                                      <p:cBhvr>
                                        <p:cTn id="136" dur="1" fill="hold">
                                          <p:stCondLst>
                                            <p:cond delay="0"/>
                                          </p:stCondLst>
                                        </p:cTn>
                                        <p:tgtEl>
                                          <p:spTgt spid="4"/>
                                        </p:tgtEl>
                                        <p:attrNameLst>
                                          <p:attrName>style.visibility</p:attrName>
                                        </p:attrNameLst>
                                      </p:cBhvr>
                                      <p:to>
                                        <p:strVal val="visible"/>
                                      </p:to>
                                    </p:set>
                                    <p:animEffect transition="in" filter="fade">
                                      <p:cBhvr>
                                        <p:cTn id="137" dur="500"/>
                                        <p:tgtEl>
                                          <p:spTgt spid="4"/>
                                        </p:tgtEl>
                                      </p:cBhvr>
                                    </p:animEffect>
                                  </p:childTnLst>
                                </p:cTn>
                              </p:par>
                            </p:childTnLst>
                          </p:cTn>
                        </p:par>
                        <p:par>
                          <p:cTn id="138" fill="hold">
                            <p:stCondLst>
                              <p:cond delay="2500"/>
                            </p:stCondLst>
                            <p:childTnLst>
                              <p:par>
                                <p:cTn id="139" presetID="10" presetClass="entr" presetSubtype="0" fill="hold" nodeType="afterEffect">
                                  <p:stCondLst>
                                    <p:cond delay="0"/>
                                  </p:stCondLst>
                                  <p:childTnLst>
                                    <p:set>
                                      <p:cBhvr>
                                        <p:cTn id="140" dur="1" fill="hold">
                                          <p:stCondLst>
                                            <p:cond delay="0"/>
                                          </p:stCondLst>
                                        </p:cTn>
                                        <p:tgtEl>
                                          <p:spTgt spid="173"/>
                                        </p:tgtEl>
                                        <p:attrNameLst>
                                          <p:attrName>style.visibility</p:attrName>
                                        </p:attrNameLst>
                                      </p:cBhvr>
                                      <p:to>
                                        <p:strVal val="visible"/>
                                      </p:to>
                                    </p:set>
                                    <p:animEffect transition="in" filter="fade">
                                      <p:cBhvr>
                                        <p:cTn id="141" dur="500"/>
                                        <p:tgtEl>
                                          <p:spTgt spid="173"/>
                                        </p:tgtEl>
                                      </p:cBhvr>
                                    </p:animEffect>
                                  </p:childTnLst>
                                </p:cTn>
                              </p:par>
                            </p:childTnLst>
                          </p:cTn>
                        </p:par>
                        <p:par>
                          <p:cTn id="142" fill="hold">
                            <p:stCondLst>
                              <p:cond delay="3000"/>
                            </p:stCondLst>
                            <p:childTnLst>
                              <p:par>
                                <p:cTn id="143" presetID="10" presetClass="entr" presetSubtype="0" fill="hold" nodeType="afterEffect">
                                  <p:stCondLst>
                                    <p:cond delay="0"/>
                                  </p:stCondLst>
                                  <p:childTnLst>
                                    <p:set>
                                      <p:cBhvr>
                                        <p:cTn id="144" dur="1" fill="hold">
                                          <p:stCondLst>
                                            <p:cond delay="0"/>
                                          </p:stCondLst>
                                        </p:cTn>
                                        <p:tgtEl>
                                          <p:spTgt spid="192"/>
                                        </p:tgtEl>
                                        <p:attrNameLst>
                                          <p:attrName>style.visibility</p:attrName>
                                        </p:attrNameLst>
                                      </p:cBhvr>
                                      <p:to>
                                        <p:strVal val="visible"/>
                                      </p:to>
                                    </p:set>
                                    <p:animEffect transition="in" filter="fade">
                                      <p:cBhvr>
                                        <p:cTn id="145" dur="500"/>
                                        <p:tgtEl>
                                          <p:spTgt spid="192"/>
                                        </p:tgtEl>
                                      </p:cBhvr>
                                    </p:animEffect>
                                  </p:childTnLst>
                                </p:cTn>
                              </p:par>
                            </p:childTnLst>
                          </p:cTn>
                        </p:par>
                        <p:par>
                          <p:cTn id="146" fill="hold">
                            <p:stCondLst>
                              <p:cond delay="3500"/>
                            </p:stCondLst>
                            <p:childTnLst>
                              <p:par>
                                <p:cTn id="147" presetID="10" presetClass="entr" presetSubtype="0" fill="hold" nodeType="afterEffect">
                                  <p:stCondLst>
                                    <p:cond delay="0"/>
                                  </p:stCondLst>
                                  <p:childTnLst>
                                    <p:set>
                                      <p:cBhvr>
                                        <p:cTn id="148" dur="1" fill="hold">
                                          <p:stCondLst>
                                            <p:cond delay="0"/>
                                          </p:stCondLst>
                                        </p:cTn>
                                        <p:tgtEl>
                                          <p:spTgt spid="211"/>
                                        </p:tgtEl>
                                        <p:attrNameLst>
                                          <p:attrName>style.visibility</p:attrName>
                                        </p:attrNameLst>
                                      </p:cBhvr>
                                      <p:to>
                                        <p:strVal val="visible"/>
                                      </p:to>
                                    </p:set>
                                    <p:animEffect transition="in" filter="fade">
                                      <p:cBhvr>
                                        <p:cTn id="149" dur="500"/>
                                        <p:tgtEl>
                                          <p:spTgt spid="211"/>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10"/>
                                        </p:tgtEl>
                                        <p:attrNameLst>
                                          <p:attrName>style.visibility</p:attrName>
                                        </p:attrNameLst>
                                      </p:cBhvr>
                                      <p:to>
                                        <p:strVal val="visible"/>
                                      </p:to>
                                    </p:set>
                                    <p:animEffect transition="in" filter="fade">
                                      <p:cBhvr>
                                        <p:cTn id="1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 y="0"/>
            <a:ext cx="92202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http://epod.typepad.com/.a/6a0105371bb32c970b0120a55b9dbd970c-750wi"/>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7800" y="609600"/>
            <a:ext cx="6248401" cy="62484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295400" y="427672"/>
            <a:ext cx="6477001" cy="1477328"/>
          </a:xfrm>
          <a:prstGeom prst="rect">
            <a:avLst/>
          </a:prstGeom>
          <a:noFill/>
        </p:spPr>
        <p:txBody>
          <a:bodyPr wrap="square" rtlCol="0">
            <a:spAutoFit/>
          </a:bodyPr>
          <a:lstStyle/>
          <a:p>
            <a:pPr algn="r">
              <a:lnSpc>
                <a:spcPts val="2600"/>
              </a:lnSpc>
            </a:pPr>
            <a:r>
              <a:rPr lang="en-US" sz="1900" dirty="0" smtClean="0">
                <a:solidFill>
                  <a:schemeClr val="bg1"/>
                </a:solidFill>
              </a:rPr>
              <a:t>“…I have come down to deliver them out of the hand of the Egyptians and to bring them up out of that land to a good and broad land, a land flowing with </a:t>
            </a:r>
            <a:r>
              <a:rPr lang="en-US" sz="1900" b="1" u="sng" dirty="0" smtClean="0">
                <a:solidFill>
                  <a:schemeClr val="bg1"/>
                </a:solidFill>
              </a:rPr>
              <a:t>milk</a:t>
            </a:r>
            <a:r>
              <a:rPr lang="en-US" sz="1900" dirty="0" smtClean="0">
                <a:solidFill>
                  <a:schemeClr val="bg1"/>
                </a:solidFill>
              </a:rPr>
              <a:t> and </a:t>
            </a:r>
            <a:r>
              <a:rPr lang="en-US" sz="1900" b="1" u="sng" dirty="0" smtClean="0">
                <a:solidFill>
                  <a:schemeClr val="bg1"/>
                </a:solidFill>
              </a:rPr>
              <a:t>honey</a:t>
            </a:r>
            <a:r>
              <a:rPr lang="en-US" sz="1900" dirty="0" smtClean="0">
                <a:solidFill>
                  <a:schemeClr val="bg1"/>
                </a:solidFill>
              </a:rPr>
              <a:t>…”</a:t>
            </a:r>
          </a:p>
          <a:p>
            <a:pPr algn="r">
              <a:lnSpc>
                <a:spcPts val="2600"/>
              </a:lnSpc>
            </a:pPr>
            <a:r>
              <a:rPr lang="en-US" sz="1900" dirty="0" smtClean="0">
                <a:solidFill>
                  <a:schemeClr val="bg1"/>
                </a:solidFill>
              </a:rPr>
              <a:t>Exodus 3:7-8</a:t>
            </a:r>
            <a:endParaRPr lang="en-US" sz="1900" dirty="0">
              <a:solidFill>
                <a:schemeClr val="bg1"/>
              </a:solidFill>
            </a:endParaRPr>
          </a:p>
        </p:txBody>
      </p:sp>
    </p:spTree>
    <p:extLst>
      <p:ext uri="{BB962C8B-B14F-4D97-AF65-F5344CB8AC3E}">
        <p14:creationId xmlns:p14="http://schemas.microsoft.com/office/powerpoint/2010/main" xmlns="" val="37108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5">
                                            <p:txEl>
                                              <p:pRg st="0" end="0"/>
                                            </p:txEl>
                                          </p:spTgt>
                                        </p:tgtEl>
                                      </p:cBhvr>
                                    </p:animEffect>
                                    <p:set>
                                      <p:cBhvr>
                                        <p:cTn id="20" dur="1" fill="hold">
                                          <p:stCondLst>
                                            <p:cond delay="499"/>
                                          </p:stCondLst>
                                        </p:cTn>
                                        <p:tgtEl>
                                          <p:spTgt spid="5">
                                            <p:txEl>
                                              <p:pRg st="0" end="0"/>
                                            </p:txEl>
                                          </p:spTgt>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5">
                                            <p:txEl>
                                              <p:pRg st="1" end="1"/>
                                            </p:txEl>
                                          </p:spTgt>
                                        </p:tgtEl>
                                      </p:cBhvr>
                                    </p:animEffect>
                                    <p:set>
                                      <p:cBhvr>
                                        <p:cTn id="23" dur="1" fill="hold">
                                          <p:stCondLst>
                                            <p:cond delay="499"/>
                                          </p:stCondLst>
                                        </p:cTn>
                                        <p:tgtEl>
                                          <p:spTgt spid="5">
                                            <p:txEl>
                                              <p:pRg st="1" end="1"/>
                                            </p:txEl>
                                          </p:spTgt>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7410"/>
                                        </p:tgtEl>
                                      </p:cBhvr>
                                    </p:animEffect>
                                    <p:set>
                                      <p:cBhvr>
                                        <p:cTn id="26" dur="1" fill="hold">
                                          <p:stCondLst>
                                            <p:cond delay="499"/>
                                          </p:stCondLst>
                                        </p:cTn>
                                        <p:tgtEl>
                                          <p:spTgt spid="174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92202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www.wall-maps.com/bible/TheExodus0687-043662.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255" y="457200"/>
            <a:ext cx="9623855" cy="585928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4" name="Straight Connector 13"/>
          <p:cNvCxnSpPr/>
          <p:nvPr/>
        </p:nvCxnSpPr>
        <p:spPr>
          <a:xfrm>
            <a:off x="-659028" y="533400"/>
            <a:ext cx="10439400" cy="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9600" y="6248400"/>
            <a:ext cx="10439400" cy="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ounded Rectangular Callout 22"/>
          <p:cNvSpPr/>
          <p:nvPr/>
        </p:nvSpPr>
        <p:spPr>
          <a:xfrm>
            <a:off x="1600200" y="1389797"/>
            <a:ext cx="2057400" cy="439003"/>
          </a:xfrm>
          <a:prstGeom prst="wedgeRoundRectCallout">
            <a:avLst>
              <a:gd name="adj1" fmla="val 42831"/>
              <a:gd name="adj2" fmla="val 123181"/>
              <a:gd name="adj3" fmla="val 16667"/>
            </a:avLst>
          </a:prstGeom>
          <a:ln>
            <a:prstDash val="solid"/>
          </a:ln>
        </p:spPr>
        <p:style>
          <a:lnRef idx="2">
            <a:schemeClr val="dk1"/>
          </a:lnRef>
          <a:fillRef idx="1">
            <a:schemeClr val="lt1"/>
          </a:fillRef>
          <a:effectRef idx="0">
            <a:schemeClr val="dk1"/>
          </a:effectRef>
          <a:fontRef idx="minor">
            <a:schemeClr val="dk1"/>
          </a:fontRef>
        </p:style>
        <p:txBody>
          <a:bodyPr lIns="0" r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400" dirty="0" smtClean="0">
                <a:solidFill>
                  <a:schemeClr val="tx1"/>
                </a:solidFill>
              </a:rPr>
              <a:t>10 Plagues</a:t>
            </a:r>
            <a:endParaRPr lang="en-US" sz="2400" i="1" dirty="0">
              <a:solidFill>
                <a:schemeClr val="tx1"/>
              </a:solidFill>
            </a:endParaRPr>
          </a:p>
        </p:txBody>
      </p:sp>
      <p:sp>
        <p:nvSpPr>
          <p:cNvPr id="30" name="Rounded Rectangular Callout 29"/>
          <p:cNvSpPr/>
          <p:nvPr/>
        </p:nvSpPr>
        <p:spPr>
          <a:xfrm>
            <a:off x="2362200" y="4209197"/>
            <a:ext cx="2057400" cy="439003"/>
          </a:xfrm>
          <a:prstGeom prst="wedgeRoundRectCallout">
            <a:avLst>
              <a:gd name="adj1" fmla="val 48801"/>
              <a:gd name="adj2" fmla="val -184592"/>
              <a:gd name="adj3" fmla="val 16667"/>
            </a:avLst>
          </a:prstGeom>
          <a:ln>
            <a:prstDash val="solid"/>
          </a:ln>
        </p:spPr>
        <p:style>
          <a:lnRef idx="2">
            <a:schemeClr val="dk1"/>
          </a:lnRef>
          <a:fillRef idx="1">
            <a:schemeClr val="lt1"/>
          </a:fillRef>
          <a:effectRef idx="0">
            <a:schemeClr val="dk1"/>
          </a:effectRef>
          <a:fontRef idx="minor">
            <a:schemeClr val="dk1"/>
          </a:fontRef>
        </p:style>
        <p:txBody>
          <a:bodyPr lIns="0" r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400" dirty="0" smtClean="0">
                <a:solidFill>
                  <a:schemeClr val="tx1"/>
                </a:solidFill>
              </a:rPr>
              <a:t>Red Sea</a:t>
            </a:r>
            <a:endParaRPr lang="en-US" sz="2400" i="1" dirty="0">
              <a:solidFill>
                <a:schemeClr val="tx1"/>
              </a:solidFill>
            </a:endParaRPr>
          </a:p>
        </p:txBody>
      </p:sp>
      <p:sp>
        <p:nvSpPr>
          <p:cNvPr id="31" name="Rounded Rectangular Callout 30"/>
          <p:cNvSpPr/>
          <p:nvPr/>
        </p:nvSpPr>
        <p:spPr>
          <a:xfrm>
            <a:off x="6400800" y="4191000"/>
            <a:ext cx="2057400" cy="439003"/>
          </a:xfrm>
          <a:prstGeom prst="wedgeRoundRectCallout">
            <a:avLst>
              <a:gd name="adj1" fmla="val -54018"/>
              <a:gd name="adj2" fmla="val 129399"/>
              <a:gd name="adj3" fmla="val 16667"/>
            </a:avLst>
          </a:prstGeom>
          <a:ln>
            <a:prstDash val="solid"/>
          </a:ln>
        </p:spPr>
        <p:style>
          <a:lnRef idx="2">
            <a:schemeClr val="dk1"/>
          </a:lnRef>
          <a:fillRef idx="1">
            <a:schemeClr val="lt1"/>
          </a:fillRef>
          <a:effectRef idx="0">
            <a:schemeClr val="dk1"/>
          </a:effectRef>
          <a:fontRef idx="minor">
            <a:schemeClr val="dk1"/>
          </a:fontRef>
        </p:style>
        <p:txBody>
          <a:bodyPr lIns="0" r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400" dirty="0" smtClean="0">
                <a:solidFill>
                  <a:schemeClr val="tx1"/>
                </a:solidFill>
              </a:rPr>
              <a:t>Mt Sinai</a:t>
            </a:r>
            <a:endParaRPr lang="en-US" sz="2400" i="1" dirty="0">
              <a:solidFill>
                <a:schemeClr val="tx1"/>
              </a:solidFill>
            </a:endParaRPr>
          </a:p>
        </p:txBody>
      </p:sp>
      <p:sp>
        <p:nvSpPr>
          <p:cNvPr id="32" name="Rounded Rectangular Callout 31"/>
          <p:cNvSpPr/>
          <p:nvPr/>
        </p:nvSpPr>
        <p:spPr>
          <a:xfrm>
            <a:off x="4572000" y="765412"/>
            <a:ext cx="2057400" cy="439003"/>
          </a:xfrm>
          <a:prstGeom prst="wedgeRoundRectCallout">
            <a:avLst>
              <a:gd name="adj1" fmla="val 58751"/>
              <a:gd name="adj2" fmla="val 132507"/>
              <a:gd name="adj3" fmla="val 16667"/>
            </a:avLst>
          </a:prstGeom>
          <a:ln>
            <a:prstDash val="solid"/>
          </a:ln>
        </p:spPr>
        <p:style>
          <a:lnRef idx="2">
            <a:schemeClr val="dk1"/>
          </a:lnRef>
          <a:fillRef idx="1">
            <a:schemeClr val="lt1"/>
          </a:fillRef>
          <a:effectRef idx="0">
            <a:schemeClr val="dk1"/>
          </a:effectRef>
          <a:fontRef idx="minor">
            <a:schemeClr val="dk1"/>
          </a:fontRef>
        </p:style>
        <p:txBody>
          <a:bodyPr lIns="0" r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400" dirty="0" smtClean="0">
                <a:solidFill>
                  <a:schemeClr val="tx1"/>
                </a:solidFill>
              </a:rPr>
              <a:t>12 Spies</a:t>
            </a:r>
            <a:endParaRPr lang="en-US" sz="2400" i="1" dirty="0">
              <a:solidFill>
                <a:schemeClr val="tx1"/>
              </a:solidFill>
            </a:endParaRPr>
          </a:p>
        </p:txBody>
      </p:sp>
      <p:sp>
        <p:nvSpPr>
          <p:cNvPr id="33" name="Rounded Rectangular Callout 32"/>
          <p:cNvSpPr/>
          <p:nvPr/>
        </p:nvSpPr>
        <p:spPr>
          <a:xfrm>
            <a:off x="6846058" y="3209498"/>
            <a:ext cx="2057400" cy="439003"/>
          </a:xfrm>
          <a:prstGeom prst="wedgeRoundRectCallout">
            <a:avLst>
              <a:gd name="adj1" fmla="val -51364"/>
              <a:gd name="adj2" fmla="val -156612"/>
              <a:gd name="adj3" fmla="val 16667"/>
            </a:avLst>
          </a:prstGeom>
          <a:ln>
            <a:prstDash val="solid"/>
          </a:ln>
        </p:spPr>
        <p:style>
          <a:lnRef idx="2">
            <a:schemeClr val="dk1"/>
          </a:lnRef>
          <a:fillRef idx="1">
            <a:schemeClr val="lt1"/>
          </a:fillRef>
          <a:effectRef idx="0">
            <a:schemeClr val="dk1"/>
          </a:effectRef>
          <a:fontRef idx="minor">
            <a:schemeClr val="dk1"/>
          </a:fontRef>
        </p:style>
        <p:txBody>
          <a:bodyPr lIns="0" r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400" dirty="0" smtClean="0">
                <a:solidFill>
                  <a:schemeClr val="tx1"/>
                </a:solidFill>
              </a:rPr>
              <a:t>Wandering</a:t>
            </a:r>
            <a:endParaRPr lang="en-US" sz="2400" i="1" dirty="0">
              <a:solidFill>
                <a:schemeClr val="tx1"/>
              </a:solidFill>
            </a:endParaRPr>
          </a:p>
        </p:txBody>
      </p:sp>
      <p:sp>
        <p:nvSpPr>
          <p:cNvPr id="34" name="Rounded Rectangular Callout 33"/>
          <p:cNvSpPr/>
          <p:nvPr/>
        </p:nvSpPr>
        <p:spPr>
          <a:xfrm>
            <a:off x="7048500" y="2093791"/>
            <a:ext cx="2057400" cy="439003"/>
          </a:xfrm>
          <a:prstGeom prst="wedgeRoundRectCallout">
            <a:avLst>
              <a:gd name="adj1" fmla="val -31893"/>
              <a:gd name="adj2" fmla="val -252272"/>
              <a:gd name="adj3" fmla="val 16667"/>
            </a:avLst>
          </a:prstGeom>
          <a:ln>
            <a:prstDash val="solid"/>
          </a:ln>
        </p:spPr>
        <p:style>
          <a:lnRef idx="2">
            <a:schemeClr val="dk1"/>
          </a:lnRef>
          <a:fillRef idx="1">
            <a:schemeClr val="lt1"/>
          </a:fillRef>
          <a:effectRef idx="0">
            <a:schemeClr val="dk1"/>
          </a:effectRef>
          <a:fontRef idx="minor">
            <a:schemeClr val="dk1"/>
          </a:fontRef>
        </p:style>
        <p:txBody>
          <a:bodyPr lIns="0" r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400" dirty="0" smtClean="0">
                <a:solidFill>
                  <a:schemeClr val="tx1"/>
                </a:solidFill>
              </a:rPr>
              <a:t>Possession</a:t>
            </a:r>
            <a:endParaRPr lang="en-US" sz="2400" i="1" dirty="0">
              <a:solidFill>
                <a:schemeClr val="tx1"/>
              </a:solidFill>
            </a:endParaRPr>
          </a:p>
        </p:txBody>
      </p:sp>
      <p:sp>
        <p:nvSpPr>
          <p:cNvPr id="3" name="Oval 2"/>
          <p:cNvSpPr/>
          <p:nvPr/>
        </p:nvSpPr>
        <p:spPr>
          <a:xfrm>
            <a:off x="3505200" y="2132461"/>
            <a:ext cx="333233" cy="382139"/>
          </a:xfrm>
          <a:prstGeom prst="ellipse">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57339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23"/>
                                        </p:tgtEl>
                                      </p:cBhvr>
                                    </p:animEffect>
                                    <p:set>
                                      <p:cBhvr>
                                        <p:cTn id="22" dur="1" fill="hold">
                                          <p:stCondLst>
                                            <p:cond delay="499"/>
                                          </p:stCondLst>
                                        </p:cTn>
                                        <p:tgtEl>
                                          <p:spTgt spid="23"/>
                                        </p:tgtEl>
                                        <p:attrNameLst>
                                          <p:attrName>style.visibility</p:attrName>
                                        </p:attrNameLst>
                                      </p:cBhvr>
                                      <p:to>
                                        <p:strVal val="hidden"/>
                                      </p:to>
                                    </p:set>
                                  </p:childTnLst>
                                </p:cTn>
                              </p:par>
                            </p:childTnLst>
                          </p:cTn>
                        </p:par>
                        <p:par>
                          <p:cTn id="23" fill="hold">
                            <p:stCondLst>
                              <p:cond delay="500"/>
                            </p:stCondLst>
                            <p:childTnLst>
                              <p:par>
                                <p:cTn id="24" presetID="36" presetClass="path" presetSubtype="0" accel="50000" decel="50000" fill="hold" grpId="0" nodeType="afterEffect">
                                  <p:stCondLst>
                                    <p:cond delay="0"/>
                                  </p:stCondLst>
                                  <p:childTnLst>
                                    <p:animMotion origin="layout" path="M 0.00087 -0.00138 L 0.00087 0.07978 C 0.00087 0.11632 0.02761 0.16119 0.04966 0.16119 L 0.09844 0.16119 " pathEditMode="fixed" rAng="0" ptsTypes="FfFF">
                                      <p:cBhvr>
                                        <p:cTn id="25" dur="2000" fill="hold"/>
                                        <p:tgtEl>
                                          <p:spTgt spid="3"/>
                                        </p:tgtEl>
                                        <p:attrNameLst>
                                          <p:attrName>ppt_x</p:attrName>
                                          <p:attrName>ppt_y</p:attrName>
                                        </p:attrNameLst>
                                      </p:cBhvr>
                                      <p:rCtr x="4878" y="8117"/>
                                    </p:animMotion>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childTnLst>
                          </p:cTn>
                        </p:par>
                        <p:par>
                          <p:cTn id="35" fill="hold">
                            <p:stCondLst>
                              <p:cond delay="500"/>
                            </p:stCondLst>
                            <p:childTnLst>
                              <p:par>
                                <p:cTn id="36" presetID="0" presetClass="path" presetSubtype="0" accel="50000" decel="50000" fill="hold" grpId="2" nodeType="afterEffect">
                                  <p:stCondLst>
                                    <p:cond delay="0"/>
                                  </p:stCondLst>
                                  <p:childTnLst>
                                    <p:animMotion origin="layout" path="M 0.09757 0.16258 L 0.14861 0.22201 C 0.15938 0.23404 0.17379 0.2537 0.18837 0.27636 C 0.20451 0.30134 0.21684 0.32284 0.22396 0.33834 L 0.26059 0.41466 " pathEditMode="relative" rAng="-2442113" ptsTypes="FffFF">
                                      <p:cBhvr>
                                        <p:cTn id="37" dur="2000" fill="hold"/>
                                        <p:tgtEl>
                                          <p:spTgt spid="3"/>
                                        </p:tgtEl>
                                        <p:attrNameLst>
                                          <p:attrName>ppt_x</p:attrName>
                                          <p:attrName>ppt_y</p:attrName>
                                        </p:attrNameLst>
                                      </p:cBhvr>
                                      <p:rCtr x="8646" y="12026"/>
                                    </p:animMotion>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31"/>
                                        </p:tgtEl>
                                      </p:cBhvr>
                                    </p:animEffect>
                                    <p:set>
                                      <p:cBhvr>
                                        <p:cTn id="46" dur="1" fill="hold">
                                          <p:stCondLst>
                                            <p:cond delay="499"/>
                                          </p:stCondLst>
                                        </p:cTn>
                                        <p:tgtEl>
                                          <p:spTgt spid="31"/>
                                        </p:tgtEl>
                                        <p:attrNameLst>
                                          <p:attrName>style.visibility</p:attrName>
                                        </p:attrNameLst>
                                      </p:cBhvr>
                                      <p:to>
                                        <p:strVal val="hidden"/>
                                      </p:to>
                                    </p:set>
                                  </p:childTnLst>
                                </p:cTn>
                              </p:par>
                            </p:childTnLst>
                          </p:cTn>
                        </p:par>
                        <p:par>
                          <p:cTn id="47" fill="hold">
                            <p:stCondLst>
                              <p:cond delay="500"/>
                            </p:stCondLst>
                            <p:childTnLst>
                              <p:par>
                                <p:cTn id="48" presetID="0" presetClass="path" presetSubtype="0" accel="50000" decel="50000" fill="hold" grpId="3" nodeType="afterEffect">
                                  <p:stCondLst>
                                    <p:cond delay="0"/>
                                  </p:stCondLst>
                                  <p:childTnLst>
                                    <p:animMotion origin="layout" path="M 0.26042 0.41467 L 0.31111 0.38691 L 0.32014 0.35708 L 0.3559 0.2618 L 0.38281 0.21601 L 0.32899 0.15634 L 0.32014 0.08673 L 0.34549 0.00925 L 0.35885 -0.03261 L 0.37986 -0.05851 L 0.36337 -0.08834 " pathEditMode="relative" rAng="0" ptsTypes="AAAAAAAAAAA">
                                      <p:cBhvr>
                                        <p:cTn id="49" dur="4000" fill="hold"/>
                                        <p:tgtEl>
                                          <p:spTgt spid="3"/>
                                        </p:tgtEl>
                                        <p:attrNameLst>
                                          <p:attrName>ppt_x</p:attrName>
                                          <p:attrName>ppt_y</p:attrName>
                                        </p:attrNameLst>
                                      </p:cBhvr>
                                      <p:rCtr x="6111" y="-25162"/>
                                    </p:animMotion>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32"/>
                                        </p:tgtEl>
                                      </p:cBhvr>
                                    </p:animEffect>
                                    <p:set>
                                      <p:cBhvr>
                                        <p:cTn id="58" dur="1" fill="hold">
                                          <p:stCondLst>
                                            <p:cond delay="499"/>
                                          </p:stCondLst>
                                        </p:cTn>
                                        <p:tgtEl>
                                          <p:spTgt spid="32"/>
                                        </p:tgtEl>
                                        <p:attrNameLst>
                                          <p:attrName>style.visibility</p:attrName>
                                        </p:attrNameLst>
                                      </p:cBhvr>
                                      <p:to>
                                        <p:strVal val="hidden"/>
                                      </p:to>
                                    </p:set>
                                  </p:childTnLst>
                                </p:cTn>
                              </p:par>
                            </p:childTnLst>
                          </p:cTn>
                        </p:par>
                        <p:par>
                          <p:cTn id="59" fill="hold">
                            <p:stCondLst>
                              <p:cond delay="500"/>
                            </p:stCondLst>
                            <p:childTnLst>
                              <p:par>
                                <p:cTn id="60" presetID="0" presetClass="path" presetSubtype="0" accel="50000" decel="50000" fill="hold" grpId="4" nodeType="afterEffect">
                                  <p:stCondLst>
                                    <p:cond delay="0"/>
                                  </p:stCondLst>
                                  <p:childTnLst>
                                    <p:animMotion origin="layout" path="M 0.36337 -0.08835 L 0.36632 -0.06453 L 0.35139 -0.03284 L 0.34254 0.01295 L 0.32465 0.05273 L 0.31111 0.08857 L 0.34549 0.16998 L 0.38733 0.15402 L 0.39774 0.12026 L 0.43056 0.04671 L 0.46493 0.03076 L 0.46788 -0.0148 L 0.45747 -0.01295 L 0.42309 0.06059 L 0.39618 0.09644 L 0.3842 0.14223 L 0.33802 0.16998 L 0.29618 0.08649 L 0.32153 0.05481 L 0.32309 0.03885 " pathEditMode="relative" ptsTypes="AAAAAAAAAAAAAAAAAAAA">
                                      <p:cBhvr>
                                        <p:cTn id="61" dur="4000" fill="hold"/>
                                        <p:tgtEl>
                                          <p:spTgt spid="3"/>
                                        </p:tgtEl>
                                        <p:attrNameLst>
                                          <p:attrName>ppt_x</p:attrName>
                                          <p:attrName>ppt_y</p:attrName>
                                        </p:attrNameLst>
                                      </p:cBhvr>
                                    </p:animMotion>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33"/>
                                        </p:tgtEl>
                                      </p:cBhvr>
                                    </p:animEffect>
                                    <p:set>
                                      <p:cBhvr>
                                        <p:cTn id="70" dur="1" fill="hold">
                                          <p:stCondLst>
                                            <p:cond delay="499"/>
                                          </p:stCondLst>
                                        </p:cTn>
                                        <p:tgtEl>
                                          <p:spTgt spid="33"/>
                                        </p:tgtEl>
                                        <p:attrNameLst>
                                          <p:attrName>style.visibility</p:attrName>
                                        </p:attrNameLst>
                                      </p:cBhvr>
                                      <p:to>
                                        <p:strVal val="hidden"/>
                                      </p:to>
                                    </p:set>
                                  </p:childTnLst>
                                </p:cTn>
                              </p:par>
                            </p:childTnLst>
                          </p:cTn>
                        </p:par>
                        <p:par>
                          <p:cTn id="71" fill="hold">
                            <p:stCondLst>
                              <p:cond delay="500"/>
                            </p:stCondLst>
                            <p:childTnLst>
                              <p:par>
                                <p:cTn id="72" presetID="0" presetClass="path" presetSubtype="0" accel="50000" decel="50000" fill="hold" grpId="5" nodeType="afterEffect">
                                  <p:stCondLst>
                                    <p:cond delay="0"/>
                                  </p:stCondLst>
                                  <p:childTnLst>
                                    <p:animMotion origin="layout" path="M 0.32309 0.03885 L 0.32605 0.08256 L 0.34983 0.08464 L 0.36025 0.08649 L 0.37969 0.14639 L 0.37969 0.18409 L 0.3783 0.21993 L 0.39323 0.21392 L 0.40955 0.17414 L 0.429 0.13829 L 0.43941 0.08256 L 0.44236 0.04694 L 0.46181 0.03307 L 0.43802 0.03307 L 0.43802 0.01711 L 0.44393 -0.0266 L 0.45434 -0.03469 L 0.49167 -0.06453 L 0.49462 -0.09436 L 0.48716 -0.1161 L 0.4783 -0.12211 L 0.46771 -0.16189 L 0.45434 -0.18363 L 0.4349 -0.18779 L 0.40955 -0.18964 " pathEditMode="relative" ptsTypes="AAAAAAAAAAAAAAAAAAAAAAAAA">
                                      <p:cBhvr>
                                        <p:cTn id="73" dur="4000" fill="hold"/>
                                        <p:tgtEl>
                                          <p:spTgt spid="3"/>
                                        </p:tgtEl>
                                        <p:attrNameLst>
                                          <p:attrName>ppt_x</p:attrName>
                                          <p:attrName>ppt_y</p:attrName>
                                        </p:attrNameLst>
                                      </p:cBhvr>
                                    </p:animMotion>
                                  </p:childTnLst>
                                </p:cTn>
                              </p:par>
                            </p:childTnLst>
                          </p:cTn>
                        </p:par>
                        <p:par>
                          <p:cTn id="74" fill="hold">
                            <p:stCondLst>
                              <p:cond delay="4500"/>
                            </p:stCondLst>
                            <p:childTnLst>
                              <p:par>
                                <p:cTn id="75" presetID="10" presetClass="entr" presetSubtype="0"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500"/>
                                        <p:tgtEl>
                                          <p:spTgt spid="3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4098"/>
                                        </p:tgtEl>
                                      </p:cBhvr>
                                    </p:animEffect>
                                    <p:set>
                                      <p:cBhvr>
                                        <p:cTn id="82" dur="1" fill="hold">
                                          <p:stCondLst>
                                            <p:cond delay="499"/>
                                          </p:stCondLst>
                                        </p:cTn>
                                        <p:tgtEl>
                                          <p:spTgt spid="4098"/>
                                        </p:tgtEl>
                                        <p:attrNameLst>
                                          <p:attrName>style.visibility</p:attrName>
                                        </p:attrNameLst>
                                      </p:cBhvr>
                                      <p:to>
                                        <p:strVal val="hidden"/>
                                      </p:to>
                                    </p:set>
                                  </p:childTnLst>
                                </p:cTn>
                              </p:par>
                              <p:par>
                                <p:cTn id="83" presetID="10" presetClass="exit" presetSubtype="0" fill="hold" grpId="6" nodeType="withEffect">
                                  <p:stCondLst>
                                    <p:cond delay="0"/>
                                  </p:stCondLst>
                                  <p:childTnLst>
                                    <p:animEffect transition="out" filter="fade">
                                      <p:cBhvr>
                                        <p:cTn id="84" dur="500"/>
                                        <p:tgtEl>
                                          <p:spTgt spid="3"/>
                                        </p:tgtEl>
                                      </p:cBhvr>
                                    </p:animEffect>
                                    <p:set>
                                      <p:cBhvr>
                                        <p:cTn id="85" dur="1" fill="hold">
                                          <p:stCondLst>
                                            <p:cond delay="499"/>
                                          </p:stCondLst>
                                        </p:cTn>
                                        <p:tgtEl>
                                          <p:spTgt spid="3"/>
                                        </p:tgtEl>
                                        <p:attrNameLst>
                                          <p:attrName>style.visibility</p:attrName>
                                        </p:attrNameLst>
                                      </p:cBhvr>
                                      <p:to>
                                        <p:strVal val="hidden"/>
                                      </p:to>
                                    </p:set>
                                  </p:childTnLst>
                                </p:cTn>
                              </p:par>
                              <p:par>
                                <p:cTn id="86" presetID="10" presetClass="exit" presetSubtype="0" fill="hold" grpId="2" nodeType="withEffect">
                                  <p:stCondLst>
                                    <p:cond delay="0"/>
                                  </p:stCondLst>
                                  <p:childTnLst>
                                    <p:animEffect transition="out" filter="fade">
                                      <p:cBhvr>
                                        <p:cTn id="87" dur="500"/>
                                        <p:tgtEl>
                                          <p:spTgt spid="23"/>
                                        </p:tgtEl>
                                      </p:cBhvr>
                                    </p:animEffect>
                                    <p:set>
                                      <p:cBhvr>
                                        <p:cTn id="88" dur="1" fill="hold">
                                          <p:stCondLst>
                                            <p:cond delay="499"/>
                                          </p:stCondLst>
                                        </p:cTn>
                                        <p:tgtEl>
                                          <p:spTgt spid="23"/>
                                        </p:tgtEl>
                                        <p:attrNameLst>
                                          <p:attrName>style.visibility</p:attrName>
                                        </p:attrNameLst>
                                      </p:cBhvr>
                                      <p:to>
                                        <p:strVal val="hidden"/>
                                      </p:to>
                                    </p:set>
                                  </p:childTnLst>
                                </p:cTn>
                              </p:par>
                              <p:par>
                                <p:cTn id="89" presetID="10" presetClass="exit" presetSubtype="0" fill="hold" grpId="2" nodeType="withEffect">
                                  <p:stCondLst>
                                    <p:cond delay="0"/>
                                  </p:stCondLst>
                                  <p:childTnLst>
                                    <p:animEffect transition="out" filter="fade">
                                      <p:cBhvr>
                                        <p:cTn id="90" dur="500"/>
                                        <p:tgtEl>
                                          <p:spTgt spid="30"/>
                                        </p:tgtEl>
                                      </p:cBhvr>
                                    </p:animEffect>
                                    <p:set>
                                      <p:cBhvr>
                                        <p:cTn id="91" dur="1" fill="hold">
                                          <p:stCondLst>
                                            <p:cond delay="499"/>
                                          </p:stCondLst>
                                        </p:cTn>
                                        <p:tgtEl>
                                          <p:spTgt spid="30"/>
                                        </p:tgtEl>
                                        <p:attrNameLst>
                                          <p:attrName>style.visibility</p:attrName>
                                        </p:attrNameLst>
                                      </p:cBhvr>
                                      <p:to>
                                        <p:strVal val="hidden"/>
                                      </p:to>
                                    </p:set>
                                  </p:childTnLst>
                                </p:cTn>
                              </p:par>
                              <p:par>
                                <p:cTn id="92" presetID="10" presetClass="exit" presetSubtype="0" fill="hold" grpId="2" nodeType="withEffect">
                                  <p:stCondLst>
                                    <p:cond delay="0"/>
                                  </p:stCondLst>
                                  <p:childTnLst>
                                    <p:animEffect transition="out" filter="fade">
                                      <p:cBhvr>
                                        <p:cTn id="93" dur="500"/>
                                        <p:tgtEl>
                                          <p:spTgt spid="31"/>
                                        </p:tgtEl>
                                      </p:cBhvr>
                                    </p:animEffect>
                                    <p:set>
                                      <p:cBhvr>
                                        <p:cTn id="94" dur="1" fill="hold">
                                          <p:stCondLst>
                                            <p:cond delay="499"/>
                                          </p:stCondLst>
                                        </p:cTn>
                                        <p:tgtEl>
                                          <p:spTgt spid="31"/>
                                        </p:tgtEl>
                                        <p:attrNameLst>
                                          <p:attrName>style.visibility</p:attrName>
                                        </p:attrNameLst>
                                      </p:cBhvr>
                                      <p:to>
                                        <p:strVal val="hidden"/>
                                      </p:to>
                                    </p:set>
                                  </p:childTnLst>
                                </p:cTn>
                              </p:par>
                              <p:par>
                                <p:cTn id="95" presetID="10" presetClass="exit" presetSubtype="0" fill="hold" grpId="2" nodeType="withEffect">
                                  <p:stCondLst>
                                    <p:cond delay="0"/>
                                  </p:stCondLst>
                                  <p:childTnLst>
                                    <p:animEffect transition="out" filter="fade">
                                      <p:cBhvr>
                                        <p:cTn id="96" dur="500"/>
                                        <p:tgtEl>
                                          <p:spTgt spid="32"/>
                                        </p:tgtEl>
                                      </p:cBhvr>
                                    </p:animEffect>
                                    <p:set>
                                      <p:cBhvr>
                                        <p:cTn id="97" dur="1" fill="hold">
                                          <p:stCondLst>
                                            <p:cond delay="499"/>
                                          </p:stCondLst>
                                        </p:cTn>
                                        <p:tgtEl>
                                          <p:spTgt spid="32"/>
                                        </p:tgtEl>
                                        <p:attrNameLst>
                                          <p:attrName>style.visibility</p:attrName>
                                        </p:attrNameLst>
                                      </p:cBhvr>
                                      <p:to>
                                        <p:strVal val="hidden"/>
                                      </p:to>
                                    </p:set>
                                  </p:childTnLst>
                                </p:cTn>
                              </p:par>
                              <p:par>
                                <p:cTn id="98" presetID="10" presetClass="exit" presetSubtype="0" fill="hold" grpId="2" nodeType="withEffect">
                                  <p:stCondLst>
                                    <p:cond delay="0"/>
                                  </p:stCondLst>
                                  <p:childTnLst>
                                    <p:animEffect transition="out" filter="fade">
                                      <p:cBhvr>
                                        <p:cTn id="99" dur="500"/>
                                        <p:tgtEl>
                                          <p:spTgt spid="33"/>
                                        </p:tgtEl>
                                      </p:cBhvr>
                                    </p:animEffect>
                                    <p:set>
                                      <p:cBhvr>
                                        <p:cTn id="100" dur="1" fill="hold">
                                          <p:stCondLst>
                                            <p:cond delay="499"/>
                                          </p:stCondLst>
                                        </p:cTn>
                                        <p:tgtEl>
                                          <p:spTgt spid="33"/>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34"/>
                                        </p:tgtEl>
                                      </p:cBhvr>
                                    </p:animEffect>
                                    <p:set>
                                      <p:cBhvr>
                                        <p:cTn id="103" dur="1" fill="hold">
                                          <p:stCondLst>
                                            <p:cond delay="499"/>
                                          </p:stCondLst>
                                        </p:cTn>
                                        <p:tgtEl>
                                          <p:spTgt spid="34"/>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14"/>
                                        </p:tgtEl>
                                      </p:cBhvr>
                                    </p:animEffect>
                                    <p:set>
                                      <p:cBhvr>
                                        <p:cTn id="106" dur="1" fill="hold">
                                          <p:stCondLst>
                                            <p:cond delay="499"/>
                                          </p:stCondLst>
                                        </p:cTn>
                                        <p:tgtEl>
                                          <p:spTgt spid="14"/>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21"/>
                                        </p:tgtEl>
                                      </p:cBhvr>
                                    </p:animEffect>
                                    <p:set>
                                      <p:cBhvr>
                                        <p:cTn id="109"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3" grpId="2" animBg="1"/>
      <p:bldP spid="30" grpId="0" animBg="1"/>
      <p:bldP spid="30" grpId="1" animBg="1"/>
      <p:bldP spid="30" grpId="2" animBg="1"/>
      <p:bldP spid="31" grpId="0" animBg="1"/>
      <p:bldP spid="31" grpId="1" animBg="1"/>
      <p:bldP spid="31" grpId="2" animBg="1"/>
      <p:bldP spid="32" grpId="0" animBg="1"/>
      <p:bldP spid="32" grpId="1" animBg="1"/>
      <p:bldP spid="32" grpId="2" animBg="1"/>
      <p:bldP spid="33" grpId="0" animBg="1"/>
      <p:bldP spid="33" grpId="1" animBg="1"/>
      <p:bldP spid="33" grpId="2" animBg="1"/>
      <p:bldP spid="34" grpId="0" animBg="1"/>
      <p:bldP spid="34" grpId="1" animBg="1"/>
      <p:bldP spid="3" grpId="0" animBg="1"/>
      <p:bldP spid="3" grpId="1" animBg="1"/>
      <p:bldP spid="3" grpId="2" animBg="1"/>
      <p:bldP spid="3" grpId="3" animBg="1"/>
      <p:bldP spid="3" grpId="4" animBg="1"/>
      <p:bldP spid="3" grpId="5" animBg="1"/>
      <p:bldP spid="3" grpId="6"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9220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descr="File:Moses Pleading with Israel (crop).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1086967"/>
            <a:ext cx="4154489" cy="470423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572000" y="1447800"/>
            <a:ext cx="4267200" cy="3901068"/>
          </a:xfrm>
          <a:prstGeom prst="rect">
            <a:avLst/>
          </a:prstGeom>
          <a:noFill/>
        </p:spPr>
        <p:txBody>
          <a:bodyPr wrap="square" rtlCol="0">
            <a:spAutoFit/>
          </a:bodyPr>
          <a:lstStyle/>
          <a:p>
            <a:pPr algn="r">
              <a:lnSpc>
                <a:spcPts val="2700"/>
              </a:lnSpc>
            </a:pPr>
            <a:r>
              <a:rPr lang="en-US" sz="2000" dirty="0" smtClean="0">
                <a:solidFill>
                  <a:schemeClr val="bg1"/>
                </a:solidFill>
              </a:rPr>
              <a:t>“The LORD your God will raise up for you a prophet like me from among you, from your brothers—it is to him you shall listen—just as you desired of the LORD your God at </a:t>
            </a:r>
            <a:r>
              <a:rPr lang="en-US" sz="2000" dirty="0" err="1" smtClean="0">
                <a:solidFill>
                  <a:schemeClr val="bg1"/>
                </a:solidFill>
              </a:rPr>
              <a:t>Horeb</a:t>
            </a:r>
            <a:r>
              <a:rPr lang="en-US" sz="2000" dirty="0" smtClean="0">
                <a:solidFill>
                  <a:schemeClr val="bg1"/>
                </a:solidFill>
              </a:rPr>
              <a:t> on the day of the assembly, when you said, ‘Let me not hear again the voice of the LORD my God or see this great fire any more, let I die.’”</a:t>
            </a:r>
          </a:p>
          <a:p>
            <a:pPr algn="r">
              <a:lnSpc>
                <a:spcPts val="2700"/>
              </a:lnSpc>
            </a:pPr>
            <a:r>
              <a:rPr lang="en-US" sz="2000" dirty="0" smtClean="0">
                <a:solidFill>
                  <a:schemeClr val="bg1"/>
                </a:solidFill>
              </a:rPr>
              <a:t>Deuteronomy 18:15-16</a:t>
            </a:r>
            <a:endParaRPr lang="en-US" sz="2000" dirty="0">
              <a:solidFill>
                <a:schemeClr val="bg1"/>
              </a:solidFill>
            </a:endParaRPr>
          </a:p>
        </p:txBody>
      </p:sp>
      <p:sp>
        <p:nvSpPr>
          <p:cNvPr id="5" name="TextBox 4"/>
          <p:cNvSpPr txBox="1"/>
          <p:nvPr/>
        </p:nvSpPr>
        <p:spPr>
          <a:xfrm>
            <a:off x="4572000" y="2667000"/>
            <a:ext cx="4267200" cy="1477328"/>
          </a:xfrm>
          <a:prstGeom prst="rect">
            <a:avLst/>
          </a:prstGeom>
          <a:noFill/>
        </p:spPr>
        <p:txBody>
          <a:bodyPr wrap="square" rtlCol="0">
            <a:spAutoFit/>
          </a:bodyPr>
          <a:lstStyle/>
          <a:p>
            <a:pPr algn="r">
              <a:lnSpc>
                <a:spcPts val="2700"/>
              </a:lnSpc>
            </a:pPr>
            <a:r>
              <a:rPr lang="en-US" sz="2000" dirty="0" smtClean="0">
                <a:solidFill>
                  <a:schemeClr val="bg1"/>
                </a:solidFill>
              </a:rPr>
              <a:t>For there is one God, and there is one mediator between God and men, the </a:t>
            </a:r>
            <a:r>
              <a:rPr lang="en-US" sz="2000" b="1" u="sng" dirty="0" smtClean="0">
                <a:solidFill>
                  <a:schemeClr val="bg1"/>
                </a:solidFill>
              </a:rPr>
              <a:t>man</a:t>
            </a:r>
            <a:r>
              <a:rPr lang="en-US" sz="2000" dirty="0" smtClean="0">
                <a:solidFill>
                  <a:schemeClr val="bg1"/>
                </a:solidFill>
              </a:rPr>
              <a:t> Christ Jesus…</a:t>
            </a:r>
          </a:p>
          <a:p>
            <a:pPr algn="r">
              <a:lnSpc>
                <a:spcPts val="2700"/>
              </a:lnSpc>
            </a:pPr>
            <a:r>
              <a:rPr lang="en-US" sz="2000" dirty="0" smtClean="0">
                <a:solidFill>
                  <a:schemeClr val="bg1"/>
                </a:solidFill>
              </a:rPr>
              <a:t>1 Timothy 2:5</a:t>
            </a:r>
            <a:endParaRPr lang="en-US" sz="2000" dirty="0">
              <a:solidFill>
                <a:schemeClr val="bg1"/>
              </a:solidFill>
            </a:endParaRPr>
          </a:p>
        </p:txBody>
      </p:sp>
    </p:spTree>
    <p:extLst>
      <p:ext uri="{BB962C8B-B14F-4D97-AF65-F5344CB8AC3E}">
        <p14:creationId xmlns:p14="http://schemas.microsoft.com/office/powerpoint/2010/main" xmlns="" val="318460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4">
                                            <p:txEl>
                                              <p:pRg st="0" end="0"/>
                                            </p:txEl>
                                          </p:spTgt>
                                        </p:tgtEl>
                                      </p:cBhvr>
                                    </p:animEffect>
                                    <p:set>
                                      <p:cBhvr>
                                        <p:cTn id="20" dur="1" fill="hold">
                                          <p:stCondLst>
                                            <p:cond delay="499"/>
                                          </p:stCondLst>
                                        </p:cTn>
                                        <p:tgtEl>
                                          <p:spTgt spid="4">
                                            <p:txEl>
                                              <p:pRg st="0" end="0"/>
                                            </p:txEl>
                                          </p:spTgt>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4">
                                            <p:txEl>
                                              <p:pRg st="1" end="1"/>
                                            </p:txEl>
                                          </p:spTgt>
                                        </p:tgtEl>
                                      </p:cBhvr>
                                    </p:animEffect>
                                    <p:set>
                                      <p:cBhvr>
                                        <p:cTn id="23" dur="1" fill="hold">
                                          <p:stCondLst>
                                            <p:cond delay="499"/>
                                          </p:stCondLst>
                                        </p:cTn>
                                        <p:tgtEl>
                                          <p:spTgt spid="4">
                                            <p:txEl>
                                              <p:pRg st="1" end="1"/>
                                            </p:txEl>
                                          </p:spTgt>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500"/>
                                        <p:tgtEl>
                                          <p:spTgt spid="5">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5">
                                            <p:txEl>
                                              <p:pRg st="0" end="0"/>
                                            </p:txEl>
                                          </p:spTgt>
                                        </p:tgtEl>
                                      </p:cBhvr>
                                    </p:animEffect>
                                    <p:set>
                                      <p:cBhvr>
                                        <p:cTn id="34" dur="1" fill="hold">
                                          <p:stCondLst>
                                            <p:cond delay="499"/>
                                          </p:stCondLst>
                                        </p:cTn>
                                        <p:tgtEl>
                                          <p:spTgt spid="5">
                                            <p:txEl>
                                              <p:pRg st="0" end="0"/>
                                            </p:txEl>
                                          </p:spTgt>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5">
                                            <p:txEl>
                                              <p:pRg st="1" end="1"/>
                                            </p:txEl>
                                          </p:spTgt>
                                        </p:tgtEl>
                                      </p:cBhvr>
                                    </p:animEffect>
                                    <p:set>
                                      <p:cBhvr>
                                        <p:cTn id="37" dur="1" fill="hold">
                                          <p:stCondLst>
                                            <p:cond delay="499"/>
                                          </p:stCondLst>
                                        </p:cTn>
                                        <p:tgtEl>
                                          <p:spTgt spid="5">
                                            <p:txEl>
                                              <p:pRg st="1" end="1"/>
                                            </p:txEl>
                                          </p:spTgt>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1506"/>
                                        </p:tgtEl>
                                      </p:cBhvr>
                                    </p:animEffect>
                                    <p:set>
                                      <p:cBhvr>
                                        <p:cTn id="40" dur="1" fill="hold">
                                          <p:stCondLst>
                                            <p:cond delay="499"/>
                                          </p:stCondLst>
                                        </p:cTn>
                                        <p:tgtEl>
                                          <p:spTgt spid="215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11465</TotalTime>
  <Words>906</Words>
  <Application>Microsoft Office PowerPoint</Application>
  <PresentationFormat>On-screen Show (4:3)</PresentationFormat>
  <Paragraphs>97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Civic</vt:lpstr>
      <vt:lpstr>Bible 101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Brad Beutjer</cp:lastModifiedBy>
  <cp:revision>282</cp:revision>
  <dcterms:created xsi:type="dcterms:W3CDTF">2012-01-17T17:13:45Z</dcterms:created>
  <dcterms:modified xsi:type="dcterms:W3CDTF">2012-02-19T13:55:10Z</dcterms:modified>
</cp:coreProperties>
</file>