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76" r:id="rId6"/>
    <p:sldId id="269" r:id="rId7"/>
    <p:sldId id="270" r:id="rId8"/>
    <p:sldId id="278" r:id="rId9"/>
    <p:sldId id="279" r:id="rId10"/>
    <p:sldId id="280" r:id="rId11"/>
    <p:sldId id="277" r:id="rId12"/>
    <p:sldId id="281"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28" autoAdjust="0"/>
    <p:restoredTop sz="94660"/>
  </p:normalViewPr>
  <p:slideViewPr>
    <p:cSldViewPr showGuides="1">
      <p:cViewPr>
        <p:scale>
          <a:sx n="70" d="100"/>
          <a:sy n="70" d="100"/>
        </p:scale>
        <p:origin x="-486" y="-6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19EE998-D1C3-4276-8B6F-3AA2A38C4FF0}"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20576220-52FD-4F55-A897-39BB832B8F8D}"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EE998-D1C3-4276-8B6F-3AA2A38C4FF0}"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6220-52FD-4F55-A897-39BB832B8F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EE998-D1C3-4276-8B6F-3AA2A38C4FF0}"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6220-52FD-4F55-A897-39BB832B8F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19EE998-D1C3-4276-8B6F-3AA2A38C4FF0}"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6220-52FD-4F55-A897-39BB832B8F8D}"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19EE998-D1C3-4276-8B6F-3AA2A38C4FF0}"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6220-52FD-4F55-A897-39BB832B8F8D}"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9EE998-D1C3-4276-8B6F-3AA2A38C4FF0}"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6220-52FD-4F55-A897-39BB832B8F8D}"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19EE998-D1C3-4276-8B6F-3AA2A38C4FF0}" type="datetimeFigureOut">
              <a:rPr lang="en-US" smtClean="0"/>
              <a:pPr/>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76220-52FD-4F55-A897-39BB832B8F8D}"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19EE998-D1C3-4276-8B6F-3AA2A38C4FF0}" type="datetimeFigureOut">
              <a:rPr lang="en-US" smtClean="0"/>
              <a:pPr/>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76220-52FD-4F55-A897-39BB832B8F8D}"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E998-D1C3-4276-8B6F-3AA2A38C4FF0}" type="datetimeFigureOut">
              <a:rPr lang="en-US" smtClean="0"/>
              <a:pPr/>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76220-52FD-4F55-A897-39BB832B8F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19EE998-D1C3-4276-8B6F-3AA2A38C4FF0}"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6220-52FD-4F55-A897-39BB832B8F8D}"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19EE998-D1C3-4276-8B6F-3AA2A38C4FF0}"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6220-52FD-4F55-A897-39BB832B8F8D}"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C19EE998-D1C3-4276-8B6F-3AA2A38C4FF0}" type="datetimeFigureOut">
              <a:rPr lang="en-US" smtClean="0"/>
              <a:pPr/>
              <a:t>6/10/2012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20576220-52FD-4F55-A897-39BB832B8F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9896" y="1505712"/>
            <a:ext cx="5120640" cy="2304288"/>
          </a:xfrm>
        </p:spPr>
        <p:txBody>
          <a:bodyPr/>
          <a:lstStyle/>
          <a:p>
            <a:r>
              <a:rPr lang="en-US" dirty="0" smtClean="0"/>
              <a:t>Simply church</a:t>
            </a:r>
            <a:endParaRPr lang="en-US" dirty="0"/>
          </a:p>
        </p:txBody>
      </p:sp>
    </p:spTree>
    <p:extLst>
      <p:ext uri="{BB962C8B-B14F-4D97-AF65-F5344CB8AC3E}">
        <p14:creationId xmlns:p14="http://schemas.microsoft.com/office/powerpoint/2010/main" xmlns="" val="266413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685800"/>
            <a:ext cx="7193280" cy="5791200"/>
          </a:xfrm>
        </p:spPr>
        <p:txBody>
          <a:bodyPr>
            <a:normAutofit/>
          </a:bodyPr>
          <a:lstStyle/>
          <a:p>
            <a:pPr marL="0" indent="0" algn="ctr">
              <a:spcAft>
                <a:spcPts val="1800"/>
              </a:spcAft>
              <a:buNone/>
            </a:pPr>
            <a:r>
              <a:rPr lang="en-US" sz="3200" u="sng" dirty="0" smtClean="0"/>
              <a:t>Elders in the New Testament</a:t>
            </a:r>
          </a:p>
          <a:p>
            <a:pPr marL="292100" lvl="2" indent="-290513"/>
            <a:r>
              <a:rPr lang="en-US" sz="2500" dirty="0" smtClean="0"/>
              <a:t>Qualifications: </a:t>
            </a:r>
          </a:p>
          <a:p>
            <a:pPr marL="920750" lvl="4" indent="-290513"/>
            <a:r>
              <a:rPr lang="en-US" sz="1900" dirty="0" smtClean="0"/>
              <a:t>Above reproach (1 Tim 3:2; Tit 1:6)</a:t>
            </a:r>
          </a:p>
          <a:p>
            <a:pPr marL="920750" lvl="4" indent="-290513"/>
            <a:r>
              <a:rPr lang="en-US" sz="1900" dirty="0" smtClean="0"/>
              <a:t>Husband of one wife (1 Tim 3:2; Tit 1:6)</a:t>
            </a:r>
          </a:p>
          <a:p>
            <a:pPr marL="920750" lvl="4" indent="-290513"/>
            <a:r>
              <a:rPr lang="en-US" sz="1900" dirty="0" smtClean="0"/>
              <a:t>Sober-minded, self-controlled, respectable, upright,  holy, &amp; disciplined (1 Tim 3:2; Tit 1:8)</a:t>
            </a:r>
          </a:p>
          <a:p>
            <a:pPr marL="920750" lvl="4" indent="-290513"/>
            <a:r>
              <a:rPr lang="en-US" sz="1900" dirty="0" smtClean="0"/>
              <a:t>Hospitable &amp; lover of good (1 Tim 3:2; Tit 1:8)</a:t>
            </a:r>
          </a:p>
          <a:p>
            <a:pPr marL="920750" lvl="4" indent="-290513"/>
            <a:r>
              <a:rPr lang="en-US" sz="1900" dirty="0" smtClean="0"/>
              <a:t>Able to teach (1 Tim 3:2)</a:t>
            </a:r>
          </a:p>
          <a:p>
            <a:pPr marL="920750" lvl="4" indent="-290513"/>
            <a:r>
              <a:rPr lang="en-US" sz="1900" dirty="0" smtClean="0"/>
              <a:t>Not drunkard, not violent, gentle, not quarrelsome or prideful, not lover of money (1 Tim 3:3; Tit 1:6)</a:t>
            </a:r>
          </a:p>
          <a:p>
            <a:pPr marL="920750" lvl="4" indent="-290513"/>
            <a:r>
              <a:rPr lang="en-US" sz="1900" dirty="0" smtClean="0"/>
              <a:t>Submissive, believing children (1 Tim 3:3; Tit 1:6)</a:t>
            </a:r>
          </a:p>
          <a:p>
            <a:pPr marL="920750" lvl="4" indent="-290513"/>
            <a:r>
              <a:rPr lang="en-US" sz="1900" dirty="0" smtClean="0"/>
              <a:t>Not recent convert (1 Tim 3:6)</a:t>
            </a:r>
          </a:p>
          <a:p>
            <a:pPr marL="920750" lvl="4" indent="-290513"/>
            <a:r>
              <a:rPr lang="en-US" sz="1900" dirty="0" smtClean="0"/>
              <a:t>Good reputation in world (1 Tim 3:7)</a:t>
            </a:r>
          </a:p>
          <a:p>
            <a:pPr marL="920750" lvl="4" indent="-290513"/>
            <a:r>
              <a:rPr lang="en-US" sz="1900" dirty="0" smtClean="0"/>
              <a:t>Firm convictions in the truth (Tit 1:9)</a:t>
            </a:r>
          </a:p>
        </p:txBody>
      </p:sp>
    </p:spTree>
    <p:extLst>
      <p:ext uri="{BB962C8B-B14F-4D97-AF65-F5344CB8AC3E}">
        <p14:creationId xmlns:p14="http://schemas.microsoft.com/office/powerpoint/2010/main" xmlns="" val="20961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1" y="685800"/>
            <a:ext cx="3810000" cy="5486400"/>
          </a:xfrm>
        </p:spPr>
        <p:txBody>
          <a:bodyPr anchor="ctr">
            <a:normAutofit/>
          </a:bodyPr>
          <a:lstStyle/>
          <a:p>
            <a:pPr marL="290513" lvl="4" indent="-290513">
              <a:spcBef>
                <a:spcPts val="1200"/>
              </a:spcBef>
            </a:pPr>
            <a:r>
              <a:rPr lang="en-US" dirty="0"/>
              <a:t>Above </a:t>
            </a:r>
            <a:r>
              <a:rPr lang="en-US" dirty="0" smtClean="0"/>
              <a:t>reproach</a:t>
            </a:r>
            <a:endParaRPr lang="en-US" dirty="0"/>
          </a:p>
          <a:p>
            <a:pPr marL="290513" lvl="4" indent="-290513">
              <a:spcBef>
                <a:spcPts val="1200"/>
              </a:spcBef>
            </a:pPr>
            <a:r>
              <a:rPr lang="en-US" dirty="0"/>
              <a:t>Husband of one </a:t>
            </a:r>
            <a:r>
              <a:rPr lang="en-US" dirty="0" smtClean="0"/>
              <a:t>wife</a:t>
            </a:r>
            <a:endParaRPr lang="en-US" dirty="0"/>
          </a:p>
          <a:p>
            <a:pPr marL="290513" lvl="4" indent="-290513">
              <a:spcBef>
                <a:spcPts val="1200"/>
              </a:spcBef>
            </a:pPr>
            <a:r>
              <a:rPr lang="en-US" dirty="0"/>
              <a:t>Sober-minded, self-controlled, respectable, upright,  holy, &amp; </a:t>
            </a:r>
            <a:r>
              <a:rPr lang="en-US" dirty="0" smtClean="0"/>
              <a:t>disciplined</a:t>
            </a:r>
            <a:endParaRPr lang="en-US" dirty="0"/>
          </a:p>
          <a:p>
            <a:pPr marL="290513" lvl="4" indent="-290513">
              <a:spcBef>
                <a:spcPts val="1200"/>
              </a:spcBef>
            </a:pPr>
            <a:r>
              <a:rPr lang="en-US" dirty="0"/>
              <a:t>Hospitable &amp; lover of </a:t>
            </a:r>
            <a:r>
              <a:rPr lang="en-US" dirty="0" smtClean="0"/>
              <a:t>good</a:t>
            </a:r>
            <a:endParaRPr lang="en-US" dirty="0"/>
          </a:p>
          <a:p>
            <a:pPr marL="290513" lvl="4" indent="-290513">
              <a:spcBef>
                <a:spcPts val="1200"/>
              </a:spcBef>
            </a:pPr>
            <a:r>
              <a:rPr lang="en-US" dirty="0"/>
              <a:t>Able to </a:t>
            </a:r>
            <a:r>
              <a:rPr lang="en-US" dirty="0" smtClean="0"/>
              <a:t>teach</a:t>
            </a:r>
            <a:endParaRPr lang="en-US" dirty="0"/>
          </a:p>
          <a:p>
            <a:pPr marL="290513" lvl="4" indent="-290513">
              <a:spcBef>
                <a:spcPts val="1200"/>
              </a:spcBef>
            </a:pPr>
            <a:r>
              <a:rPr lang="en-US" dirty="0"/>
              <a:t>Not drunkard, not violent, gentle, not quarrelsome or prideful, not lover of </a:t>
            </a:r>
            <a:r>
              <a:rPr lang="en-US" dirty="0" smtClean="0"/>
              <a:t>money</a:t>
            </a:r>
            <a:endParaRPr lang="en-US" dirty="0"/>
          </a:p>
          <a:p>
            <a:pPr marL="290513" lvl="4" indent="-290513">
              <a:spcBef>
                <a:spcPts val="1200"/>
              </a:spcBef>
            </a:pPr>
            <a:r>
              <a:rPr lang="en-US" dirty="0"/>
              <a:t>Submissive, believing </a:t>
            </a:r>
            <a:r>
              <a:rPr lang="en-US" dirty="0" smtClean="0"/>
              <a:t>children</a:t>
            </a:r>
            <a:endParaRPr lang="en-US" dirty="0"/>
          </a:p>
          <a:p>
            <a:pPr marL="290513" lvl="4" indent="-290513">
              <a:spcBef>
                <a:spcPts val="1200"/>
              </a:spcBef>
            </a:pPr>
            <a:r>
              <a:rPr lang="en-US" dirty="0"/>
              <a:t>Not recent </a:t>
            </a:r>
            <a:r>
              <a:rPr lang="en-US" dirty="0" smtClean="0"/>
              <a:t>convert</a:t>
            </a:r>
            <a:endParaRPr lang="en-US" dirty="0"/>
          </a:p>
          <a:p>
            <a:pPr marL="290513" lvl="4" indent="-290513">
              <a:spcBef>
                <a:spcPts val="1200"/>
              </a:spcBef>
            </a:pPr>
            <a:r>
              <a:rPr lang="en-US" dirty="0"/>
              <a:t>Good reputation in </a:t>
            </a:r>
            <a:r>
              <a:rPr lang="en-US" dirty="0" smtClean="0"/>
              <a:t>world</a:t>
            </a:r>
            <a:endParaRPr lang="en-US" dirty="0"/>
          </a:p>
          <a:p>
            <a:pPr marL="290513" lvl="4" indent="-290513">
              <a:spcBef>
                <a:spcPts val="1200"/>
              </a:spcBef>
            </a:pPr>
            <a:r>
              <a:rPr lang="en-US" dirty="0"/>
              <a:t>Firm convictions in the </a:t>
            </a:r>
            <a:r>
              <a:rPr lang="en-US" dirty="0" smtClean="0"/>
              <a:t>truth</a:t>
            </a:r>
            <a:endParaRPr lang="en-US" dirty="0"/>
          </a:p>
        </p:txBody>
      </p:sp>
      <p:sp>
        <p:nvSpPr>
          <p:cNvPr id="4" name="Subtitle 1"/>
          <p:cNvSpPr txBox="1">
            <a:spLocks/>
          </p:cNvSpPr>
          <p:nvPr/>
        </p:nvSpPr>
        <p:spPr>
          <a:xfrm>
            <a:off x="4928236" y="228600"/>
            <a:ext cx="4139564" cy="6400800"/>
          </a:xfrm>
          <a:prstGeom prst="rect">
            <a:avLst/>
          </a:prstGeom>
        </p:spPr>
        <p:txBody>
          <a:bodyPr anchor="ct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290513" lvl="4" indent="-290513">
              <a:lnSpc>
                <a:spcPct val="150000"/>
              </a:lnSpc>
            </a:pPr>
            <a:r>
              <a:rPr lang="en-US" sz="1800" dirty="0" smtClean="0"/>
              <a:t>Teach</a:t>
            </a:r>
            <a:endParaRPr lang="en-US" sz="1800" dirty="0"/>
          </a:p>
          <a:p>
            <a:pPr marL="290513" lvl="4" indent="-290513">
              <a:lnSpc>
                <a:spcPct val="150000"/>
              </a:lnSpc>
            </a:pPr>
            <a:r>
              <a:rPr lang="en-US" sz="1800" dirty="0" smtClean="0"/>
              <a:t>Guard</a:t>
            </a:r>
          </a:p>
          <a:p>
            <a:pPr marL="290513" lvl="4" indent="-290513">
              <a:lnSpc>
                <a:spcPct val="150000"/>
              </a:lnSpc>
            </a:pPr>
            <a:r>
              <a:rPr lang="en-US" sz="1800" dirty="0" smtClean="0"/>
              <a:t>Oversee</a:t>
            </a:r>
            <a:endParaRPr lang="en-US" sz="1800" dirty="0"/>
          </a:p>
          <a:p>
            <a:pPr marL="290513" lvl="4" indent="-290513">
              <a:lnSpc>
                <a:spcPct val="150000"/>
              </a:lnSpc>
            </a:pPr>
            <a:r>
              <a:rPr lang="en-US" sz="1800" dirty="0"/>
              <a:t>Give </a:t>
            </a:r>
            <a:r>
              <a:rPr lang="en-US" sz="1800" dirty="0" smtClean="0"/>
              <a:t>counsel</a:t>
            </a:r>
            <a:endParaRPr lang="en-US" sz="1800" dirty="0"/>
          </a:p>
          <a:p>
            <a:pPr marL="290513" lvl="4" indent="-290513">
              <a:lnSpc>
                <a:spcPct val="150000"/>
              </a:lnSpc>
            </a:pPr>
            <a:r>
              <a:rPr lang="en-US" sz="1800" dirty="0"/>
              <a:t>Handle </a:t>
            </a:r>
            <a:r>
              <a:rPr lang="en-US" sz="1800" dirty="0" smtClean="0"/>
              <a:t>disputes</a:t>
            </a:r>
            <a:endParaRPr lang="en-US" sz="1800" dirty="0"/>
          </a:p>
          <a:p>
            <a:pPr marL="290513" lvl="4" indent="-290513">
              <a:lnSpc>
                <a:spcPct val="150000"/>
              </a:lnSpc>
            </a:pPr>
            <a:r>
              <a:rPr lang="en-US" sz="1800" dirty="0"/>
              <a:t>Visit and pray for </a:t>
            </a:r>
            <a:r>
              <a:rPr lang="en-US" sz="1800" dirty="0" smtClean="0"/>
              <a:t>sick</a:t>
            </a:r>
            <a:endParaRPr lang="en-US" sz="1800" dirty="0"/>
          </a:p>
          <a:p>
            <a:pPr marL="290513" lvl="4" indent="-290513">
              <a:lnSpc>
                <a:spcPct val="150000"/>
              </a:lnSpc>
            </a:pPr>
            <a:r>
              <a:rPr lang="en-US" sz="1800" dirty="0"/>
              <a:t>Supervise the distribution of </a:t>
            </a:r>
            <a:r>
              <a:rPr lang="en-US" sz="1800" dirty="0" smtClean="0"/>
              <a:t>money</a:t>
            </a:r>
            <a:endParaRPr lang="en-US" sz="1800" dirty="0"/>
          </a:p>
        </p:txBody>
      </p:sp>
      <p:cxnSp>
        <p:nvCxnSpPr>
          <p:cNvPr id="5" name="Straight Connector 4"/>
          <p:cNvCxnSpPr/>
          <p:nvPr/>
        </p:nvCxnSpPr>
        <p:spPr>
          <a:xfrm>
            <a:off x="4572000" y="3810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010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685800"/>
            <a:ext cx="7193280" cy="5791200"/>
          </a:xfrm>
        </p:spPr>
        <p:txBody>
          <a:bodyPr>
            <a:normAutofit/>
          </a:bodyPr>
          <a:lstStyle/>
          <a:p>
            <a:pPr marL="0" indent="0" algn="ctr">
              <a:spcAft>
                <a:spcPts val="1800"/>
              </a:spcAft>
              <a:buNone/>
            </a:pPr>
            <a:r>
              <a:rPr lang="en-US" sz="3200" u="sng" dirty="0" smtClean="0"/>
              <a:t>Elders in the New Testament</a:t>
            </a:r>
          </a:p>
          <a:p>
            <a:pPr marL="292100" lvl="2" indent="-290513"/>
            <a:r>
              <a:rPr lang="en-US" sz="2500" dirty="0" smtClean="0"/>
              <a:t>Our duties to elders:</a:t>
            </a:r>
          </a:p>
          <a:p>
            <a:pPr marL="920750" lvl="4" indent="-290513"/>
            <a:r>
              <a:rPr lang="en-US" sz="2000" dirty="0" smtClean="0"/>
              <a:t>Obey (</a:t>
            </a:r>
            <a:r>
              <a:rPr lang="en-US" sz="2000" dirty="0" err="1" smtClean="0"/>
              <a:t>Heb</a:t>
            </a:r>
            <a:r>
              <a:rPr lang="en-US" sz="2000" dirty="0" smtClean="0"/>
              <a:t> 13:17)</a:t>
            </a:r>
          </a:p>
          <a:p>
            <a:pPr marL="920750" lvl="4" indent="-290513"/>
            <a:r>
              <a:rPr lang="en-US" sz="2000" dirty="0" smtClean="0"/>
              <a:t>Respect (1 </a:t>
            </a:r>
            <a:r>
              <a:rPr lang="en-US" sz="2000" dirty="0" err="1" smtClean="0"/>
              <a:t>Thess</a:t>
            </a:r>
            <a:r>
              <a:rPr lang="en-US" sz="2000" dirty="0" smtClean="0"/>
              <a:t> 5:13)</a:t>
            </a:r>
          </a:p>
          <a:p>
            <a:pPr marL="920750" lvl="4" indent="-290513"/>
            <a:r>
              <a:rPr lang="en-US" sz="2000" dirty="0" smtClean="0"/>
              <a:t>Remember and imitate (</a:t>
            </a:r>
            <a:r>
              <a:rPr lang="en-US" sz="2000" dirty="0" err="1" smtClean="0"/>
              <a:t>Heb</a:t>
            </a:r>
            <a:r>
              <a:rPr lang="en-US" sz="2000" dirty="0" smtClean="0"/>
              <a:t> 13:7)</a:t>
            </a:r>
          </a:p>
          <a:p>
            <a:pPr marL="920750" lvl="4" indent="-290513"/>
            <a:r>
              <a:rPr lang="en-US" sz="2000" dirty="0" smtClean="0"/>
              <a:t>Support financially (1 Tim 5:17-18)</a:t>
            </a:r>
          </a:p>
          <a:p>
            <a:pPr marL="920750" lvl="4" indent="-290513"/>
            <a:r>
              <a:rPr lang="en-US" sz="2000" dirty="0" smtClean="0"/>
              <a:t>Recognize (1 </a:t>
            </a:r>
            <a:r>
              <a:rPr lang="en-US" sz="2000" dirty="0" err="1" smtClean="0"/>
              <a:t>Thess</a:t>
            </a:r>
            <a:r>
              <a:rPr lang="en-US" sz="2000" dirty="0" smtClean="0"/>
              <a:t> 5:12)</a:t>
            </a:r>
          </a:p>
        </p:txBody>
      </p:sp>
    </p:spTree>
    <p:extLst>
      <p:ext uri="{BB962C8B-B14F-4D97-AF65-F5344CB8AC3E}">
        <p14:creationId xmlns:p14="http://schemas.microsoft.com/office/powerpoint/2010/main" xmlns="" val="5480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5" y="3194304"/>
            <a:ext cx="4251960" cy="4425696"/>
          </a:xfrm>
        </p:spPr>
        <p:txBody>
          <a:bodyPr/>
          <a:lstStyle/>
          <a:p>
            <a:pPr>
              <a:spcBef>
                <a:spcPts val="1200"/>
              </a:spcBef>
            </a:pPr>
            <a:r>
              <a:rPr lang="en-US" dirty="0" smtClean="0"/>
              <a:t>Waiting till a problem has become a crisis before you seek help.</a:t>
            </a:r>
          </a:p>
          <a:p>
            <a:pPr>
              <a:spcBef>
                <a:spcPts val="1200"/>
              </a:spcBef>
            </a:pPr>
            <a:r>
              <a:rPr lang="en-US" dirty="0" smtClean="0"/>
              <a:t>Not coming to dinner.</a:t>
            </a:r>
          </a:p>
          <a:p>
            <a:pPr>
              <a:spcBef>
                <a:spcPts val="1200"/>
              </a:spcBef>
            </a:pPr>
            <a:r>
              <a:rPr lang="en-US" dirty="0" smtClean="0"/>
              <a:t>Spreading news about problems.</a:t>
            </a:r>
          </a:p>
          <a:p>
            <a:pPr>
              <a:spcBef>
                <a:spcPts val="1200"/>
              </a:spcBef>
            </a:pPr>
            <a:r>
              <a:rPr lang="en-US" dirty="0" smtClean="0"/>
              <a:t>Talking to others, but not the elders, about dissatisfaction or disapproval.</a:t>
            </a:r>
            <a:endParaRPr lang="en-US" dirty="0"/>
          </a:p>
        </p:txBody>
      </p:sp>
      <p:sp>
        <p:nvSpPr>
          <p:cNvPr id="4" name="Content Placeholder 3"/>
          <p:cNvSpPr>
            <a:spLocks noGrp="1"/>
          </p:cNvSpPr>
          <p:nvPr>
            <p:ph sz="quarter" idx="14"/>
          </p:nvPr>
        </p:nvSpPr>
        <p:spPr>
          <a:xfrm>
            <a:off x="4615815" y="3194304"/>
            <a:ext cx="4251960" cy="4425696"/>
          </a:xfrm>
        </p:spPr>
        <p:txBody>
          <a:bodyPr/>
          <a:lstStyle/>
          <a:p>
            <a:pPr>
              <a:spcBef>
                <a:spcPts val="1200"/>
              </a:spcBef>
            </a:pPr>
            <a:r>
              <a:rPr lang="en-US" dirty="0" smtClean="0"/>
              <a:t>Asking for, and following, advice earlier.</a:t>
            </a:r>
          </a:p>
          <a:p>
            <a:pPr>
              <a:spcBef>
                <a:spcPts val="1200"/>
              </a:spcBef>
            </a:pPr>
            <a:r>
              <a:rPr lang="en-US" dirty="0" smtClean="0"/>
              <a:t>Joyful, willing participation.</a:t>
            </a:r>
          </a:p>
          <a:p>
            <a:pPr>
              <a:spcBef>
                <a:spcPts val="1200"/>
              </a:spcBef>
            </a:pPr>
            <a:r>
              <a:rPr lang="en-US" dirty="0" smtClean="0"/>
              <a:t>Following Mt 18:15 &amp; Gal 6:1-2.</a:t>
            </a:r>
          </a:p>
          <a:p>
            <a:pPr>
              <a:spcBef>
                <a:spcPts val="1200"/>
              </a:spcBef>
            </a:pPr>
            <a:r>
              <a:rPr lang="en-US" dirty="0" smtClean="0"/>
              <a:t>Offering feedback and suggestions</a:t>
            </a:r>
            <a:endParaRPr lang="en-US" dirty="0"/>
          </a:p>
        </p:txBody>
      </p:sp>
      <p:sp>
        <p:nvSpPr>
          <p:cNvPr id="5" name="Text Placeholder 4"/>
          <p:cNvSpPr>
            <a:spLocks noGrp="1"/>
          </p:cNvSpPr>
          <p:nvPr>
            <p:ph type="body" sz="half" idx="2"/>
          </p:nvPr>
        </p:nvSpPr>
        <p:spPr>
          <a:xfrm>
            <a:off x="276225" y="2462213"/>
            <a:ext cx="4248150" cy="509587"/>
          </a:xfrm>
        </p:spPr>
        <p:txBody>
          <a:bodyPr>
            <a:noAutofit/>
          </a:bodyPr>
          <a:lstStyle/>
          <a:p>
            <a:pPr algn="ctr"/>
            <a:r>
              <a:rPr lang="en-US" sz="3200" b="1" u="sng" dirty="0" smtClean="0"/>
              <a:t>GRIEF</a:t>
            </a:r>
            <a:endParaRPr lang="en-US" sz="3200" b="1" u="sng" dirty="0"/>
          </a:p>
        </p:txBody>
      </p:sp>
      <p:sp>
        <p:nvSpPr>
          <p:cNvPr id="6" name="Text Placeholder 5"/>
          <p:cNvSpPr>
            <a:spLocks noGrp="1"/>
          </p:cNvSpPr>
          <p:nvPr>
            <p:ph type="body" sz="half" idx="15"/>
          </p:nvPr>
        </p:nvSpPr>
        <p:spPr>
          <a:xfrm>
            <a:off x="4615815" y="2462213"/>
            <a:ext cx="4248150" cy="509587"/>
          </a:xfrm>
        </p:spPr>
        <p:txBody>
          <a:bodyPr>
            <a:noAutofit/>
          </a:bodyPr>
          <a:lstStyle/>
          <a:p>
            <a:pPr algn="ctr"/>
            <a:r>
              <a:rPr lang="en-US" sz="3200" b="1" u="sng" dirty="0" smtClean="0"/>
              <a:t>JOY</a:t>
            </a:r>
            <a:endParaRPr lang="en-US" sz="3200" b="1" u="sng" dirty="0"/>
          </a:p>
        </p:txBody>
      </p:sp>
      <p:pic>
        <p:nvPicPr>
          <p:cNvPr id="7" name="Picture 8" descr="Broadwell_Marty_elder"/>
          <p:cNvPicPr>
            <a:picLocks noChangeAspect="1" noChangeArrowheads="1"/>
          </p:cNvPicPr>
          <p:nvPr/>
        </p:nvPicPr>
        <p:blipFill>
          <a:blip r:embed="rId2" cstate="print"/>
          <a:srcRect/>
          <a:stretch>
            <a:fillRect/>
          </a:stretch>
        </p:blipFill>
        <p:spPr bwMode="auto">
          <a:xfrm>
            <a:off x="457200" y="228600"/>
            <a:ext cx="1905711" cy="2209800"/>
          </a:xfrm>
          <a:prstGeom prst="rect">
            <a:avLst/>
          </a:prstGeom>
          <a:noFill/>
          <a:ln w="9525">
            <a:noFill/>
            <a:miter lim="800000"/>
            <a:headEnd/>
            <a:tailEnd/>
          </a:ln>
        </p:spPr>
      </p:pic>
      <p:pic>
        <p:nvPicPr>
          <p:cNvPr id="8" name="Picture 9" descr="Johnston_Ken_elder"/>
          <p:cNvPicPr>
            <a:picLocks noChangeAspect="1" noChangeArrowheads="1"/>
          </p:cNvPicPr>
          <p:nvPr/>
        </p:nvPicPr>
        <p:blipFill>
          <a:blip r:embed="rId3" cstate="print"/>
          <a:srcRect t="12500"/>
          <a:stretch>
            <a:fillRect/>
          </a:stretch>
        </p:blipFill>
        <p:spPr bwMode="auto">
          <a:xfrm>
            <a:off x="4495800" y="228600"/>
            <a:ext cx="1905000" cy="2061804"/>
          </a:xfrm>
          <a:prstGeom prst="rect">
            <a:avLst/>
          </a:prstGeom>
          <a:noFill/>
          <a:ln w="9525">
            <a:noFill/>
            <a:miter lim="800000"/>
            <a:headEnd/>
            <a:tailEnd/>
          </a:ln>
        </p:spPr>
      </p:pic>
      <p:pic>
        <p:nvPicPr>
          <p:cNvPr id="9" name="Picture 11" descr="lagrone"/>
          <p:cNvPicPr>
            <a:picLocks noChangeAspect="1" noChangeArrowheads="1"/>
          </p:cNvPicPr>
          <p:nvPr/>
        </p:nvPicPr>
        <p:blipFill>
          <a:blip r:embed="rId4" cstate="print"/>
          <a:srcRect l="29169" t="3407" r="30627" b="42589"/>
          <a:stretch>
            <a:fillRect/>
          </a:stretch>
        </p:blipFill>
        <p:spPr bwMode="auto">
          <a:xfrm>
            <a:off x="6629400" y="228600"/>
            <a:ext cx="1999880" cy="2133600"/>
          </a:xfrm>
          <a:prstGeom prst="rect">
            <a:avLst/>
          </a:prstGeom>
          <a:noFill/>
          <a:ln w="9525">
            <a:noFill/>
            <a:miter lim="800000"/>
            <a:headEnd/>
            <a:tailEnd/>
          </a:ln>
        </p:spPr>
      </p:pic>
      <p:pic>
        <p:nvPicPr>
          <p:cNvPr id="10" name="Picture 14"/>
          <p:cNvPicPr>
            <a:picLocks noChangeAspect="1" noChangeArrowheads="1"/>
          </p:cNvPicPr>
          <p:nvPr/>
        </p:nvPicPr>
        <p:blipFill>
          <a:blip r:embed="rId5" cstate="print"/>
          <a:srcRect/>
          <a:stretch>
            <a:fillRect/>
          </a:stretch>
        </p:blipFill>
        <p:spPr bwMode="ltGray">
          <a:xfrm>
            <a:off x="2667000" y="228600"/>
            <a:ext cx="1724434" cy="2133600"/>
          </a:xfrm>
          <a:prstGeom prst="rect">
            <a:avLst/>
          </a:prstGeom>
          <a:noFill/>
          <a:ln w="9525">
            <a:noFill/>
            <a:miter lim="800000"/>
            <a:headEnd/>
            <a:tailEnd/>
          </a:ln>
        </p:spPr>
      </p:pic>
    </p:spTree>
    <p:extLst>
      <p:ext uri="{BB962C8B-B14F-4D97-AF65-F5344CB8AC3E}">
        <p14:creationId xmlns:p14="http://schemas.microsoft.com/office/powerpoint/2010/main" xmlns="" val="582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3743324" y="2790825"/>
            <a:ext cx="5120640" cy="1781175"/>
          </a:xfrm>
        </p:spPr>
        <p:txBody>
          <a:bodyPr>
            <a:normAutofit/>
          </a:bodyPr>
          <a:lstStyle/>
          <a:p>
            <a:r>
              <a:rPr lang="en-US" dirty="0"/>
              <a:t>R</a:t>
            </a:r>
            <a:r>
              <a:rPr lang="en-US" dirty="0" smtClean="0"/>
              <a:t>emove the varnish of human tradition to uncover the original New Testament church.</a:t>
            </a:r>
            <a:endParaRPr lang="en-US" dirty="0"/>
          </a:p>
        </p:txBody>
      </p:sp>
      <p:sp>
        <p:nvSpPr>
          <p:cNvPr id="2" name="Title 1"/>
          <p:cNvSpPr>
            <a:spLocks noGrp="1"/>
          </p:cNvSpPr>
          <p:nvPr>
            <p:ph type="title"/>
          </p:nvPr>
        </p:nvSpPr>
        <p:spPr>
          <a:xfrm>
            <a:off x="3733800" y="2133600"/>
            <a:ext cx="5129543" cy="762001"/>
          </a:xfrm>
        </p:spPr>
        <p:txBody>
          <a:bodyPr>
            <a:normAutofit/>
          </a:bodyPr>
          <a:lstStyle/>
          <a:p>
            <a:r>
              <a:rPr lang="en-US" dirty="0" smtClean="0"/>
              <a:t>goal</a:t>
            </a:r>
            <a:endParaRPr lang="en-US" dirty="0"/>
          </a:p>
        </p:txBody>
      </p:sp>
    </p:spTree>
    <p:extLst>
      <p:ext uri="{BB962C8B-B14F-4D97-AF65-F5344CB8AC3E}">
        <p14:creationId xmlns:p14="http://schemas.microsoft.com/office/powerpoint/2010/main" xmlns="" val="35703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36320" y="1307592"/>
            <a:ext cx="7117080" cy="4940808"/>
          </a:xfrm>
        </p:spPr>
        <p:txBody>
          <a:bodyPr/>
          <a:lstStyle/>
          <a:p>
            <a:pPr marL="0" indent="0" algn="ctr">
              <a:buNone/>
            </a:pPr>
            <a:r>
              <a:rPr lang="en-US" sz="4000" i="1" dirty="0" err="1" smtClean="0"/>
              <a:t>ekklesia</a:t>
            </a:r>
            <a:endParaRPr lang="en-US" sz="4000" i="1" dirty="0" smtClean="0"/>
          </a:p>
          <a:p>
            <a:pPr marL="633413" lvl="2" indent="-290513"/>
            <a:r>
              <a:rPr lang="en-US" sz="2300" i="1" dirty="0" err="1"/>
              <a:t>e</a:t>
            </a:r>
            <a:r>
              <a:rPr lang="en-US" sz="2300" i="1" dirty="0" err="1" smtClean="0"/>
              <a:t>k</a:t>
            </a:r>
            <a:r>
              <a:rPr lang="en-US" sz="2300" dirty="0" smtClean="0"/>
              <a:t> = “out”</a:t>
            </a:r>
          </a:p>
          <a:p>
            <a:pPr marL="633413" lvl="2" indent="-290513"/>
            <a:r>
              <a:rPr lang="en-US" sz="2300" i="1" dirty="0" err="1"/>
              <a:t>k</a:t>
            </a:r>
            <a:r>
              <a:rPr lang="en-US" sz="2300" i="1" dirty="0" err="1" smtClean="0"/>
              <a:t>aleo</a:t>
            </a:r>
            <a:r>
              <a:rPr lang="en-US" sz="2300" dirty="0" smtClean="0"/>
              <a:t> = “to call”</a:t>
            </a:r>
          </a:p>
          <a:p>
            <a:pPr marL="633413" lvl="2" indent="-290513"/>
            <a:r>
              <a:rPr lang="en-US" sz="2300" dirty="0" smtClean="0"/>
              <a:t>But you are a chosen race, a royal priesthood, a holy nation, a people for his own possession, that you may proclaim the </a:t>
            </a:r>
            <a:r>
              <a:rPr lang="en-US" sz="2300" dirty="0" err="1" smtClean="0"/>
              <a:t>excellencies</a:t>
            </a:r>
            <a:r>
              <a:rPr lang="en-US" sz="2300" dirty="0" smtClean="0"/>
              <a:t> of him who </a:t>
            </a:r>
            <a:r>
              <a:rPr lang="en-US" sz="2300" b="1" u="sng" dirty="0" smtClean="0"/>
              <a:t>called</a:t>
            </a:r>
            <a:r>
              <a:rPr lang="en-US" sz="2300" dirty="0" smtClean="0"/>
              <a:t> you </a:t>
            </a:r>
            <a:r>
              <a:rPr lang="en-US" sz="2300" b="1" u="sng" dirty="0" smtClean="0"/>
              <a:t>out</a:t>
            </a:r>
            <a:r>
              <a:rPr lang="en-US" sz="2300" dirty="0" smtClean="0"/>
              <a:t> of darkness into his marvelous light.  1 Peter 2:9</a:t>
            </a:r>
          </a:p>
          <a:p>
            <a:pPr marL="0" indent="0">
              <a:spcBef>
                <a:spcPts val="1800"/>
              </a:spcBef>
              <a:buNone/>
            </a:pPr>
            <a:endParaRPr lang="en-US" sz="2300" dirty="0"/>
          </a:p>
        </p:txBody>
      </p:sp>
    </p:spTree>
    <p:extLst>
      <p:ext uri="{BB962C8B-B14F-4D97-AF65-F5344CB8AC3E}">
        <p14:creationId xmlns:p14="http://schemas.microsoft.com/office/powerpoint/2010/main" xmlns="" val="28640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36320" y="762000"/>
            <a:ext cx="7117080" cy="5562600"/>
          </a:xfrm>
        </p:spPr>
        <p:txBody>
          <a:bodyPr/>
          <a:lstStyle/>
          <a:p>
            <a:pPr marL="0" indent="0" algn="ctr">
              <a:spcAft>
                <a:spcPts val="1800"/>
              </a:spcAft>
              <a:buNone/>
            </a:pPr>
            <a:r>
              <a:rPr lang="en-US" sz="3600" u="sng" dirty="0" smtClean="0"/>
              <a:t>Why they met</a:t>
            </a:r>
          </a:p>
          <a:p>
            <a:pPr marL="341313" lvl="2" indent="-338138">
              <a:spcBef>
                <a:spcPts val="1200"/>
              </a:spcBef>
            </a:pPr>
            <a:r>
              <a:rPr lang="en-US" sz="2000" dirty="0" smtClean="0"/>
              <a:t>Teaching (Acts 2:42)</a:t>
            </a:r>
          </a:p>
          <a:p>
            <a:pPr marL="341313" lvl="2" indent="-338138">
              <a:spcBef>
                <a:spcPts val="1200"/>
              </a:spcBef>
            </a:pPr>
            <a:r>
              <a:rPr lang="en-US" sz="2000" dirty="0" smtClean="0"/>
              <a:t>Fellowship (Acts 2:42)</a:t>
            </a:r>
          </a:p>
          <a:p>
            <a:pPr marL="341313" lvl="2" indent="-338138">
              <a:spcBef>
                <a:spcPts val="1200"/>
              </a:spcBef>
            </a:pPr>
            <a:r>
              <a:rPr lang="en-US" sz="2000" dirty="0" smtClean="0"/>
              <a:t>Breaking of bread (Acts 2:42)</a:t>
            </a:r>
          </a:p>
          <a:p>
            <a:pPr marL="341313" lvl="2" indent="-338138">
              <a:spcBef>
                <a:spcPts val="1200"/>
              </a:spcBef>
            </a:pPr>
            <a:r>
              <a:rPr lang="en-US" sz="2000" dirty="0" smtClean="0"/>
              <a:t>Prayers (Acts 2:42)</a:t>
            </a:r>
          </a:p>
          <a:p>
            <a:pPr marL="341313" lvl="2" indent="-338138">
              <a:spcBef>
                <a:spcPts val="1200"/>
              </a:spcBef>
            </a:pPr>
            <a:r>
              <a:rPr lang="en-US" sz="2000" dirty="0" smtClean="0"/>
              <a:t>Scriptures read (1 Tim 4:13; 1 </a:t>
            </a:r>
            <a:r>
              <a:rPr lang="en-US" sz="2000" dirty="0" err="1" smtClean="0"/>
              <a:t>Cor</a:t>
            </a:r>
            <a:r>
              <a:rPr lang="en-US" sz="2000" dirty="0" smtClean="0"/>
              <a:t> 14:26)</a:t>
            </a:r>
          </a:p>
          <a:p>
            <a:pPr marL="341313" lvl="2" indent="-338138">
              <a:spcBef>
                <a:spcPts val="1200"/>
              </a:spcBef>
            </a:pPr>
            <a:r>
              <a:rPr lang="en-US" sz="2000" dirty="0" smtClean="0"/>
              <a:t>Collection (Acts 2:45; 4:35; 1 </a:t>
            </a:r>
            <a:r>
              <a:rPr lang="en-US" sz="2000" dirty="0" err="1" smtClean="0"/>
              <a:t>Cor</a:t>
            </a:r>
            <a:r>
              <a:rPr lang="en-US" sz="2000" dirty="0" smtClean="0"/>
              <a:t> 16:1-2)</a:t>
            </a:r>
          </a:p>
          <a:p>
            <a:pPr marL="341313" lvl="2" indent="-338138">
              <a:spcBef>
                <a:spcPts val="1200"/>
              </a:spcBef>
            </a:pPr>
            <a:r>
              <a:rPr lang="en-US" sz="2000" dirty="0" smtClean="0"/>
              <a:t>Singing (1 </a:t>
            </a:r>
            <a:r>
              <a:rPr lang="en-US" sz="2000" dirty="0" err="1" smtClean="0"/>
              <a:t>Cor</a:t>
            </a:r>
            <a:r>
              <a:rPr lang="en-US" sz="2000" dirty="0" smtClean="0"/>
              <a:t> 14:26; 11:28)</a:t>
            </a:r>
          </a:p>
          <a:p>
            <a:pPr marL="341313" lvl="2" indent="-338138">
              <a:spcBef>
                <a:spcPts val="1200"/>
              </a:spcBef>
            </a:pPr>
            <a:r>
              <a:rPr lang="en-US" sz="2000" dirty="0" smtClean="0"/>
              <a:t>Miraculous gifts (1 </a:t>
            </a:r>
            <a:r>
              <a:rPr lang="en-US" sz="2000" dirty="0" err="1" smtClean="0"/>
              <a:t>Cor</a:t>
            </a:r>
            <a:r>
              <a:rPr lang="en-US" sz="2000" dirty="0" smtClean="0"/>
              <a:t> 14:26; 11:28)</a:t>
            </a:r>
          </a:p>
          <a:p>
            <a:pPr marL="341313" lvl="2" indent="-338138">
              <a:spcBef>
                <a:spcPts val="1200"/>
              </a:spcBef>
            </a:pPr>
            <a:r>
              <a:rPr lang="en-US" sz="2000" dirty="0" smtClean="0"/>
              <a:t>Discipline (Mt 18:17; 1 </a:t>
            </a:r>
            <a:r>
              <a:rPr lang="en-US" sz="2000" dirty="0" err="1" smtClean="0"/>
              <a:t>Cor</a:t>
            </a:r>
            <a:r>
              <a:rPr lang="en-US" sz="2000" dirty="0" smtClean="0"/>
              <a:t> 5:4)</a:t>
            </a:r>
          </a:p>
          <a:p>
            <a:pPr marL="341313" lvl="2" indent="-338138">
              <a:spcBef>
                <a:spcPts val="1200"/>
              </a:spcBef>
            </a:pPr>
            <a:r>
              <a:rPr lang="en-US" sz="2000" dirty="0" smtClean="0"/>
              <a:t>Report of work (Acts 14:24-28)</a:t>
            </a:r>
          </a:p>
          <a:p>
            <a:pPr marL="0" indent="0">
              <a:spcBef>
                <a:spcPts val="1800"/>
              </a:spcBef>
              <a:buNone/>
            </a:pPr>
            <a:endParaRPr lang="en-US" sz="2300" dirty="0"/>
          </a:p>
        </p:txBody>
      </p:sp>
    </p:spTree>
    <p:extLst>
      <p:ext uri="{BB962C8B-B14F-4D97-AF65-F5344CB8AC3E}">
        <p14:creationId xmlns:p14="http://schemas.microsoft.com/office/powerpoint/2010/main" xmlns="" val="22455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Leadership in New Testament Churches</a:t>
            </a:r>
            <a:endParaRPr lang="en-US" dirty="0"/>
          </a:p>
        </p:txBody>
      </p:sp>
      <p:sp>
        <p:nvSpPr>
          <p:cNvPr id="3" name="Title 2"/>
          <p:cNvSpPr>
            <a:spLocks noGrp="1"/>
          </p:cNvSpPr>
          <p:nvPr>
            <p:ph type="title"/>
          </p:nvPr>
        </p:nvSpPr>
        <p:spPr/>
        <p:txBody>
          <a:bodyPr/>
          <a:lstStyle/>
          <a:p>
            <a:r>
              <a:rPr lang="en-US" dirty="0" smtClean="0"/>
              <a:t>Simply church	</a:t>
            </a:r>
            <a:endParaRPr lang="en-US" dirty="0"/>
          </a:p>
        </p:txBody>
      </p:sp>
    </p:spTree>
    <p:extLst>
      <p:ext uri="{BB962C8B-B14F-4D97-AF65-F5344CB8AC3E}">
        <p14:creationId xmlns:p14="http://schemas.microsoft.com/office/powerpoint/2010/main" xmlns="" val="39660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36320" y="685800"/>
            <a:ext cx="7117080" cy="5562600"/>
          </a:xfrm>
        </p:spPr>
        <p:txBody>
          <a:bodyPr>
            <a:normAutofit/>
          </a:bodyPr>
          <a:lstStyle/>
          <a:p>
            <a:pPr marL="0" indent="0" algn="ctr">
              <a:spcAft>
                <a:spcPts val="1800"/>
              </a:spcAft>
              <a:buNone/>
            </a:pPr>
            <a:r>
              <a:rPr lang="en-US" sz="3600" u="sng" dirty="0" smtClean="0"/>
              <a:t>Does it matter?</a:t>
            </a:r>
          </a:p>
          <a:p>
            <a:pPr marL="0" lvl="2" indent="0">
              <a:buNone/>
            </a:pPr>
            <a:r>
              <a:rPr lang="en-US" sz="2500" dirty="0" smtClean="0"/>
              <a:t>“No particular structure of church life is divinely ordained… </a:t>
            </a:r>
          </a:p>
          <a:p>
            <a:pPr marL="0" lvl="2" indent="0">
              <a:buNone/>
            </a:pPr>
            <a:r>
              <a:rPr lang="en-US" sz="2500" dirty="0" smtClean="0"/>
              <a:t>“Any form… which the Holy Spirit can inhabit and to which He may impart the life of Christ, must be accepted as valid for the church. As all forms of life adapt themselves to their environment, so does the life of Christ by His Spirit in the church.”</a:t>
            </a:r>
          </a:p>
          <a:p>
            <a:pPr marL="0" indent="0">
              <a:spcBef>
                <a:spcPts val="1800"/>
              </a:spcBef>
              <a:buNone/>
            </a:pPr>
            <a:r>
              <a:rPr lang="en-US" sz="2300" dirty="0" smtClean="0"/>
              <a:t>Donald G. Miller, </a:t>
            </a:r>
            <a:r>
              <a:rPr lang="en-US" sz="2300" i="1" dirty="0" smtClean="0"/>
              <a:t>The Nature and Mission of the Church</a:t>
            </a:r>
            <a:endParaRPr lang="en-US" sz="2300" i="1" dirty="0"/>
          </a:p>
        </p:txBody>
      </p:sp>
    </p:spTree>
    <p:extLst>
      <p:ext uri="{BB962C8B-B14F-4D97-AF65-F5344CB8AC3E}">
        <p14:creationId xmlns:p14="http://schemas.microsoft.com/office/powerpoint/2010/main" xmlns="" val="30391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36320" y="685800"/>
            <a:ext cx="7117080" cy="5562600"/>
          </a:xfrm>
        </p:spPr>
        <p:txBody>
          <a:bodyPr>
            <a:normAutofit/>
          </a:bodyPr>
          <a:lstStyle/>
          <a:p>
            <a:pPr marL="0" indent="0" algn="ctr">
              <a:spcAft>
                <a:spcPts val="1800"/>
              </a:spcAft>
              <a:buNone/>
            </a:pPr>
            <a:r>
              <a:rPr lang="en-US" sz="3600" u="sng" dirty="0" smtClean="0"/>
              <a:t>Does it matter?</a:t>
            </a:r>
          </a:p>
          <a:p>
            <a:pPr marL="292100" lvl="2" indent="-290513"/>
            <a:r>
              <a:rPr lang="en-US" sz="2500" dirty="0" smtClean="0"/>
              <a:t>We are a church </a:t>
            </a:r>
            <a:r>
              <a:rPr lang="en-US" sz="2500" b="1" u="sng" dirty="0" smtClean="0"/>
              <a:t>OF</a:t>
            </a:r>
            <a:r>
              <a:rPr lang="en-US" sz="2500" dirty="0" smtClean="0"/>
              <a:t> Christ</a:t>
            </a:r>
          </a:p>
          <a:p>
            <a:pPr marL="914400" lvl="3" indent="-290513"/>
            <a:r>
              <a:rPr lang="en-US" sz="2000" dirty="0" smtClean="0"/>
              <a:t>And you, who once were alienated and hostile in mind, doing evil deeds, he has now reconciled in his body of flesh by his death, in order to present you holy and blameless and above reproach before him… 1:21-22</a:t>
            </a:r>
          </a:p>
          <a:p>
            <a:pPr marL="292100" lvl="2" indent="-290513">
              <a:spcBef>
                <a:spcPts val="1200"/>
              </a:spcBef>
            </a:pPr>
            <a:r>
              <a:rPr lang="en-US" sz="2500" dirty="0" smtClean="0"/>
              <a:t>We are a church </a:t>
            </a:r>
            <a:r>
              <a:rPr lang="en-US" sz="2500" b="1" u="sng" dirty="0" smtClean="0"/>
              <a:t>THROUGH</a:t>
            </a:r>
            <a:r>
              <a:rPr lang="en-US" sz="2500" dirty="0" smtClean="0"/>
              <a:t> Christ</a:t>
            </a:r>
          </a:p>
          <a:p>
            <a:pPr marL="914400" lvl="3" indent="-290513"/>
            <a:r>
              <a:rPr lang="en-US" sz="2000" dirty="0"/>
              <a:t>a</a:t>
            </a:r>
            <a:r>
              <a:rPr lang="en-US" sz="2000" dirty="0" smtClean="0"/>
              <a:t>nd not holding fast to the Head, from whom the whole body, nourished and knit together through its joints and ligaments, grows with a growth that is from God. 2:19</a:t>
            </a:r>
          </a:p>
          <a:p>
            <a:pPr marL="292100" lvl="2" indent="-290513">
              <a:spcBef>
                <a:spcPts val="1200"/>
              </a:spcBef>
            </a:pPr>
            <a:r>
              <a:rPr lang="en-US" sz="2500" dirty="0" smtClean="0"/>
              <a:t>We are a church </a:t>
            </a:r>
            <a:r>
              <a:rPr lang="en-US" sz="2500" b="1" u="sng" dirty="0" smtClean="0"/>
              <a:t>FOR</a:t>
            </a:r>
            <a:r>
              <a:rPr lang="en-US" sz="2500" dirty="0" smtClean="0"/>
              <a:t> Christ</a:t>
            </a:r>
          </a:p>
          <a:p>
            <a:pPr marL="914400" lvl="3" indent="-290513"/>
            <a:r>
              <a:rPr lang="en-US" sz="2000" dirty="0" smtClean="0"/>
              <a:t>All things were created through him and for him. 1:16</a:t>
            </a:r>
          </a:p>
        </p:txBody>
      </p:sp>
    </p:spTree>
    <p:extLst>
      <p:ext uri="{BB962C8B-B14F-4D97-AF65-F5344CB8AC3E}">
        <p14:creationId xmlns:p14="http://schemas.microsoft.com/office/powerpoint/2010/main" xmlns="" val="8441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1" y="685800"/>
            <a:ext cx="3047999" cy="5486400"/>
          </a:xfrm>
        </p:spPr>
        <p:txBody>
          <a:bodyPr anchor="ctr">
            <a:normAutofit/>
          </a:bodyPr>
          <a:lstStyle/>
          <a:p>
            <a:pPr marL="3175" lvl="2" indent="0">
              <a:spcBef>
                <a:spcPts val="1800"/>
              </a:spcBef>
              <a:buNone/>
            </a:pPr>
            <a:r>
              <a:rPr lang="en-US" sz="2400" dirty="0" smtClean="0"/>
              <a:t>We are a church…</a:t>
            </a:r>
            <a:endParaRPr lang="en-US" sz="2400" dirty="0"/>
          </a:p>
          <a:p>
            <a:pPr marL="682625" lvl="2" indent="-338138">
              <a:spcBef>
                <a:spcPts val="1800"/>
              </a:spcBef>
            </a:pPr>
            <a:r>
              <a:rPr lang="en-US" sz="2400" b="1" u="sng" dirty="0" smtClean="0"/>
              <a:t>OF</a:t>
            </a:r>
            <a:r>
              <a:rPr lang="en-US" sz="2400" dirty="0" smtClean="0"/>
              <a:t> Christ</a:t>
            </a:r>
          </a:p>
          <a:p>
            <a:pPr marL="682625" lvl="2" indent="-338138">
              <a:spcBef>
                <a:spcPts val="1800"/>
              </a:spcBef>
            </a:pPr>
            <a:r>
              <a:rPr lang="en-US" sz="2400" b="1" u="sng" dirty="0" smtClean="0"/>
              <a:t>THROUGH</a:t>
            </a:r>
            <a:r>
              <a:rPr lang="en-US" sz="2400" dirty="0" smtClean="0"/>
              <a:t> Christ</a:t>
            </a:r>
          </a:p>
          <a:p>
            <a:pPr marL="682625" lvl="2" indent="-338138">
              <a:spcBef>
                <a:spcPts val="1800"/>
              </a:spcBef>
            </a:pPr>
            <a:r>
              <a:rPr lang="en-US" sz="2400" b="1" u="sng" dirty="0" smtClean="0"/>
              <a:t>FOR</a:t>
            </a:r>
            <a:r>
              <a:rPr lang="en-US" sz="2400" dirty="0" smtClean="0"/>
              <a:t> Christ</a:t>
            </a:r>
            <a:endParaRPr lang="en-US" sz="2400" dirty="0"/>
          </a:p>
        </p:txBody>
      </p:sp>
      <p:sp>
        <p:nvSpPr>
          <p:cNvPr id="4" name="Subtitle 1"/>
          <p:cNvSpPr txBox="1">
            <a:spLocks/>
          </p:cNvSpPr>
          <p:nvPr/>
        </p:nvSpPr>
        <p:spPr>
          <a:xfrm>
            <a:off x="4191000" y="228600"/>
            <a:ext cx="4876800" cy="6400800"/>
          </a:xfrm>
          <a:prstGeom prst="rect">
            <a:avLst/>
          </a:prstGeom>
        </p:spPr>
        <p:txBody>
          <a:bodyPr anchor="ct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341313" lvl="2" indent="-341313">
              <a:buFont typeface="+mj-lt"/>
              <a:buAutoNum type="arabicPeriod"/>
            </a:pPr>
            <a:r>
              <a:rPr lang="en-US" sz="2200" dirty="0" smtClean="0"/>
              <a:t>Any form of government which gives pre-eminence to men is unbiblical.</a:t>
            </a:r>
            <a:endParaRPr lang="en-US" sz="2200" dirty="0"/>
          </a:p>
          <a:p>
            <a:pPr marL="682625" lvl="4" indent="-227013"/>
            <a:r>
              <a:rPr lang="en-US" sz="1700" dirty="0" smtClean="0"/>
              <a:t>But you are not to be called rabbi, for you have one teacher, and you are all brothers. Mt 23:8</a:t>
            </a:r>
            <a:endParaRPr lang="en-US" sz="1700" dirty="0"/>
          </a:p>
          <a:p>
            <a:pPr marL="341313" lvl="2" indent="-341313">
              <a:spcBef>
                <a:spcPts val="1800"/>
              </a:spcBef>
              <a:buFont typeface="+mj-lt"/>
              <a:buAutoNum type="arabicPeriod"/>
            </a:pPr>
            <a:r>
              <a:rPr lang="en-US" sz="2200" dirty="0"/>
              <a:t>The headship of </a:t>
            </a:r>
            <a:r>
              <a:rPr lang="en-US" sz="2200" dirty="0" smtClean="0"/>
              <a:t>Christ is best reflected in a plurality of elders.</a:t>
            </a:r>
            <a:endParaRPr lang="en-US" sz="2200" dirty="0"/>
          </a:p>
          <a:p>
            <a:pPr marL="682625" lvl="4" indent="-227013"/>
            <a:r>
              <a:rPr lang="en-US" dirty="0" smtClean="0"/>
              <a:t>…it seemed good to us, having come to one accord… Acts 15:25 </a:t>
            </a:r>
            <a:endParaRPr lang="en-US" dirty="0"/>
          </a:p>
        </p:txBody>
      </p:sp>
      <p:cxnSp>
        <p:nvCxnSpPr>
          <p:cNvPr id="5" name="Straight Connector 4"/>
          <p:cNvCxnSpPr/>
          <p:nvPr/>
        </p:nvCxnSpPr>
        <p:spPr>
          <a:xfrm>
            <a:off x="3810000" y="425355"/>
            <a:ext cx="0" cy="609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313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685800"/>
            <a:ext cx="7193280" cy="5791200"/>
          </a:xfrm>
        </p:spPr>
        <p:txBody>
          <a:bodyPr>
            <a:normAutofit/>
          </a:bodyPr>
          <a:lstStyle/>
          <a:p>
            <a:pPr marL="0" indent="0" algn="ctr">
              <a:spcAft>
                <a:spcPts val="1800"/>
              </a:spcAft>
              <a:buNone/>
            </a:pPr>
            <a:r>
              <a:rPr lang="en-US" sz="3200" u="sng" dirty="0" smtClean="0"/>
              <a:t>Elders in the New Testament</a:t>
            </a:r>
          </a:p>
          <a:p>
            <a:pPr marL="292100" lvl="2" indent="-290513"/>
            <a:r>
              <a:rPr lang="en-US" sz="2500" dirty="0" smtClean="0"/>
              <a:t>Two words:</a:t>
            </a:r>
          </a:p>
          <a:p>
            <a:pPr marL="914400" lvl="3" indent="-290513"/>
            <a:r>
              <a:rPr lang="en-US" sz="2000" i="1" dirty="0" err="1"/>
              <a:t>presbuteros</a:t>
            </a:r>
            <a:r>
              <a:rPr lang="en-US" sz="2000" i="1" dirty="0"/>
              <a:t> </a:t>
            </a:r>
            <a:r>
              <a:rPr lang="en-US" sz="2000" dirty="0"/>
              <a:t>– elder (Acts 20:17; Tit 1:5</a:t>
            </a:r>
            <a:r>
              <a:rPr lang="en-US" sz="2000" dirty="0" smtClean="0"/>
              <a:t>)</a:t>
            </a:r>
          </a:p>
          <a:p>
            <a:pPr marL="914400" lvl="3" indent="-290513"/>
            <a:r>
              <a:rPr lang="en-US" sz="2000" i="1" dirty="0" err="1"/>
              <a:t>episcopos</a:t>
            </a:r>
            <a:r>
              <a:rPr lang="en-US" sz="2000" dirty="0"/>
              <a:t> – bishop or overseer (Acts 20:28; Tit 1:7</a:t>
            </a:r>
            <a:r>
              <a:rPr lang="en-US" sz="2000" dirty="0" smtClean="0"/>
              <a:t>) </a:t>
            </a:r>
          </a:p>
          <a:p>
            <a:pPr marL="292100" lvl="2" indent="-290513"/>
            <a:r>
              <a:rPr lang="en-US" sz="2500" dirty="0" smtClean="0"/>
              <a:t>Plurality (Acts 14:23; Phil 1:1; Tit 1:5; Jas 5:14)</a:t>
            </a:r>
          </a:p>
          <a:p>
            <a:pPr marL="292100" lvl="2" indent="-290513"/>
            <a:r>
              <a:rPr lang="en-US" sz="2500" dirty="0" smtClean="0"/>
              <a:t>Work of elders:</a:t>
            </a:r>
          </a:p>
          <a:p>
            <a:pPr marL="914400" lvl="3" indent="-290513"/>
            <a:r>
              <a:rPr lang="en-US" sz="2000" dirty="0" smtClean="0"/>
              <a:t>Teach (Acts 20:28; 1 Pet 5:2)</a:t>
            </a:r>
          </a:p>
          <a:p>
            <a:pPr marL="914400" lvl="3" indent="-290513"/>
            <a:r>
              <a:rPr lang="en-US" sz="2000" dirty="0" smtClean="0"/>
              <a:t>Guard (Acts 20:28-29; Tit 1:9-14)</a:t>
            </a:r>
          </a:p>
          <a:p>
            <a:pPr marL="914400" lvl="3" indent="-290513"/>
            <a:r>
              <a:rPr lang="en-US" sz="2000" dirty="0" smtClean="0"/>
              <a:t>Oversee (1 Pet 5:3; </a:t>
            </a:r>
            <a:r>
              <a:rPr lang="en-US" sz="2000" dirty="0" err="1" smtClean="0"/>
              <a:t>Heb</a:t>
            </a:r>
            <a:r>
              <a:rPr lang="en-US" sz="2000" dirty="0" smtClean="0"/>
              <a:t> 13:7, 17)</a:t>
            </a:r>
          </a:p>
          <a:p>
            <a:pPr marL="914400" lvl="3" indent="-290513"/>
            <a:r>
              <a:rPr lang="en-US" sz="2000" dirty="0" smtClean="0"/>
              <a:t>Give counsel (Acts 21:23)</a:t>
            </a:r>
          </a:p>
          <a:p>
            <a:pPr marL="914400" lvl="3" indent="-290513"/>
            <a:r>
              <a:rPr lang="en-US" sz="2000" dirty="0" smtClean="0"/>
              <a:t>Handle disputes (Acts 15:2ff)</a:t>
            </a:r>
          </a:p>
          <a:p>
            <a:pPr marL="914400" lvl="3" indent="-290513"/>
            <a:r>
              <a:rPr lang="en-US" sz="2000" dirty="0" smtClean="0"/>
              <a:t>Visit and pray for sick (Jas 5:14)</a:t>
            </a:r>
          </a:p>
          <a:p>
            <a:pPr marL="914400" lvl="3" indent="-290513"/>
            <a:r>
              <a:rPr lang="en-US" sz="2000" dirty="0" smtClean="0"/>
              <a:t>Supervise the distribution of money (Acts 11:30)</a:t>
            </a:r>
          </a:p>
        </p:txBody>
      </p:sp>
    </p:spTree>
    <p:extLst>
      <p:ext uri="{BB962C8B-B14F-4D97-AF65-F5344CB8AC3E}">
        <p14:creationId xmlns:p14="http://schemas.microsoft.com/office/powerpoint/2010/main" xmlns="" val="22281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3142</TotalTime>
  <Words>846</Words>
  <Application>Microsoft Office PowerPoint</Application>
  <PresentationFormat>On-screen Show (4:3)</PresentationFormat>
  <Paragraphs>98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Soho</vt:lpstr>
      <vt:lpstr>Simply church</vt:lpstr>
      <vt:lpstr>goal</vt:lpstr>
      <vt:lpstr>Slide 3</vt:lpstr>
      <vt:lpstr>Slide 4</vt:lpstr>
      <vt:lpstr>Simply church </vt:lpstr>
      <vt:lpstr>Slide 6</vt:lpstr>
      <vt:lpstr>Slide 7</vt:lpstr>
      <vt:lpstr>Slide 8</vt:lpstr>
      <vt:lpstr>Slide 9</vt:lpstr>
      <vt:lpstr>Slide 10</vt:lpstr>
      <vt:lpstr>Slide 11</vt:lpstr>
      <vt:lpstr>Slide 12</vt:lpstr>
      <vt:lpstr>Slide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simply church</dc:title>
  <dc:creator>David</dc:creator>
  <cp:lastModifiedBy>Brad Beutjer</cp:lastModifiedBy>
  <cp:revision>64</cp:revision>
  <dcterms:created xsi:type="dcterms:W3CDTF">2012-04-07T14:04:48Z</dcterms:created>
  <dcterms:modified xsi:type="dcterms:W3CDTF">2012-06-10T12:59:54Z</dcterms:modified>
</cp:coreProperties>
</file>