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1" r:id="rId3"/>
    <p:sldId id="262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5" r:id="rId12"/>
  </p:sldIdLst>
  <p:sldSz cx="9144000" cy="6858000" type="screen4x3"/>
  <p:notesSz cx="6858000" cy="9144000"/>
  <p:embeddedFontLst>
    <p:embeddedFont>
      <p:font typeface="Albertus Extra Bold" pitchFamily="34" charset="0"/>
      <p:bold r:id="rId15"/>
    </p:embeddedFont>
    <p:embeddedFont>
      <p:font typeface="BellCent NamNum BT" pitchFamily="34" charset="0"/>
      <p:regular r:id="rId16"/>
    </p:embeddedFont>
    <p:embeddedFont>
      <p:font typeface="Albertus Medium" pitchFamily="34" charset="0"/>
      <p:regular r:id="rId17"/>
    </p:embeddedFont>
    <p:embeddedFont>
      <p:font typeface="Impact" pitchFamily="34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99"/>
    <a:srgbClr val="FFFFFF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 autoAdjust="0"/>
    <p:restoredTop sz="5140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E1848F0-9181-476D-9490-C66E894BF9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3375-E4F2-4421-B2D4-32F272054E41}" type="datetimeFigureOut">
              <a:rPr lang="en-US" smtClean="0"/>
              <a:pPr/>
              <a:t>6/18/2009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CF8F-3BC4-421A-92A0-5E0594368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sharp is our focus on heaven? Like a laser beam?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CF8F-3BC4-421A-92A0-5E05943682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38288"/>
            <a:ext cx="7467600" cy="11430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b="0">
                <a:solidFill>
                  <a:schemeClr val="tx2"/>
                </a:solidFill>
              </a:rPr>
              <a:t>Accountable for Our Minds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00300" y="2833688"/>
            <a:ext cx="5715000" cy="2667000"/>
          </a:xfrm>
          <a:prstGeom prst="rect">
            <a:avLst/>
          </a:prstGeom>
          <a:solidFill>
            <a:srgbClr val="006666">
              <a:alpha val="64999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99"/>
                </a:solidFill>
                <a:latin typeface="Albertus Extra Bold" pitchFamily="34" charset="0"/>
              </a:rPr>
              <a:t>What “mind” we have is</a:t>
            </a:r>
            <a:br>
              <a:rPr lang="en-US" sz="3200">
                <a:solidFill>
                  <a:srgbClr val="FFFF99"/>
                </a:solidFill>
                <a:latin typeface="Albertus Extra Bold" pitchFamily="34" charset="0"/>
              </a:rPr>
            </a:br>
            <a:r>
              <a:rPr lang="en-US" sz="3200">
                <a:solidFill>
                  <a:srgbClr val="FFFF99"/>
                </a:solidFill>
                <a:latin typeface="Albertus Extra Bold" pitchFamily="34" charset="0"/>
              </a:rPr>
              <a:t>a matter of choice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bertus Extra Bold" pitchFamily="34" charset="0"/>
              </a:rPr>
              <a:t>. . . and we will answer</a:t>
            </a:r>
            <a:br>
              <a:rPr lang="en-US" sz="3200">
                <a:solidFill>
                  <a:schemeClr val="bg1"/>
                </a:solidFill>
                <a:latin typeface="Albertus Extra Bol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lbertus Extra Bold" pitchFamily="34" charset="0"/>
              </a:rPr>
              <a:t>for our decision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06600" y="5881688"/>
            <a:ext cx="6566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Let </a:t>
            </a:r>
            <a:r>
              <a:rPr lang="en-US" sz="2800" u="sng" dirty="0" smtClean="0"/>
              <a:t>this</a:t>
            </a:r>
            <a:r>
              <a:rPr lang="en-US" sz="2800" dirty="0" smtClean="0"/>
              <a:t> </a:t>
            </a:r>
            <a:r>
              <a:rPr lang="en-US" sz="2800" dirty="0"/>
              <a:t>mind be in you – </a:t>
            </a:r>
            <a:r>
              <a:rPr lang="en-US" sz="2800" b="1" dirty="0">
                <a:solidFill>
                  <a:schemeClr val="tx2"/>
                </a:solidFill>
              </a:rPr>
              <a:t>Philippians 2:5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057400"/>
            <a:ext cx="5715000" cy="838200"/>
          </a:xfr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Philippians 3:13,14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57165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800"/>
              <a:t>. . . </a:t>
            </a:r>
            <a:r>
              <a:rPr lang="en-US" sz="2400"/>
              <a:t>forgetting those things which are behind and reaching forward to those things which are ahead, I press toward the goal for the prize of the upward call of God in Christ Jesus.</a:t>
            </a:r>
          </a:p>
          <a:p>
            <a:pPr algn="r">
              <a:spcAft>
                <a:spcPct val="15000"/>
              </a:spcAft>
            </a:pPr>
            <a:r>
              <a:rPr lang="en-US"/>
              <a:t>New King James Version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543800" cy="1828800"/>
          </a:xfrm>
          <a:noFill/>
          <a:ln/>
        </p:spPr>
        <p:txBody>
          <a:bodyPr/>
          <a:lstStyle/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What life in Christ is primarily about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Forgetting what is behind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Reaching forward to what is ahead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2954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Mind of the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Mature Christian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762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lbertus Medium" pitchFamily="34" charset="0"/>
              </a:rPr>
              <a:t>Reaching Forward – 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5943600" cy="79375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4600" b="0">
                <a:solidFill>
                  <a:schemeClr val="tx2"/>
                </a:solidFill>
              </a:rPr>
              <a:t>“Perfect” (KJV)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2111375" y="3352800"/>
            <a:ext cx="4921250" cy="2105025"/>
            <a:chOff x="1344" y="2340"/>
            <a:chExt cx="3100" cy="1326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344" y="2688"/>
              <a:ext cx="310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dirty="0"/>
                <a:t> </a:t>
              </a:r>
              <a:r>
                <a:rPr lang="en-US" sz="2000" dirty="0"/>
                <a:t>Blameless and upright – </a:t>
              </a:r>
              <a:r>
                <a:rPr lang="en-US" sz="2000" b="1" dirty="0">
                  <a:solidFill>
                    <a:schemeClr val="tx2"/>
                  </a:solidFill>
                </a:rPr>
                <a:t>Job 1:1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sz="2000" dirty="0"/>
                <a:t> Not without sin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sz="2000" dirty="0"/>
                <a:t> Had room for improvement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sz="2000" dirty="0"/>
                <a:t> </a:t>
              </a:r>
              <a:r>
                <a:rPr lang="en-US" sz="2000" dirty="0">
                  <a:solidFill>
                    <a:schemeClr val="tx2"/>
                  </a:solidFill>
                </a:rPr>
                <a:t>But spiritually, a man rather than a child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2647" y="2340"/>
              <a:ext cx="4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folHlink"/>
                  </a:solidFill>
                  <a:latin typeface="Impact" pitchFamily="34" charset="0"/>
                </a:rPr>
                <a:t>Job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1600200" y="1524000"/>
            <a:ext cx="5943600" cy="1798638"/>
            <a:chOff x="1008" y="960"/>
            <a:chExt cx="3744" cy="1133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1008" y="960"/>
              <a:ext cx="3744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75000"/>
                </a:spcBef>
              </a:pPr>
              <a:r>
                <a:rPr lang="en-US" sz="3200" b="1">
                  <a:solidFill>
                    <a:schemeClr val="tx2"/>
                  </a:solidFill>
                </a:rPr>
                <a:t>Not sinless . . . but</a:t>
              </a:r>
              <a:r>
                <a:rPr lang="en-US" sz="3200" b="1"/>
                <a:t> </a:t>
              </a:r>
              <a:r>
                <a:rPr lang="en-US" sz="3200" b="1">
                  <a:solidFill>
                    <a:schemeClr val="folHlink"/>
                  </a:solidFill>
                </a:rPr>
                <a:t>mature</a:t>
              </a:r>
              <a:endParaRPr lang="en-US" sz="3200" b="1" i="1">
                <a:solidFill>
                  <a:schemeClr val="folHlink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3200"/>
                <a:t>It’s possible to be mature</a:t>
              </a:r>
              <a:br>
                <a:rPr lang="en-US" sz="3200"/>
              </a:br>
              <a:r>
                <a:rPr lang="en-US" sz="3200"/>
                <a:t>without being flawless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1920" y="1440"/>
              <a:ext cx="1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1866900" y="5638800"/>
            <a:ext cx="5410200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/>
              <a:t>“I’m only human” often just an excuse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565525" y="1127125"/>
            <a:ext cx="201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folHlink"/>
                </a:solidFill>
              </a:rPr>
              <a:t>Philippians 3:15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24936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4500" b="0">
                <a:solidFill>
                  <a:schemeClr val="tx2"/>
                </a:solidFill>
              </a:rPr>
              <a:t>Learning to Think “Perfectly”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solidFill>
            <a:srgbClr val="FFFFFF">
              <a:alpha val="80000"/>
            </a:srgbClr>
          </a:solidFill>
          <a:ln/>
        </p:spPr>
        <p:txBody>
          <a:bodyPr lIns="182880" anchor="ctr"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>
                <a:solidFill>
                  <a:schemeClr val="folHlink"/>
                </a:solidFill>
              </a:rPr>
              <a:t>Emphasis on spiritual growth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>
                <a:solidFill>
                  <a:schemeClr val="folHlink"/>
                </a:solidFill>
              </a:rPr>
              <a:t>Learning to look at things as God does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chemeClr val="folHlink"/>
                </a:solidFill>
              </a:rPr>
              <a:t>John 7:24 – righteous judgment</a:t>
            </a:r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chemeClr val="folHlink"/>
                </a:solidFill>
              </a:rPr>
              <a:t>Romans 8:6; 1 Corinthians 3:3 – spiritual, not carnal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sz="2200">
                <a:solidFill>
                  <a:schemeClr val="folHlink"/>
                </a:solidFill>
              </a:rPr>
              <a:t>2 Corinthians 5:16 – not according to flesh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>
                <a:solidFill>
                  <a:schemeClr val="folHlink"/>
                </a:solidFill>
              </a:rPr>
              <a:t>Not an impossibility but a responsibility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chemeClr val="folHlink"/>
                </a:solidFill>
              </a:rPr>
              <a:t>Philippians 3:15; Galatians 6:1</a:t>
            </a:r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chemeClr val="folHlink"/>
                </a:solidFill>
              </a:rPr>
              <a:t>Hebrews 5:14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7086600" cy="13716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4600" b="0">
                <a:solidFill>
                  <a:schemeClr val="tx2"/>
                </a:solidFill>
              </a:rPr>
              <a:t>Learning to Be Glad When God Is Glad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819400"/>
            <a:ext cx="6400800" cy="28956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God’s purposes – Matthew 16:21-23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God’s friends – Romans 1:7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God’s triumphs – 2 Samuel 19:1-8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God’s joy – Luke 15:25-32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086600" cy="914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4600" b="0">
                <a:solidFill>
                  <a:schemeClr val="tx2"/>
                </a:solidFill>
              </a:rPr>
              <a:t>Single-mindedness</a:t>
            </a:r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2362200" y="2590800"/>
            <a:ext cx="3200400" cy="3962400"/>
            <a:chOff x="1896" y="1632"/>
            <a:chExt cx="2016" cy="2496"/>
          </a:xfrm>
        </p:grpSpPr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>
              <a:off x="1896" y="2976"/>
              <a:ext cx="2016" cy="115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These many things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I dabble in</a:t>
              </a:r>
            </a:p>
          </p:txBody>
        </p:sp>
        <p:sp>
          <p:nvSpPr>
            <p:cNvPr id="27653" name="AutoShape 5"/>
            <p:cNvSpPr>
              <a:spLocks noChangeArrowheads="1"/>
            </p:cNvSpPr>
            <p:nvPr/>
          </p:nvSpPr>
          <p:spPr bwMode="auto">
            <a:xfrm>
              <a:off x="1896" y="1632"/>
              <a:ext cx="2016" cy="115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This one thing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I do</a:t>
              </a:r>
            </a:p>
          </p:txBody>
        </p:sp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00800" y="39624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folHlink"/>
                </a:solidFill>
                <a:latin typeface="Albertus Extra Bold" pitchFamily="34" charset="0"/>
              </a:rPr>
              <a:t>Which can you say?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828800" y="1782763"/>
            <a:ext cx="7162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>
                <a:solidFill>
                  <a:schemeClr val="folHlink"/>
                </a:solidFill>
                <a:latin typeface="Albertus Extra Bold" pitchFamily="34" charset="0"/>
              </a:rPr>
              <a:t>“This one thing I do” - Philippians 3:13</a:t>
            </a:r>
          </a:p>
        </p:txBody>
      </p:sp>
      <p:sp>
        <p:nvSpPr>
          <p:cNvPr id="27657" name="AutoShape 9"/>
          <p:cNvSpPr>
            <a:spLocks/>
          </p:cNvSpPr>
          <p:nvPr/>
        </p:nvSpPr>
        <p:spPr bwMode="auto">
          <a:xfrm>
            <a:off x="5715000" y="2971800"/>
            <a:ext cx="457200" cy="3200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4600" b="0">
                <a:solidFill>
                  <a:schemeClr val="tx2"/>
                </a:solidFill>
              </a:rPr>
              <a:t>The “Same Mind”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33450" y="3124200"/>
            <a:ext cx="72771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 Individual maturity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 Collective (congregational) maturity</a:t>
            </a:r>
            <a:endParaRPr lang="en-US" sz="2800" b="1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00300" y="11430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Albertus Extra Bold" pitchFamily="34" charset="0"/>
              </a:rPr>
              <a:t>Philippians 3:16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4800600" y="5410200"/>
            <a:ext cx="3581400" cy="9144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Ephesians 4:11-16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497013" y="2362200"/>
            <a:ext cx="6149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Albertus Extra Bold" pitchFamily="34" charset="0"/>
              </a:rPr>
              <a:t>Common Commitment To . . 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mon Template">
  <a:themeElements>
    <a:clrScheme name="Sermon Template 13">
      <a:dk1>
        <a:srgbClr val="000000"/>
      </a:dk1>
      <a:lt1>
        <a:srgbClr val="FFFFFF"/>
      </a:lt1>
      <a:dk2>
        <a:srgbClr val="006666"/>
      </a:dk2>
      <a:lt2>
        <a:srgbClr val="C0C0C0"/>
      </a:lt2>
      <a:accent1>
        <a:srgbClr val="BBE0E3"/>
      </a:accent1>
      <a:accent2>
        <a:srgbClr val="FFFFCC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B9"/>
      </a:accent6>
      <a:hlink>
        <a:srgbClr val="CCFFFF"/>
      </a:hlink>
      <a:folHlink>
        <a:srgbClr val="CC3300"/>
      </a:folHlink>
    </a:clrScheme>
    <a:fontScheme name="Sermon Template">
      <a:majorFont>
        <a:latin typeface="Albertus Extra Bold"/>
        <a:ea typeface=""/>
        <a:cs typeface=""/>
      </a:majorFont>
      <a:minorFont>
        <a:latin typeface="BellCent NamNum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BBE0E3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B9"/>
        </a:accent6>
        <a:hlink>
          <a:srgbClr val="CCFF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1240</TotalTime>
  <Words>293</Words>
  <Application>Microsoft Office PowerPoint</Application>
  <PresentationFormat>On-screen Show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Albertus Extra Bold</vt:lpstr>
      <vt:lpstr>BellCent NamNum BT</vt:lpstr>
      <vt:lpstr>Albertus Medium</vt:lpstr>
      <vt:lpstr>Impact</vt:lpstr>
      <vt:lpstr>Calibri</vt:lpstr>
      <vt:lpstr>Sermon Template</vt:lpstr>
      <vt:lpstr>Reaching Forward</vt:lpstr>
      <vt:lpstr>Philippians 3:13,14</vt:lpstr>
      <vt:lpstr>Review</vt:lpstr>
      <vt:lpstr>The Mind of the Mature Christian</vt:lpstr>
      <vt:lpstr>“Perfect” (KJV)</vt:lpstr>
      <vt:lpstr>Learning to Think “Perfectly”</vt:lpstr>
      <vt:lpstr>Learning to Be Glad When God Is Glad</vt:lpstr>
      <vt:lpstr>Single-mindedness</vt:lpstr>
      <vt:lpstr>The “Same Mind”</vt:lpstr>
      <vt:lpstr>Accountable for Our Minds</vt:lpstr>
      <vt:lpstr>Reaching Forward</vt:lpstr>
    </vt:vector>
  </TitlesOfParts>
  <Company>WordPoints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Gary Henry</dc:creator>
  <cp:lastModifiedBy>Gary Henry</cp:lastModifiedBy>
  <cp:revision>113</cp:revision>
  <dcterms:created xsi:type="dcterms:W3CDTF">2008-10-18T21:50:11Z</dcterms:created>
  <dcterms:modified xsi:type="dcterms:W3CDTF">2009-06-18T20:37:56Z</dcterms:modified>
</cp:coreProperties>
</file>