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1" r:id="rId3"/>
    <p:sldId id="262" r:id="rId4"/>
    <p:sldId id="260" r:id="rId5"/>
    <p:sldId id="273" r:id="rId6"/>
    <p:sldId id="274" r:id="rId7"/>
    <p:sldId id="275" r:id="rId8"/>
    <p:sldId id="276" r:id="rId9"/>
    <p:sldId id="277" r:id="rId10"/>
    <p:sldId id="278" r:id="rId11"/>
    <p:sldId id="271" r:id="rId12"/>
    <p:sldId id="272" r:id="rId13"/>
    <p:sldId id="279" r:id="rId14"/>
  </p:sldIdLst>
  <p:sldSz cx="9144000" cy="6858000" type="screen4x3"/>
  <p:notesSz cx="6858000" cy="9144000"/>
  <p:embeddedFontLst>
    <p:embeddedFont>
      <p:font typeface="Albertus Extra Bold" pitchFamily="34" charset="0"/>
      <p:bold r:id="rId17"/>
    </p:embeddedFont>
    <p:embeddedFont>
      <p:font typeface="BellCent NamNum BT" pitchFamily="34" charset="0"/>
      <p:regular r:id="rId18"/>
    </p:embeddedFont>
    <p:embeddedFont>
      <p:font typeface="Albertus Medium" pitchFamily="34" charset="0"/>
      <p:regular r:id="rId19"/>
    </p:embeddedFont>
    <p:embeddedFont>
      <p:font typeface="Impact" pitchFamily="34" charset="0"/>
      <p:regular r:id="rId20"/>
    </p:embeddedFont>
    <p:embeddedFont>
      <p:font typeface="Arial Black" pitchFamily="34" charset="0"/>
      <p:bold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99"/>
    <a:srgbClr val="663300"/>
    <a:srgbClr val="FFFFF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5228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E8E474-5CE5-49FC-89D1-4C6BABF3CD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F74912-7A3E-44FC-B996-4B86860CE9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DA2EC-F220-4F7B-9D13-7FB6984F59F5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DAC06-6394-4F6B-8A2C-28950CF22DF6}" type="slidenum">
              <a:rPr lang="en-US"/>
              <a:pPr/>
              <a:t>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0108F-FA2A-4359-BCCC-4F033465A692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505CD-8144-49CB-A645-E952080BB623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</a:t>
            </a:r>
            <a:r>
              <a:rPr lang="en-US" baseline="0" dirty="0" smtClean="0"/>
              <a:t> same thing from different 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4912-7A3E-44FC-B996-4B86860CE9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Dominicans longing to go home!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4912-7A3E-44FC-B996-4B86860CE9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 Is </a:t>
            </a:r>
            <a:r>
              <a:rPr lang="en-US" dirty="0" smtClean="0">
                <a:solidFill>
                  <a:schemeClr val="bg1"/>
                </a:solidFill>
              </a:rPr>
              <a:t>Why We Reach Forward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467600" cy="4144963"/>
          </a:xfrm>
        </p:spPr>
        <p:txBody>
          <a:bodyPr/>
          <a:lstStyle/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Reason</a:t>
            </a:r>
          </a:p>
          <a:p>
            <a:pPr marL="914400" lvl="1" indent="-457200">
              <a:spcBef>
                <a:spcPct val="35000"/>
              </a:spcBef>
              <a:spcAft>
                <a:spcPct val="35000"/>
              </a:spcAft>
              <a:buSzPct val="75000"/>
              <a:buFontTx/>
              <a:buBlip>
                <a:blip r:embed="rId3"/>
              </a:buBlip>
            </a:pPr>
            <a:r>
              <a:rPr lang="en-US" sz="2000"/>
              <a:t>We reach forward because He has put “eternity in our hearts” – </a:t>
            </a:r>
            <a:r>
              <a:rPr lang="en-US" sz="2000">
                <a:solidFill>
                  <a:schemeClr val="tx2"/>
                </a:solidFill>
              </a:rPr>
              <a:t>Ecclesiastes 3:11</a:t>
            </a:r>
          </a:p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Motive</a:t>
            </a:r>
          </a:p>
          <a:p>
            <a:pPr marL="914400" lvl="1" indent="-457200">
              <a:spcBef>
                <a:spcPct val="35000"/>
              </a:spcBef>
              <a:spcAft>
                <a:spcPct val="35000"/>
              </a:spcAft>
              <a:buSzPct val="75000"/>
              <a:buFontTx/>
              <a:buBlip>
                <a:blip r:embed="rId3"/>
              </a:buBlip>
            </a:pPr>
            <a:r>
              <a:rPr lang="en-US" sz="2000"/>
              <a:t>Deep down, we want to be whatever He wants us to be</a:t>
            </a:r>
          </a:p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Goal</a:t>
            </a:r>
          </a:p>
          <a:p>
            <a:pPr marL="914400" lvl="1" indent="-457200">
              <a:spcBef>
                <a:spcPct val="35000"/>
              </a:spcBef>
              <a:buSzPct val="75000"/>
              <a:buFontTx/>
              <a:buBlip>
                <a:blip r:embed="rId3"/>
              </a:buBlip>
            </a:pPr>
            <a:r>
              <a:rPr lang="en-US" sz="2000"/>
              <a:t>He Himself is what we’re reaching for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73163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Is It Really </a:t>
            </a:r>
            <a:r>
              <a:rPr lang="en-US">
                <a:solidFill>
                  <a:srgbClr val="FFFF99"/>
                </a:solidFill>
              </a:rPr>
              <a:t>God</a:t>
            </a:r>
            <a:r>
              <a:rPr lang="en-US">
                <a:solidFill>
                  <a:schemeClr val="bg1"/>
                </a:solidFill>
              </a:rPr>
              <a:t> We Desire?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24025" y="3400425"/>
            <a:ext cx="5695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800">
                <a:solidFill>
                  <a:schemeClr val="bg1"/>
                </a:solidFill>
                <a:latin typeface="Albertus Extra Bold" pitchFamily="34" charset="0"/>
              </a:rPr>
              <a:t>. . . or </a:t>
            </a:r>
            <a:r>
              <a:rPr lang="en-US" sz="3800">
                <a:solidFill>
                  <a:srgbClr val="FFFF99"/>
                </a:solidFill>
                <a:latin typeface="Albertus Extra Bold" pitchFamily="34" charset="0"/>
              </a:rPr>
              <a:t>a particular path</a:t>
            </a:r>
            <a:r>
              <a:rPr lang="en-US" sz="3800">
                <a:solidFill>
                  <a:schemeClr val="bg1"/>
                </a:solidFill>
                <a:latin typeface="Albertus Extra Bold" pitchFamily="34" charset="0"/>
              </a:rPr>
              <a:t/>
            </a:r>
            <a:br>
              <a:rPr lang="en-US" sz="380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sz="3800">
                <a:solidFill>
                  <a:schemeClr val="bg1"/>
                </a:solidFill>
                <a:latin typeface="Albertus Extra Bold" pitchFamily="34" charset="0"/>
              </a:rPr>
              <a:t>to Him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4876800" cy="731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Clearer Vision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00100" y="2590800"/>
            <a:ext cx="7543800" cy="2590800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0" rIns="274320" anchor="ctr"/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. . . the eyes of your understanding being enlightened; that you may know what is the hope of His calling, what are</a:t>
            </a:r>
            <a:r>
              <a:rPr lang="en-US" sz="2800"/>
              <a:t> </a:t>
            </a:r>
            <a:r>
              <a:rPr lang="en-US" sz="2800">
                <a:solidFill>
                  <a:srgbClr val="FFFF99"/>
                </a:solidFill>
              </a:rPr>
              <a:t>the riches of the glory of His inheritance in the saints</a:t>
            </a:r>
            <a:endParaRPr lang="en-US" sz="2800" b="1">
              <a:solidFill>
                <a:srgbClr val="FFFF99"/>
              </a:solidFill>
              <a:latin typeface="Albertus Medium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19400" y="5410200"/>
            <a:ext cx="350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Albertus Extra Bold" pitchFamily="34" charset="0"/>
              </a:rPr>
              <a:t>Ephesians 1:18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68363" y="1447800"/>
            <a:ext cx="740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Albertus Extra Bold" pitchFamily="34" charset="0"/>
              </a:rPr>
              <a:t>Greater Desires – Higher Aim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Philippians 3:13,14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2438400"/>
          </a:xfrm>
          <a:noFill/>
          <a:ln/>
        </p:spPr>
        <p:txBody>
          <a:bodyPr/>
          <a:lstStyle/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What life in Christ is primarily about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Forgetting what is behind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Reaching forward to what is ahead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The mind of the mature Christian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066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800">
                <a:solidFill>
                  <a:schemeClr val="bg1"/>
                </a:solidFill>
              </a:rPr>
              <a:t>The Prize of the</a:t>
            </a:r>
            <a:br>
              <a:rPr lang="en-US" sz="3800">
                <a:solidFill>
                  <a:schemeClr val="bg1"/>
                </a:solidFill>
              </a:rPr>
            </a:br>
            <a:r>
              <a:rPr lang="en-US" sz="3800">
                <a:solidFill>
                  <a:schemeClr val="bg1"/>
                </a:solidFill>
              </a:rPr>
              <a:t>Upward Call of God</a:t>
            </a:r>
            <a:br>
              <a:rPr lang="en-US" sz="3800">
                <a:solidFill>
                  <a:schemeClr val="bg1"/>
                </a:solidFill>
              </a:rPr>
            </a:br>
            <a:r>
              <a:rPr lang="en-US" sz="3800">
                <a:solidFill>
                  <a:schemeClr val="bg1"/>
                </a:solidFill>
              </a:rPr>
              <a:t>in Christ Jesus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lbertus Medium" pitchFamily="34" charset="0"/>
              </a:rPr>
              <a:t>Reaching Forward –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Hebrews 11:6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0700" y="1981200"/>
            <a:ext cx="5562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/>
              <a:t>But without faith it is impossible to please Him, for he who comes to God must believe that He is, and that He is a</a:t>
            </a:r>
            <a:r>
              <a:rPr lang="en-US" sz="2800">
                <a:solidFill>
                  <a:schemeClr val="folHlink"/>
                </a:solidFill>
              </a:rPr>
              <a:t> </a:t>
            </a:r>
            <a:r>
              <a:rPr lang="en-US" sz="2800" u="sng">
                <a:solidFill>
                  <a:schemeClr val="folHlink"/>
                </a:solidFill>
              </a:rPr>
              <a:t>rewarder</a:t>
            </a:r>
            <a:r>
              <a:rPr lang="en-US" sz="2800">
                <a:solidFill>
                  <a:schemeClr val="folHlink"/>
                </a:solidFill>
              </a:rPr>
              <a:t> </a:t>
            </a:r>
            <a:r>
              <a:rPr lang="en-US" sz="2800"/>
              <a:t>of those who diligently seek Him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14600" y="5029200"/>
            <a:ext cx="4114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the reward?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74725"/>
            <a:ext cx="7924800" cy="701675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4000"/>
              <a:t>Other Descriptions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162800" cy="4648200"/>
          </a:xfrm>
          <a:solidFill>
            <a:srgbClr val="FFFFFF">
              <a:alpha val="80000"/>
            </a:srgbClr>
          </a:solidFill>
          <a:ln w="12700">
            <a:solidFill>
              <a:schemeClr val="tx1"/>
            </a:solidFill>
          </a:ln>
        </p:spPr>
        <p:txBody>
          <a:bodyPr lIns="365760" anchor="ctr"/>
          <a:lstStyle/>
          <a:p>
            <a:r>
              <a:rPr lang="en-US">
                <a:solidFill>
                  <a:schemeClr val="folHlink"/>
                </a:solidFill>
              </a:rPr>
              <a:t>Being with Christ, where He is</a:t>
            </a:r>
          </a:p>
          <a:p>
            <a:pPr lvl="1">
              <a:spcAft>
                <a:spcPct val="35000"/>
              </a:spcAft>
            </a:pPr>
            <a:r>
              <a:rPr lang="en-US">
                <a:solidFill>
                  <a:schemeClr val="folHlink"/>
                </a:solidFill>
              </a:rPr>
              <a:t>John 14:3</a:t>
            </a:r>
          </a:p>
          <a:p>
            <a:r>
              <a:rPr lang="en-US">
                <a:solidFill>
                  <a:schemeClr val="folHlink"/>
                </a:solidFill>
              </a:rPr>
              <a:t>Being like Christ</a:t>
            </a:r>
          </a:p>
          <a:p>
            <a:pPr lvl="1">
              <a:spcAft>
                <a:spcPct val="35000"/>
              </a:spcAft>
            </a:pPr>
            <a:r>
              <a:rPr lang="en-US">
                <a:solidFill>
                  <a:schemeClr val="folHlink"/>
                </a:solidFill>
              </a:rPr>
              <a:t>1 John 3:2</a:t>
            </a:r>
          </a:p>
          <a:p>
            <a:r>
              <a:rPr lang="en-US">
                <a:solidFill>
                  <a:schemeClr val="folHlink"/>
                </a:solidFill>
              </a:rPr>
              <a:t>Knowing God</a:t>
            </a:r>
          </a:p>
          <a:p>
            <a:pPr lvl="1">
              <a:spcAft>
                <a:spcPct val="35000"/>
              </a:spcAft>
            </a:pPr>
            <a:r>
              <a:rPr lang="en-US">
                <a:solidFill>
                  <a:schemeClr val="folHlink"/>
                </a:solidFill>
              </a:rPr>
              <a:t>John 17:3</a:t>
            </a:r>
          </a:p>
          <a:p>
            <a:r>
              <a:rPr lang="en-US">
                <a:solidFill>
                  <a:schemeClr val="folHlink"/>
                </a:solidFill>
              </a:rPr>
              <a:t>Beholding the face of God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Revelation 22:3-5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219075"/>
            <a:ext cx="8077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chemeClr val="tx2"/>
                </a:solidFill>
                <a:latin typeface="Albertus Extra Bold" pitchFamily="34" charset="0"/>
              </a:rPr>
              <a:t>Prize of the Upward Call of God in Christ Jesus</a:t>
            </a:r>
          </a:p>
          <a:p>
            <a:pPr algn="ctr"/>
            <a:r>
              <a:rPr lang="en-US" sz="2000">
                <a:solidFill>
                  <a:schemeClr val="tx2"/>
                </a:solidFill>
                <a:latin typeface="Albertus Extra Bold" pitchFamily="34" charset="0"/>
              </a:rPr>
              <a:t>Philippians 3:14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905000" y="2667000"/>
            <a:ext cx="53340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401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Our Citizenship</a:t>
            </a:r>
            <a:br>
              <a:rPr lang="en-US"/>
            </a:br>
            <a:r>
              <a:rPr lang="en-US"/>
              <a:t>Is In Heaven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209800" y="2955925"/>
            <a:ext cx="4724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  <a:t>Philippians 3:20,21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084388" y="3733800"/>
            <a:ext cx="4975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How fervently do we long to go </a:t>
            </a:r>
            <a:r>
              <a:rPr lang="en-US" sz="2200" u="sng"/>
              <a:t>home</a:t>
            </a:r>
            <a:r>
              <a:rPr lang="en-US" sz="2200"/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Two Things Obvious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2971800"/>
          </a:xfrm>
          <a:solidFill>
            <a:srgbClr val="FFFFFF">
              <a:alpha val="80000"/>
            </a:srgbClr>
          </a:solidFill>
          <a:ln w="12700">
            <a:solidFill>
              <a:schemeClr val="tx1"/>
            </a:solidFill>
          </a:ln>
        </p:spPr>
        <p:txBody>
          <a:bodyPr lIns="365760" anchor="ctr"/>
          <a:lstStyle/>
          <a:p>
            <a:pPr marL="533400" indent="-533400" algn="ctr">
              <a:spcAft>
                <a:spcPct val="50000"/>
              </a:spcAft>
              <a:buFontTx/>
              <a:buNone/>
            </a:pPr>
            <a:r>
              <a:rPr lang="en-US" sz="2600">
                <a:solidFill>
                  <a:schemeClr val="tx2"/>
                </a:solidFill>
                <a:latin typeface="Albertus Extra Bold" pitchFamily="34" charset="0"/>
              </a:rPr>
              <a:t>We won’t have been in heaven five minutes</a:t>
            </a:r>
            <a:br>
              <a:rPr lang="en-US" sz="2600">
                <a:solidFill>
                  <a:schemeClr val="tx2"/>
                </a:solidFill>
                <a:latin typeface="Albertus Extra Bold" pitchFamily="34" charset="0"/>
              </a:rPr>
            </a:br>
            <a:r>
              <a:rPr lang="en-US" sz="2600">
                <a:solidFill>
                  <a:schemeClr val="tx2"/>
                </a:solidFill>
                <a:latin typeface="Albertus Extra Bold" pitchFamily="34" charset="0"/>
              </a:rPr>
              <a:t>before two things are obvious</a:t>
            </a:r>
          </a:p>
          <a:p>
            <a:pPr marL="533400" indent="-533400">
              <a:spcAft>
                <a:spcPct val="25000"/>
              </a:spcAft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It’s much DIFFERENT than we expected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It’s much BETTER than we expected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676400"/>
            <a:ext cx="6629400" cy="9604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Faith, Hope, Love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667000"/>
            <a:ext cx="6400800" cy="3886200"/>
          </a:xfrm>
        </p:spPr>
        <p:txBody>
          <a:bodyPr/>
          <a:lstStyle/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Faith</a:t>
            </a:r>
          </a:p>
          <a:p>
            <a:pPr marL="914400" lvl="1" indent="-457200">
              <a:spcBef>
                <a:spcPct val="35000"/>
              </a:spcBef>
              <a:spcAft>
                <a:spcPct val="25000"/>
              </a:spcAft>
              <a:buSzPct val="65000"/>
              <a:buFontTx/>
              <a:buBlip>
                <a:blip r:embed="rId3"/>
              </a:buBlip>
            </a:pPr>
            <a:r>
              <a:rPr lang="en-US"/>
              <a:t>We can live with </a:t>
            </a:r>
            <a:r>
              <a:rPr lang="en-US" b="1">
                <a:solidFill>
                  <a:schemeClr val="tx2"/>
                </a:solidFill>
              </a:rPr>
              <a:t>questions</a:t>
            </a:r>
          </a:p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Hope</a:t>
            </a:r>
          </a:p>
          <a:p>
            <a:pPr marL="914400" lvl="1" indent="-457200">
              <a:spcBef>
                <a:spcPct val="35000"/>
              </a:spcBef>
              <a:spcAft>
                <a:spcPct val="25000"/>
              </a:spcAft>
              <a:buSzPct val="65000"/>
              <a:buFontTx/>
              <a:buBlip>
                <a:blip r:embed="rId3"/>
              </a:buBlip>
            </a:pPr>
            <a:r>
              <a:rPr lang="en-US"/>
              <a:t>We can live with </a:t>
            </a:r>
            <a:r>
              <a:rPr lang="en-US" b="1">
                <a:solidFill>
                  <a:schemeClr val="tx2"/>
                </a:solidFill>
              </a:rPr>
              <a:t>difficulty</a:t>
            </a:r>
          </a:p>
          <a:p>
            <a:pPr marL="533400" indent="-533400">
              <a:spcBef>
                <a:spcPct val="35000"/>
              </a:spcBef>
              <a:buFontTx/>
              <a:buAutoNum type="arabicPeriod"/>
            </a:pPr>
            <a:r>
              <a:rPr lang="en-US" sz="3200" b="1">
                <a:solidFill>
                  <a:schemeClr val="folHlink"/>
                </a:solidFill>
                <a:latin typeface="Albertus Medium" pitchFamily="34" charset="0"/>
              </a:rPr>
              <a:t>Love</a:t>
            </a:r>
          </a:p>
          <a:p>
            <a:pPr marL="914400" lvl="1" indent="-457200">
              <a:spcBef>
                <a:spcPct val="35000"/>
              </a:spcBef>
              <a:buSzPct val="65000"/>
              <a:buFontTx/>
              <a:buBlip>
                <a:blip r:embed="rId3"/>
              </a:buBlip>
            </a:pPr>
            <a:r>
              <a:rPr lang="en-US"/>
              <a:t>We can live with </a:t>
            </a:r>
            <a:r>
              <a:rPr lang="en-US" b="1">
                <a:solidFill>
                  <a:schemeClr val="tx2"/>
                </a:solidFill>
              </a:rPr>
              <a:t>unhappiness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Template">
  <a:themeElements>
    <a:clrScheme name="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1295</TotalTime>
  <Words>330</Words>
  <Application>Microsoft Office PowerPoint</Application>
  <PresentationFormat>On-screen Show (4:3)</PresentationFormat>
  <Paragraphs>61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Albertus Extra Bold</vt:lpstr>
      <vt:lpstr>BellCent NamNum BT</vt:lpstr>
      <vt:lpstr>Albertus Medium</vt:lpstr>
      <vt:lpstr>Impact</vt:lpstr>
      <vt:lpstr>Arial Black</vt:lpstr>
      <vt:lpstr>Sermon Template</vt:lpstr>
      <vt:lpstr>Reaching Forward</vt:lpstr>
      <vt:lpstr>Philippians 3:13,14</vt:lpstr>
      <vt:lpstr>Review</vt:lpstr>
      <vt:lpstr>The Prize of the Upward Call of God in Christ Jesus</vt:lpstr>
      <vt:lpstr>Hebrews 11:6</vt:lpstr>
      <vt:lpstr>Other Descriptions</vt:lpstr>
      <vt:lpstr>Our Citizenship Is In Heaven</vt:lpstr>
      <vt:lpstr>Two Things Obvious</vt:lpstr>
      <vt:lpstr>Faith, Hope, Love</vt:lpstr>
      <vt:lpstr>God Is Why We Reach Forward</vt:lpstr>
      <vt:lpstr>Is It Really God We Desire?</vt:lpstr>
      <vt:lpstr>Clearer Vision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93</cp:revision>
  <dcterms:created xsi:type="dcterms:W3CDTF">2008-10-18T21:50:11Z</dcterms:created>
  <dcterms:modified xsi:type="dcterms:W3CDTF">2009-06-18T20:40:17Z</dcterms:modified>
</cp:coreProperties>
</file>