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1" r:id="rId3"/>
    <p:sldId id="262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embeddedFontLst>
    <p:embeddedFont>
      <p:font typeface="Albertus Extra Bold" pitchFamily="34" charset="0"/>
      <p:bold r:id="rId20"/>
    </p:embeddedFont>
    <p:embeddedFont>
      <p:font typeface="BellCent NamNum BT" pitchFamily="34" charset="0"/>
      <p:regular r:id="rId21"/>
    </p:embeddedFont>
    <p:embeddedFont>
      <p:font typeface="Albertus Medium" pitchFamily="34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llCent NamNum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FFFF"/>
    <a:srgbClr val="000066"/>
    <a:srgbClr val="003300"/>
    <a:srgbClr val="FFFFFF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 autoAdjust="0"/>
    <p:restoredTop sz="54225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59E78AF-CB0C-4AE4-B1E0-4C89C2604D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B93B7-C38D-40F9-AE47-2EF1870AF95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9845E-242D-4382-A222-B3A4369C22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Joyful</a:t>
            </a:r>
            <a:r>
              <a:rPr lang="en-US" baseline="0" dirty="0" smtClean="0"/>
              <a:t> yearning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“When I Get Where I’m Going” . 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9845E-242D-4382-A222-B3A4369C22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rgbClr val="006666"/>
          </a:solidFill>
          <a:latin typeface="Albertus Extra Bol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572000" y="2133600"/>
            <a:ext cx="0" cy="335280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838200"/>
            <a:ext cx="8001000" cy="8382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We Must Undergo “Training”</a:t>
            </a:r>
            <a:endParaRPr lang="en-US" sz="3400">
              <a:solidFill>
                <a:schemeClr val="tx2"/>
              </a:solidFill>
              <a:latin typeface="BellCent NamNum BT" pitchFamily="34" charset="0"/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1295400" y="3368675"/>
            <a:ext cx="6553200" cy="1447800"/>
          </a:xfrm>
          <a:prstGeom prst="ellipse">
            <a:avLst/>
          </a:prstGeom>
          <a:solidFill>
            <a:srgbClr val="FFFFFF">
              <a:alpha val="85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Training = teaching to </a:t>
            </a:r>
            <a:r>
              <a:rPr lang="en-US" sz="2800" u="sng">
                <a:solidFill>
                  <a:schemeClr val="tx2"/>
                </a:solidFill>
              </a:rPr>
              <a:t>follow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657475" y="5181600"/>
            <a:ext cx="3830638" cy="10652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Aft>
                <a:spcPct val="25000"/>
              </a:spcAft>
            </a:pPr>
            <a:r>
              <a:rPr lang="en-US" sz="2800">
                <a:latin typeface="Albertus Medium" pitchFamily="34" charset="0"/>
              </a:rPr>
              <a:t>Spirit willing, flesh weak</a:t>
            </a:r>
          </a:p>
          <a:p>
            <a:pPr algn="ctr"/>
            <a:r>
              <a:rPr lang="en-US" sz="2800">
                <a:solidFill>
                  <a:schemeClr val="folHlink"/>
                </a:solidFill>
              </a:rPr>
              <a:t>Matthew 26:41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728913" y="1905000"/>
            <a:ext cx="3686175" cy="10652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Aft>
                <a:spcPct val="25000"/>
              </a:spcAft>
            </a:pPr>
            <a:r>
              <a:rPr lang="en-US" sz="2800">
                <a:solidFill>
                  <a:schemeClr val="folHlink"/>
                </a:solidFill>
              </a:rPr>
              <a:t>1 Corinthians 9:24-27</a:t>
            </a:r>
          </a:p>
          <a:p>
            <a:pPr algn="ctr"/>
            <a:r>
              <a:rPr lang="en-US" sz="2800">
                <a:latin typeface="Albertus Medium" pitchFamily="34" charset="0"/>
              </a:rPr>
              <a:t>Discipline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31838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One Thing We Can Always Do</a:t>
            </a:r>
            <a:endParaRPr lang="en-US" sz="3400" b="0">
              <a:solidFill>
                <a:schemeClr val="bg1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66800" y="2133600"/>
            <a:ext cx="7010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/>
              <a:t>Whatever else we can or can’t do,</a:t>
            </a:r>
            <a:br>
              <a:rPr lang="en-US" sz="2800"/>
            </a:br>
            <a:r>
              <a:rPr lang="en-US" sz="2800"/>
              <a:t>there is always one thing we can do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3600">
                <a:solidFill>
                  <a:schemeClr val="folHlink"/>
                </a:solidFill>
                <a:latin typeface="Albertus Extra Bold" pitchFamily="34" charset="0"/>
              </a:rPr>
              <a:t>We can refuse to give up!</a:t>
            </a:r>
          </a:p>
          <a:p>
            <a:pPr algn="ctr"/>
            <a:endParaRPr lang="en-US" sz="3600">
              <a:solidFill>
                <a:schemeClr val="folHlink"/>
              </a:solidFill>
              <a:latin typeface="Albertus Extra Bold" pitchFamily="34" charset="0"/>
            </a:endParaRPr>
          </a:p>
          <a:p>
            <a:pPr algn="ctr"/>
            <a:r>
              <a:rPr lang="en-US" sz="2800"/>
              <a:t>The positive choice is always possible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92163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My Prayer for You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62100" y="1676400"/>
            <a:ext cx="6019800" cy="4419600"/>
          </a:xfrm>
          <a:prstGeom prst="rect">
            <a:avLst/>
          </a:prstGeom>
          <a:solidFill>
            <a:srgbClr val="006666">
              <a:alpha val="60001"/>
            </a:srgb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Make Him the Source, the Center, and the One who encompasses every delight of your soul. Refuse to be satisfied any longer with your meager accomplishments. Aspire to a higher, a nobler, and a fuller life. Upward to heaven! Nearer to God!</a:t>
            </a:r>
          </a:p>
          <a:p>
            <a:pPr algn="r">
              <a:lnSpc>
                <a:spcPct val="115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-- Charles Haddon Spurgeon</a:t>
            </a:r>
            <a:endParaRPr lang="en-US" sz="2000">
              <a:solidFill>
                <a:srgbClr val="FDEC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524000" y="685800"/>
            <a:ext cx="6096000" cy="838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57200" y="2057400"/>
            <a:ext cx="8229600" cy="2743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9216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My Challenge to You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133600"/>
            <a:ext cx="7239000" cy="2590800"/>
          </a:xfrm>
          <a:noFill/>
          <a:ln/>
        </p:spPr>
        <p:txBody>
          <a:bodyPr anchor="ctr"/>
          <a:lstStyle/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chemeClr val="folHlink"/>
                </a:solidFill>
              </a:rPr>
              <a:t>Never stop reaching for the future God wills for you in this life</a:t>
            </a:r>
          </a:p>
          <a:p>
            <a:pPr marL="609600" indent="-6096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chemeClr val="folHlink"/>
                </a:solidFill>
              </a:rPr>
              <a:t>But above all, never stop reaching for </a:t>
            </a:r>
            <a:r>
              <a:rPr lang="en-US" u="sng">
                <a:solidFill>
                  <a:schemeClr val="folHlink"/>
                </a:solidFill>
              </a:rPr>
              <a:t>heaven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1219200"/>
            <a:ext cx="9144000" cy="5410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15200" cy="9144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Set Your Hope Fully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04900" y="1600200"/>
            <a:ext cx="6934200" cy="3429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latin typeface="Albertus Extra Bold" pitchFamily="34" charset="0"/>
              </a:rPr>
              <a:t>1 Peter 1:13</a:t>
            </a:r>
          </a:p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en-US" sz="2800"/>
              <a:t>Therefore </a:t>
            </a:r>
            <a:r>
              <a:rPr lang="en-US" sz="2800">
                <a:solidFill>
                  <a:schemeClr val="folHlink"/>
                </a:solidFill>
              </a:rPr>
              <a:t>gird up</a:t>
            </a:r>
            <a:r>
              <a:rPr lang="en-US" sz="2800"/>
              <a:t> the loins of your mind, be </a:t>
            </a:r>
            <a:r>
              <a:rPr lang="en-US" sz="2800">
                <a:solidFill>
                  <a:schemeClr val="folHlink"/>
                </a:solidFill>
              </a:rPr>
              <a:t>sober,</a:t>
            </a:r>
            <a:r>
              <a:rPr lang="en-US" sz="2800"/>
              <a:t> and </a:t>
            </a:r>
            <a:r>
              <a:rPr lang="en-US" sz="2800">
                <a:solidFill>
                  <a:schemeClr val="folHlink"/>
                </a:solidFill>
              </a:rPr>
              <a:t>rest your hope fully</a:t>
            </a:r>
            <a:r>
              <a:rPr lang="en-US" sz="2800"/>
              <a:t> upon the grace that is to be brought to you</a:t>
            </a:r>
            <a:br>
              <a:rPr lang="en-US" sz="2800"/>
            </a:br>
            <a:r>
              <a:rPr lang="en-US" sz="2800"/>
              <a:t>at the revelation of Jesus Christ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401888" y="5257800"/>
            <a:ext cx="4341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Albertus Medium" pitchFamily="34" charset="0"/>
              </a:rPr>
              <a:t>We won’t get to heaven</a:t>
            </a:r>
            <a:br>
              <a:rPr lang="en-US" sz="2800" b="1">
                <a:solidFill>
                  <a:schemeClr val="tx2"/>
                </a:solidFill>
                <a:latin typeface="Albertus Medium" pitchFamily="34" charset="0"/>
              </a:rPr>
            </a:br>
            <a:r>
              <a:rPr lang="en-US" sz="2800" b="1">
                <a:solidFill>
                  <a:schemeClr val="tx2"/>
                </a:solidFill>
                <a:latin typeface="Albertus Medium" pitchFamily="34" charset="0"/>
              </a:rPr>
              <a:t>without disciplined thinking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9216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What I Hope You’ll Do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562100" y="1981200"/>
            <a:ext cx="60198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ct val="50000"/>
              </a:spcAft>
            </a:pPr>
            <a:r>
              <a:rPr lang="en-US" sz="3200"/>
              <a:t>What is the one thing that,</a:t>
            </a:r>
            <a:br>
              <a:rPr lang="en-US" sz="3200"/>
            </a:br>
            <a:r>
              <a:rPr lang="en-US" sz="3200"/>
              <a:t>if you did it consistently,</a:t>
            </a:r>
            <a:br>
              <a:rPr lang="en-US" sz="3200"/>
            </a:br>
            <a:r>
              <a:rPr lang="en-US" sz="3200"/>
              <a:t>would make the greatest difference for good in your relationship with God?</a:t>
            </a:r>
            <a:endParaRPr lang="en-US" sz="2800"/>
          </a:p>
          <a:p>
            <a:pPr algn="ctr"/>
            <a:r>
              <a:rPr lang="en-US" sz="3600">
                <a:solidFill>
                  <a:schemeClr val="folHlink"/>
                </a:solidFill>
                <a:latin typeface="Albertus Extra Bold" pitchFamily="34" charset="0"/>
              </a:rPr>
              <a:t>Do it!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Reaching Forward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057400"/>
            <a:ext cx="5715000" cy="838200"/>
          </a:xfrm>
          <a:noFill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/>
              <a:t>Philippians 3:13,14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90800" y="3124200"/>
            <a:ext cx="57165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800"/>
              <a:t>. . . </a:t>
            </a:r>
            <a:r>
              <a:rPr lang="en-US" sz="2400"/>
              <a:t>forgetting those things which are behind and reaching forward to those things which are ahead, I press toward the goal for the prize of the upward call of God in Christ Jesus.</a:t>
            </a:r>
          </a:p>
          <a:p>
            <a:pPr algn="r">
              <a:spcAft>
                <a:spcPct val="15000"/>
              </a:spcAft>
            </a:pPr>
            <a:r>
              <a:rPr lang="en-US"/>
              <a:t>New King James Version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8423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696200" cy="2971800"/>
          </a:xfrm>
          <a:noFill/>
          <a:ln/>
        </p:spPr>
        <p:txBody>
          <a:bodyPr/>
          <a:lstStyle/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What life in Christ is primarily about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Forgetting what is behind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Reaching forward to what is ahead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The mind of the mature Christian</a:t>
            </a:r>
          </a:p>
          <a:p>
            <a:pPr marL="609600" indent="-609600">
              <a:lnSpc>
                <a:spcPct val="125000"/>
              </a:lnSpc>
              <a:buClr>
                <a:schemeClr val="tx1"/>
              </a:buClr>
              <a:buFontTx/>
              <a:buAutoNum type="arabicPeriod"/>
            </a:pPr>
            <a:r>
              <a:rPr lang="en-US" sz="2400">
                <a:solidFill>
                  <a:schemeClr val="folHlink"/>
                </a:solidFill>
              </a:rPr>
              <a:t>The prize of the upward call of God in Christ Jesus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066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Pressing Toward the Goal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09800"/>
            <a:ext cx="6400800" cy="7620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lbertus Medium" pitchFamily="34" charset="0"/>
              </a:rPr>
              <a:t>Reaching Forward – 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57200" y="2133600"/>
            <a:ext cx="8229600" cy="2590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68363"/>
          </a:xfrm>
          <a:noFill/>
          <a:ln/>
        </p:spPr>
        <p:txBody>
          <a:bodyPr/>
          <a:lstStyle/>
          <a:p>
            <a:r>
              <a:rPr lang="en-US" sz="5000" b="0">
                <a:solidFill>
                  <a:schemeClr val="tx2"/>
                </a:solidFill>
              </a:rPr>
              <a:t>“Pressing”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2286000"/>
            <a:ext cx="7391400" cy="2209800"/>
          </a:xfrm>
          <a:noFill/>
          <a:ln/>
        </p:spPr>
        <p:txBody>
          <a:bodyPr/>
          <a:lstStyle/>
          <a:p>
            <a:pPr marL="533400" indent="-533400" algn="ctr">
              <a:spcAft>
                <a:spcPct val="35000"/>
              </a:spcAft>
              <a:buFontTx/>
              <a:buNone/>
            </a:pPr>
            <a:r>
              <a:rPr lang="en-US">
                <a:solidFill>
                  <a:schemeClr val="tx2"/>
                </a:solidFill>
                <a:latin typeface="Albertus Extra Bold" pitchFamily="34" charset="0"/>
              </a:rPr>
              <a:t>What Does It Mean?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folHlink"/>
                </a:solidFill>
              </a:rPr>
              <a:t>Determination</a:t>
            </a:r>
            <a:r>
              <a:rPr lang="en-US"/>
              <a:t> </a:t>
            </a:r>
            <a:r>
              <a:rPr lang="en-US" sz="2400"/>
              <a:t>– decisiveness, commitment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folHlink"/>
                </a:solidFill>
              </a:rPr>
              <a:t>Diligence</a:t>
            </a:r>
            <a:r>
              <a:rPr lang="en-US"/>
              <a:t> </a:t>
            </a:r>
            <a:r>
              <a:rPr lang="en-US" sz="2400"/>
              <a:t>– hard work</a:t>
            </a:r>
          </a:p>
          <a:p>
            <a:pPr marL="533400" indent="-533400">
              <a:buFontTx/>
              <a:buAutoNum type="arabicPeriod"/>
            </a:pPr>
            <a:r>
              <a:rPr lang="en-US">
                <a:solidFill>
                  <a:schemeClr val="folHlink"/>
                </a:solidFill>
              </a:rPr>
              <a:t>Perseverance</a:t>
            </a:r>
            <a:r>
              <a:rPr lang="en-US"/>
              <a:t> </a:t>
            </a:r>
            <a:r>
              <a:rPr lang="en-US" sz="2400"/>
              <a:t>– never giving up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866900" y="53340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Albertus Extra Bold" pitchFamily="34" charset="0"/>
              </a:rPr>
              <a:t>Galatians 6:9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85800"/>
            <a:ext cx="7086600" cy="792163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b="0">
                <a:solidFill>
                  <a:schemeClr val="tx2"/>
                </a:solidFill>
              </a:rPr>
              <a:t>Message of Hebrews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676400"/>
            <a:ext cx="3886200" cy="4525963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rgbClr val="CC3300"/>
                </a:solidFill>
              </a:rPr>
              <a:t>Hebrews 3:6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rgbClr val="CC3300"/>
                </a:solidFill>
              </a:rPr>
              <a:t>Hebrews 4:1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rgbClr val="CC3300"/>
                </a:solidFill>
              </a:rPr>
              <a:t>Hebrews 4:9-11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rgbClr val="CC3300"/>
                </a:solidFill>
              </a:rPr>
              <a:t>Hebrews 6:11,12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rgbClr val="CC3300"/>
                </a:solidFill>
              </a:rPr>
              <a:t>Hebrews 10:23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rgbClr val="CC3300"/>
                </a:solidFill>
              </a:rPr>
              <a:t>Hebrews 10:36-39</a:t>
            </a:r>
          </a:p>
          <a:p>
            <a:pPr>
              <a:spcBef>
                <a:spcPct val="50000"/>
              </a:spcBef>
            </a:pPr>
            <a:r>
              <a:rPr lang="en-US" sz="2600">
                <a:solidFill>
                  <a:srgbClr val="CC3300"/>
                </a:solidFill>
              </a:rPr>
              <a:t>Hebrews 12:1,2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543800" cy="9906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Do We Have What It Takes?</a:t>
            </a:r>
            <a:endParaRPr lang="en-US" sz="3400">
              <a:solidFill>
                <a:schemeClr val="tx2"/>
              </a:solidFill>
              <a:latin typeface="BellCent NamNum BT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67000" y="29718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folHlink"/>
                </a:solidFill>
                <a:latin typeface="Albertus Medium" pitchFamily="34" charset="0"/>
              </a:rPr>
              <a:t>Matthew 13:18-23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81300" y="1905000"/>
            <a:ext cx="5256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Some have simply not chosen</a:t>
            </a:r>
            <a:br>
              <a:rPr lang="en-US" sz="2400"/>
            </a:br>
            <a:r>
              <a:rPr lang="en-US" sz="2400"/>
              <a:t>the kind of </a:t>
            </a:r>
            <a:r>
              <a:rPr lang="en-US" sz="2400" u="sng"/>
              <a:t>character</a:t>
            </a:r>
            <a:r>
              <a:rPr lang="en-US" sz="2400"/>
              <a:t> that’s necessary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362200" y="3886200"/>
            <a:ext cx="6096000" cy="838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/>
              <a:t>No </a:t>
            </a:r>
            <a:r>
              <a:rPr lang="en-US" sz="2800" u="sng"/>
              <a:t>ROOT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362200" y="4953000"/>
            <a:ext cx="6096000" cy="838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sng"/>
              <a:t>CHOKED</a:t>
            </a:r>
            <a:r>
              <a:rPr lang="en-US" sz="2800"/>
              <a:t> with worldly concerns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533400"/>
            <a:ext cx="7086600" cy="12954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b="0">
                <a:solidFill>
                  <a:schemeClr val="tx2"/>
                </a:solidFill>
              </a:rPr>
              <a:t>God is Not Neutral</a:t>
            </a:r>
            <a:br>
              <a:rPr lang="en-US" b="0">
                <a:solidFill>
                  <a:schemeClr val="tx2"/>
                </a:solidFill>
              </a:rPr>
            </a:br>
            <a:r>
              <a:rPr lang="en-US" b="0">
                <a:solidFill>
                  <a:schemeClr val="tx2"/>
                </a:solidFill>
              </a:rPr>
              <a:t>Toward Our Needs</a:t>
            </a:r>
            <a:endParaRPr lang="en-US" sz="3400" b="0">
              <a:solidFill>
                <a:schemeClr val="tx2"/>
              </a:solidFill>
              <a:latin typeface="BellCent NamNum BT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620000" cy="2590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spcAft>
                <a:spcPct val="15000"/>
              </a:spcAft>
            </a:pPr>
            <a:r>
              <a:rPr lang="en-US" sz="2400">
                <a:solidFill>
                  <a:schemeClr val="folHlink"/>
                </a:solidFill>
              </a:rPr>
              <a:t>God can work </a:t>
            </a:r>
            <a:r>
              <a:rPr lang="en-US" sz="2400" u="sng">
                <a:solidFill>
                  <a:schemeClr val="folHlink"/>
                </a:solidFill>
              </a:rPr>
              <a:t>in</a:t>
            </a:r>
            <a:r>
              <a:rPr lang="en-US" sz="2400">
                <a:solidFill>
                  <a:schemeClr val="folHlink"/>
                </a:solidFill>
              </a:rPr>
              <a:t> us what is well pleasing in His sight</a:t>
            </a:r>
          </a:p>
          <a:p>
            <a:pPr lvl="1"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folHlink"/>
                </a:solidFill>
              </a:rPr>
              <a:t>Hebrews 13:21; Jude 24,25</a:t>
            </a:r>
          </a:p>
          <a:p>
            <a:pPr>
              <a:spcBef>
                <a:spcPct val="0"/>
              </a:spcBef>
              <a:spcAft>
                <a:spcPct val="15000"/>
              </a:spcAft>
            </a:pPr>
            <a:r>
              <a:rPr lang="en-US" sz="2400">
                <a:solidFill>
                  <a:schemeClr val="folHlink"/>
                </a:solidFill>
              </a:rPr>
              <a:t>God is a </a:t>
            </a:r>
            <a:r>
              <a:rPr lang="en-US" sz="2400" u="sng">
                <a:solidFill>
                  <a:schemeClr val="folHlink"/>
                </a:solidFill>
              </a:rPr>
              <a:t>faithful</a:t>
            </a:r>
            <a:r>
              <a:rPr lang="en-US" sz="2400">
                <a:solidFill>
                  <a:schemeClr val="folHlink"/>
                </a:solidFill>
              </a:rPr>
              <a:t> God</a:t>
            </a:r>
          </a:p>
          <a:p>
            <a:pPr lvl="1"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folHlink"/>
                </a:solidFill>
              </a:rPr>
              <a:t>1 Peter 4:19</a:t>
            </a:r>
          </a:p>
          <a:p>
            <a:pPr>
              <a:spcBef>
                <a:spcPct val="0"/>
              </a:spcBef>
              <a:spcAft>
                <a:spcPct val="15000"/>
              </a:spcAft>
            </a:pPr>
            <a:r>
              <a:rPr lang="en-US" sz="2400">
                <a:solidFill>
                  <a:schemeClr val="folHlink"/>
                </a:solidFill>
              </a:rPr>
              <a:t>Whatever God expects us to do, He will </a:t>
            </a:r>
            <a:r>
              <a:rPr lang="en-US" sz="2400" u="sng">
                <a:solidFill>
                  <a:schemeClr val="folHlink"/>
                </a:solidFill>
              </a:rPr>
              <a:t>help</a:t>
            </a:r>
            <a:r>
              <a:rPr lang="en-US" sz="2400">
                <a:solidFill>
                  <a:schemeClr val="folHlink"/>
                </a:solidFill>
              </a:rPr>
              <a:t> us do</a:t>
            </a:r>
          </a:p>
          <a:p>
            <a:pPr lvl="1">
              <a:spcBef>
                <a:spcPct val="0"/>
              </a:spcBef>
            </a:pPr>
            <a:r>
              <a:rPr lang="en-US" sz="2000">
                <a:solidFill>
                  <a:schemeClr val="folHlink"/>
                </a:solidFill>
              </a:rPr>
              <a:t>Philippians 4:13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47700" y="514985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Albertus Medium" pitchFamily="34" charset="0"/>
              </a:rPr>
              <a:t>God eagerly awaits the chance to </a:t>
            </a:r>
            <a:r>
              <a:rPr lang="en-US" sz="2800" u="sng">
                <a:solidFill>
                  <a:schemeClr val="tx2"/>
                </a:solidFill>
                <a:latin typeface="Albertus Medium" pitchFamily="34" charset="0"/>
              </a:rPr>
              <a:t>bless</a:t>
            </a:r>
            <a:r>
              <a:rPr lang="en-US" sz="2800">
                <a:solidFill>
                  <a:schemeClr val="tx2"/>
                </a:solidFill>
                <a:latin typeface="Albertus Medium" pitchFamily="34" charset="0"/>
              </a:rPr>
              <a:t> the person whose heart is turned toward Him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391400" cy="838200"/>
          </a:xfrm>
          <a:noFill/>
          <a:ln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3800">
                <a:solidFill>
                  <a:schemeClr val="tx2"/>
                </a:solidFill>
              </a:rPr>
              <a:t>Don’t Despise the Daily Grind</a:t>
            </a:r>
            <a:endParaRPr lang="en-US" sz="3000">
              <a:solidFill>
                <a:schemeClr val="tx2"/>
              </a:solidFill>
              <a:latin typeface="BellCent NamNum BT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286000"/>
            <a:ext cx="3733800" cy="1600200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/>
              <a:t>Grateful for the work</a:t>
            </a:r>
            <a:br>
              <a:rPr lang="en-US" sz="2000" dirty="0"/>
            </a:br>
            <a:r>
              <a:rPr lang="en-US" sz="2000" dirty="0"/>
              <a:t>that God gives us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Patience continuance</a:t>
            </a:r>
            <a:br>
              <a:rPr lang="en-US" sz="2000" dirty="0"/>
            </a:br>
            <a:r>
              <a:rPr lang="en-US" sz="2000" dirty="0"/>
              <a:t>in doing </a:t>
            </a:r>
            <a:r>
              <a:rPr lang="en-US" sz="2000" dirty="0" smtClean="0"/>
              <a:t>good - </a:t>
            </a:r>
            <a:r>
              <a:rPr lang="en-US" sz="2000" dirty="0" smtClean="0">
                <a:solidFill>
                  <a:schemeClr val="tx2"/>
                </a:solidFill>
              </a:rPr>
              <a:t>Romans </a:t>
            </a:r>
            <a:r>
              <a:rPr lang="en-US" sz="2000" dirty="0">
                <a:solidFill>
                  <a:schemeClr val="tx2"/>
                </a:solidFill>
              </a:rPr>
              <a:t>2:7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600200" y="4267200"/>
            <a:ext cx="69500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>
                <a:latin typeface="Albertus Medium" pitchFamily="34" charset="0"/>
              </a:rPr>
              <a:t>Courage doesn’t always roar. Sometimes courage</a:t>
            </a:r>
            <a:br>
              <a:rPr lang="en-US" sz="2400">
                <a:latin typeface="Albertus Medium" pitchFamily="34" charset="0"/>
              </a:rPr>
            </a:br>
            <a:r>
              <a:rPr lang="en-US" sz="2400">
                <a:latin typeface="Albertus Medium" pitchFamily="34" charset="0"/>
              </a:rPr>
              <a:t>is the quiet voice at the end of the day saying,</a:t>
            </a:r>
            <a:br>
              <a:rPr lang="en-US" sz="2400">
                <a:latin typeface="Albertus Medium" pitchFamily="34" charset="0"/>
              </a:rPr>
            </a:br>
            <a:r>
              <a:rPr lang="en-US" sz="2400">
                <a:latin typeface="Albertus Medium" pitchFamily="34" charset="0"/>
              </a:rPr>
              <a:t>“I’ll try again tomorrow.”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676400" y="2133600"/>
            <a:ext cx="3124200" cy="1752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82880" rIns="182880"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</a:rPr>
              <a:t>It’s the daily strivings</a:t>
            </a:r>
            <a:br>
              <a:rPr lang="en-US" sz="2400">
                <a:solidFill>
                  <a:schemeClr val="folHlink"/>
                </a:solidFill>
              </a:rPr>
            </a:br>
            <a:r>
              <a:rPr lang="en-US" sz="2400">
                <a:solidFill>
                  <a:schemeClr val="folHlink"/>
                </a:solidFill>
              </a:rPr>
              <a:t>that count, not the</a:t>
            </a:r>
            <a:br>
              <a:rPr lang="en-US" sz="2400">
                <a:solidFill>
                  <a:schemeClr val="folHlink"/>
                </a:solidFill>
              </a:rPr>
            </a:br>
            <a:r>
              <a:rPr lang="en-US" sz="2400">
                <a:solidFill>
                  <a:schemeClr val="folHlink"/>
                </a:solidFill>
              </a:rPr>
              <a:t>momentary heights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theme/theme1.xml><?xml version="1.0" encoding="utf-8"?>
<a:theme xmlns:a="http://schemas.openxmlformats.org/drawingml/2006/main" name="Sermon Template">
  <a:themeElements>
    <a:clrScheme name="Sermon Template 13">
      <a:dk1>
        <a:srgbClr val="000000"/>
      </a:dk1>
      <a:lt1>
        <a:srgbClr val="FFFFFF"/>
      </a:lt1>
      <a:dk2>
        <a:srgbClr val="006666"/>
      </a:dk2>
      <a:lt2>
        <a:srgbClr val="C0C0C0"/>
      </a:lt2>
      <a:accent1>
        <a:srgbClr val="BBE0E3"/>
      </a:accent1>
      <a:accent2>
        <a:srgbClr val="FFFFCC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E7B9"/>
      </a:accent6>
      <a:hlink>
        <a:srgbClr val="CCFFFF"/>
      </a:hlink>
      <a:folHlink>
        <a:srgbClr val="CC3300"/>
      </a:folHlink>
    </a:clrScheme>
    <a:fontScheme name="Sermon Template">
      <a:majorFont>
        <a:latin typeface="Albertus Extra Bold"/>
        <a:ea typeface=""/>
        <a:cs typeface=""/>
      </a:majorFont>
      <a:minorFont>
        <a:latin typeface="BellCent NamNum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rm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m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mon Template 1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BBE0E3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E7B9"/>
        </a:accent6>
        <a:hlink>
          <a:srgbClr val="CCFFFF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Template</Template>
  <TotalTime>1361</TotalTime>
  <Words>415</Words>
  <Application>Microsoft Office PowerPoint</Application>
  <PresentationFormat>On-screen Show (4:3)</PresentationFormat>
  <Paragraphs>72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Albertus Extra Bold</vt:lpstr>
      <vt:lpstr>BellCent NamNum BT</vt:lpstr>
      <vt:lpstr>Albertus Medium</vt:lpstr>
      <vt:lpstr>Calibri</vt:lpstr>
      <vt:lpstr>Sermon Template</vt:lpstr>
      <vt:lpstr>Reaching Forward</vt:lpstr>
      <vt:lpstr>Philippians 3:13,14</vt:lpstr>
      <vt:lpstr>Review</vt:lpstr>
      <vt:lpstr>Pressing Toward the Goal</vt:lpstr>
      <vt:lpstr>“Pressing”</vt:lpstr>
      <vt:lpstr>Message of Hebrews</vt:lpstr>
      <vt:lpstr>Do We Have What It Takes?</vt:lpstr>
      <vt:lpstr>God is Not Neutral Toward Our Needs</vt:lpstr>
      <vt:lpstr>Don’t Despise the Daily Grind</vt:lpstr>
      <vt:lpstr>We Must Undergo “Training”</vt:lpstr>
      <vt:lpstr>One Thing We Can Always Do</vt:lpstr>
      <vt:lpstr>My Prayer for You</vt:lpstr>
      <vt:lpstr>My Challenge to You</vt:lpstr>
      <vt:lpstr>Set Your Hope Fully</vt:lpstr>
      <vt:lpstr>What I Hope You’ll Do</vt:lpstr>
      <vt:lpstr>Reaching Forward</vt:lpstr>
    </vt:vector>
  </TitlesOfParts>
  <Company>WordPoints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Gary Henry</dc:creator>
  <cp:lastModifiedBy>Gary Henry</cp:lastModifiedBy>
  <cp:revision>120</cp:revision>
  <dcterms:created xsi:type="dcterms:W3CDTF">2008-10-18T21:50:11Z</dcterms:created>
  <dcterms:modified xsi:type="dcterms:W3CDTF">2009-06-17T16:19:01Z</dcterms:modified>
</cp:coreProperties>
</file>