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69" r:id="rId3"/>
    <p:sldId id="261" r:id="rId4"/>
    <p:sldId id="292" r:id="rId5"/>
    <p:sldId id="318" r:id="rId6"/>
    <p:sldId id="336" r:id="rId7"/>
    <p:sldId id="340" r:id="rId8"/>
    <p:sldId id="341" r:id="rId9"/>
    <p:sldId id="320" r:id="rId10"/>
    <p:sldId id="319" r:id="rId11"/>
    <p:sldId id="321" r:id="rId12"/>
    <p:sldId id="322" r:id="rId13"/>
    <p:sldId id="339" r:id="rId14"/>
    <p:sldId id="338" r:id="rId15"/>
    <p:sldId id="337" r:id="rId16"/>
    <p:sldId id="323" r:id="rId17"/>
    <p:sldId id="313" r:id="rId18"/>
    <p:sldId id="324" r:id="rId19"/>
    <p:sldId id="299" r:id="rId20"/>
    <p:sldId id="316" r:id="rId21"/>
    <p:sldId id="317" r:id="rId22"/>
    <p:sldId id="331" r:id="rId23"/>
    <p:sldId id="315" r:id="rId24"/>
    <p:sldId id="325" r:id="rId25"/>
    <p:sldId id="334" r:id="rId26"/>
    <p:sldId id="326" r:id="rId27"/>
    <p:sldId id="327" r:id="rId28"/>
    <p:sldId id="328" r:id="rId29"/>
    <p:sldId id="329" r:id="rId30"/>
    <p:sldId id="335" r:id="rId31"/>
    <p:sldId id="330" r:id="rId32"/>
    <p:sldId id="333" r:id="rId33"/>
  </p:sldIdLst>
  <p:sldSz cx="9144000" cy="5715000" type="screen16x1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3A328C4-BA4C-413C-A261-84962F800B14}">
          <p14:sldIdLst>
            <p14:sldId id="256"/>
            <p14:sldId id="269"/>
            <p14:sldId id="261"/>
            <p14:sldId id="292"/>
            <p14:sldId id="318"/>
            <p14:sldId id="336"/>
            <p14:sldId id="340"/>
            <p14:sldId id="341"/>
            <p14:sldId id="320"/>
            <p14:sldId id="319"/>
            <p14:sldId id="321"/>
            <p14:sldId id="322"/>
            <p14:sldId id="339"/>
            <p14:sldId id="338"/>
            <p14:sldId id="337"/>
            <p14:sldId id="323"/>
            <p14:sldId id="313"/>
            <p14:sldId id="324"/>
            <p14:sldId id="299"/>
            <p14:sldId id="316"/>
            <p14:sldId id="317"/>
            <p14:sldId id="331"/>
            <p14:sldId id="315"/>
            <p14:sldId id="325"/>
            <p14:sldId id="334"/>
            <p14:sldId id="326"/>
            <p14:sldId id="327"/>
            <p14:sldId id="328"/>
            <p14:sldId id="329"/>
            <p14:sldId id="335"/>
            <p14:sldId id="330"/>
            <p14:sldId id="33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397" autoAdjust="0"/>
  </p:normalViewPr>
  <p:slideViewPr>
    <p:cSldViewPr showGuides="1">
      <p:cViewPr>
        <p:scale>
          <a:sx n="70" d="100"/>
          <a:sy n="70" d="100"/>
        </p:scale>
        <p:origin x="-2730" y="-1032"/>
      </p:cViewPr>
      <p:guideLst>
        <p:guide orient="horz" pos="180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2CE271-3441-4845-A9E3-5585CFA8ED0A}" type="datetimeFigureOut">
              <a:rPr lang="en-US" smtClean="0"/>
              <a:t>9/28/2014</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16964D-CCD2-4468-AE2B-D667F73E12A9}" type="slidenum">
              <a:rPr lang="en-US" smtClean="0"/>
              <a:t>‹#›</a:t>
            </a:fld>
            <a:endParaRPr lang="en-US"/>
          </a:p>
        </p:txBody>
      </p:sp>
    </p:spTree>
    <p:extLst>
      <p:ext uri="{BB962C8B-B14F-4D97-AF65-F5344CB8AC3E}">
        <p14:creationId xmlns:p14="http://schemas.microsoft.com/office/powerpoint/2010/main" val="2089612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about 280 BC seventy-two Jewish scholars were asked to come from Israel to assemble in Alexandria by the ruler </a:t>
            </a:r>
            <a:r>
              <a:rPr lang="en-US" sz="1200" b="1" kern="1200" dirty="0" smtClean="0">
                <a:solidFill>
                  <a:schemeClr val="tx1"/>
                </a:solidFill>
                <a:effectLst/>
                <a:latin typeface="+mn-lt"/>
                <a:ea typeface="+mn-ea"/>
                <a:cs typeface="+mn-cs"/>
              </a:rPr>
              <a:t>Ptolemy II </a:t>
            </a:r>
            <a:r>
              <a:rPr lang="en-US" sz="1200" b="1" kern="1200" dirty="0" err="1" smtClean="0">
                <a:solidFill>
                  <a:schemeClr val="tx1"/>
                </a:solidFill>
                <a:effectLst/>
                <a:latin typeface="+mn-lt"/>
                <a:ea typeface="+mn-ea"/>
                <a:cs typeface="+mn-cs"/>
              </a:rPr>
              <a:t>Philadelphus</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for the task of translating the Hebrew Old Testament into the Greek language which was the common language of the day. We know this translation now as the </a:t>
            </a:r>
            <a:r>
              <a:rPr lang="en-US" sz="1200" b="1" kern="1200" dirty="0" smtClean="0">
                <a:solidFill>
                  <a:schemeClr val="tx1"/>
                </a:solidFill>
                <a:effectLst/>
                <a:latin typeface="+mn-lt"/>
                <a:ea typeface="+mn-ea"/>
                <a:cs typeface="+mn-cs"/>
              </a:rPr>
              <a:t>Septuagint Version </a:t>
            </a:r>
            <a:r>
              <a:rPr lang="en-US" sz="1200" kern="1200" dirty="0" smtClean="0">
                <a:solidFill>
                  <a:schemeClr val="tx1"/>
                </a:solidFill>
                <a:effectLst/>
                <a:latin typeface="+mn-lt"/>
                <a:ea typeface="+mn-ea"/>
                <a:cs typeface="+mn-cs"/>
              </a:rPr>
              <a:t>of the Old Testament. Of the places where the New Testament quotes the Old, the great majority is from the Septuagint version. Protestant authors Archer and </a:t>
            </a:r>
            <a:r>
              <a:rPr lang="en-US" sz="1200" kern="1200" dirty="0" err="1" smtClean="0">
                <a:solidFill>
                  <a:schemeClr val="tx1"/>
                </a:solidFill>
                <a:effectLst/>
                <a:latin typeface="+mn-lt"/>
                <a:ea typeface="+mn-ea"/>
                <a:cs typeface="+mn-cs"/>
              </a:rPr>
              <a:t>Chirichigno</a:t>
            </a:r>
            <a:r>
              <a:rPr lang="en-US" sz="1200" kern="1200" dirty="0" smtClean="0">
                <a:solidFill>
                  <a:schemeClr val="tx1"/>
                </a:solidFill>
                <a:effectLst/>
                <a:latin typeface="+mn-lt"/>
                <a:ea typeface="+mn-ea"/>
                <a:cs typeface="+mn-cs"/>
              </a:rPr>
              <a:t> list 340 places where the New Testament cites the Septuagint but only 33 places where it cites from the Masoretic Text rather than the Septuagint (G. Archer and G. C. </a:t>
            </a:r>
            <a:r>
              <a:rPr lang="en-US" sz="1200" kern="1200" dirty="0" err="1" smtClean="0">
                <a:solidFill>
                  <a:schemeClr val="tx1"/>
                </a:solidFill>
                <a:effectLst/>
                <a:latin typeface="+mn-lt"/>
                <a:ea typeface="+mn-ea"/>
                <a:cs typeface="+mn-cs"/>
              </a:rPr>
              <a:t>Chirichigno</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Old Testament Quotations in the New Testament: A Complete Survey</a:t>
            </a:r>
            <a:r>
              <a:rPr lang="en-US" sz="1200" kern="1200" dirty="0" smtClean="0">
                <a:solidFill>
                  <a:schemeClr val="tx1"/>
                </a:solidFill>
                <a:effectLst/>
                <a:latin typeface="+mn-lt"/>
                <a:ea typeface="+mn-ea"/>
                <a:cs typeface="+mn-cs"/>
              </a:rPr>
              <a:t>, 25-32). But, since you ask, here is an example where the Greek gospels present Jesus as quoting the Septuagint: In Mark 7:6–7, Jesus quotes the LXX of Isaiah 29:13 when he says, "Well did Isaiah prophesy of you hypocrites, as it is written, ‘This people honors me with their lips, but their heart is far from me; in vain do they worship me, teaching as doctrines the precepts of men.’"</a:t>
            </a:r>
          </a:p>
          <a:p>
            <a:endParaRPr lang="en-US" dirty="0"/>
          </a:p>
        </p:txBody>
      </p:sp>
      <p:sp>
        <p:nvSpPr>
          <p:cNvPr id="4" name="Slide Number Placeholder 3"/>
          <p:cNvSpPr>
            <a:spLocks noGrp="1"/>
          </p:cNvSpPr>
          <p:nvPr>
            <p:ph type="sldNum" sz="quarter" idx="10"/>
          </p:nvPr>
        </p:nvSpPr>
        <p:spPr/>
        <p:txBody>
          <a:bodyPr/>
          <a:lstStyle/>
          <a:p>
            <a:fld id="{FF16964D-CCD2-4468-AE2B-D667F73E12A9}" type="slidenum">
              <a:rPr lang="en-US" smtClean="0"/>
              <a:t>24</a:t>
            </a:fld>
            <a:endParaRPr lang="en-US"/>
          </a:p>
        </p:txBody>
      </p:sp>
    </p:spTree>
    <p:extLst>
      <p:ext uri="{BB962C8B-B14F-4D97-AF65-F5344CB8AC3E}">
        <p14:creationId xmlns:p14="http://schemas.microsoft.com/office/powerpoint/2010/main" val="807518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4173379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7255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5935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1172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505552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7500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05804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14153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2536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96416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61323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48491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en.wikipedia.org/wiki/Bardiya"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en.wikipedia.org/wiki/Diadochi" TargetMode="External"/><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87501"/>
            <a:ext cx="7772400" cy="3048000"/>
          </a:xfrm>
        </p:spPr>
        <p:txBody>
          <a:bodyPr>
            <a:normAutofit fontScale="90000"/>
          </a:bodyPr>
          <a:lstStyle/>
          <a:p>
            <a:r>
              <a:rPr lang="en-US" b="1" dirty="0"/>
              <a:t>Daniel’s 4 Kingdoms </a:t>
            </a:r>
            <a:r>
              <a:rPr lang="en-US" b="1" dirty="0" smtClean="0"/>
              <a:t/>
            </a:r>
            <a:br>
              <a:rPr lang="en-US" b="1" dirty="0" smtClean="0"/>
            </a:br>
            <a:r>
              <a:rPr lang="en-US" dirty="0"/>
              <a:t>Daniel’s North &amp; South </a:t>
            </a:r>
            <a:r>
              <a:rPr lang="en-US" dirty="0" smtClean="0"/>
              <a:t/>
            </a:r>
            <a:br>
              <a:rPr lang="en-US" dirty="0" smtClean="0"/>
            </a:br>
            <a:r>
              <a:rPr lang="en-US" dirty="0" smtClean="0"/>
              <a:t>– </a:t>
            </a:r>
            <a:r>
              <a:rPr lang="en-US" dirty="0"/>
              <a:t>Ptolemies &amp; Seleucids</a:t>
            </a:r>
            <a:r>
              <a:rPr lang="en-US" dirty="0" smtClean="0"/>
              <a:t/>
            </a:r>
            <a:br>
              <a:rPr lang="en-US" dirty="0" smtClean="0"/>
            </a:br>
            <a:r>
              <a:rPr lang="en-US" dirty="0" smtClean="0"/>
              <a:t/>
            </a:r>
            <a:br>
              <a:rPr lang="en-US" dirty="0" smtClean="0"/>
            </a:br>
            <a:r>
              <a:rPr lang="en-US" dirty="0"/>
              <a:t/>
            </a:r>
            <a:br>
              <a:rPr lang="en-US" dirty="0"/>
            </a:br>
            <a:r>
              <a:rPr lang="en-US" dirty="0"/>
              <a:t>Between the Testaments</a:t>
            </a:r>
          </a:p>
        </p:txBody>
      </p:sp>
      <p:sp>
        <p:nvSpPr>
          <p:cNvPr id="3" name="Subtitle 2"/>
          <p:cNvSpPr>
            <a:spLocks noGrp="1"/>
          </p:cNvSpPr>
          <p:nvPr>
            <p:ph type="subTitle" idx="1"/>
          </p:nvPr>
        </p:nvSpPr>
        <p:spPr>
          <a:xfrm>
            <a:off x="1752600" y="3048000"/>
            <a:ext cx="5562600" cy="635000"/>
          </a:xfrm>
        </p:spPr>
        <p:txBody>
          <a:bodyPr/>
          <a:lstStyle/>
          <a:p>
            <a:r>
              <a:rPr lang="en-US" b="1" dirty="0" smtClean="0">
                <a:solidFill>
                  <a:srgbClr val="002060"/>
                </a:solidFill>
              </a:rPr>
              <a:t>Lesson 5</a:t>
            </a:r>
          </a:p>
          <a:p>
            <a:endParaRPr lang="en-US" b="1" dirty="0">
              <a:solidFill>
                <a:srgbClr val="002060"/>
              </a:solidFill>
            </a:endParaRPr>
          </a:p>
        </p:txBody>
      </p:sp>
    </p:spTree>
    <p:extLst>
      <p:ext uri="{BB962C8B-B14F-4D97-AF65-F5344CB8AC3E}">
        <p14:creationId xmlns:p14="http://schemas.microsoft.com/office/powerpoint/2010/main" val="1121163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42779"/>
            <a:ext cx="8006135" cy="600055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9866" y="-952500"/>
            <a:ext cx="3812568" cy="2857500"/>
          </a:xfrm>
          <a:prstGeom prst="rect">
            <a:avLst/>
          </a:prstGeom>
        </p:spPr>
      </p:pic>
    </p:spTree>
    <p:extLst>
      <p:ext uri="{BB962C8B-B14F-4D97-AF65-F5344CB8AC3E}">
        <p14:creationId xmlns:p14="http://schemas.microsoft.com/office/powerpoint/2010/main" val="10022776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91" y="0"/>
            <a:ext cx="7625135" cy="5715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9866" y="-952500"/>
            <a:ext cx="3812568" cy="2857500"/>
          </a:xfrm>
          <a:prstGeom prst="rect">
            <a:avLst/>
          </a:prstGeom>
        </p:spPr>
      </p:pic>
    </p:spTree>
    <p:extLst>
      <p:ext uri="{BB962C8B-B14F-4D97-AF65-F5344CB8AC3E}">
        <p14:creationId xmlns:p14="http://schemas.microsoft.com/office/powerpoint/2010/main" val="29189679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2958131"/>
            <a:ext cx="7671756" cy="277951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096"/>
            <a:ext cx="6182634" cy="298003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9866" y="-952500"/>
            <a:ext cx="3812568" cy="285750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2137" y="1714500"/>
            <a:ext cx="3471863" cy="4000500"/>
          </a:xfrm>
          <a:prstGeom prst="rect">
            <a:avLst/>
          </a:prstGeom>
        </p:spPr>
      </p:pic>
    </p:spTree>
    <p:extLst>
      <p:ext uri="{BB962C8B-B14F-4D97-AF65-F5344CB8AC3E}">
        <p14:creationId xmlns:p14="http://schemas.microsoft.com/office/powerpoint/2010/main" val="30894083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488"/>
            <a:ext cx="9144000" cy="5137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3686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6214"/>
            <a:ext cx="9144000" cy="51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4760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8769" y="0"/>
            <a:ext cx="5313717" cy="3985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2" y="32413"/>
            <a:ext cx="6057900" cy="395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2543" y="2786062"/>
            <a:ext cx="4750985" cy="2928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32" y="2786062"/>
            <a:ext cx="4410075" cy="287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7865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51758"/>
            <a:ext cx="8229600" cy="3771636"/>
          </a:xfrm>
        </p:spPr>
        <p:txBody>
          <a:bodyPr>
            <a:normAutofit/>
          </a:bodyPr>
          <a:lstStyle/>
          <a:p>
            <a:pPr marL="0" indent="0">
              <a:buNone/>
            </a:pPr>
            <a:r>
              <a:rPr lang="en-US" sz="2000" b="1" dirty="0"/>
              <a:t>Acts </a:t>
            </a:r>
            <a:r>
              <a:rPr lang="en-US" sz="2000" b="1" dirty="0" smtClean="0"/>
              <a:t>27:5-6(ESV</a:t>
            </a:r>
            <a:r>
              <a:rPr lang="en-US" sz="2000" b="1" dirty="0"/>
              <a:t>) </a:t>
            </a:r>
            <a:r>
              <a:rPr lang="en-US" sz="2000" dirty="0"/>
              <a:t/>
            </a:r>
            <a:br>
              <a:rPr lang="en-US" sz="2000" dirty="0"/>
            </a:br>
            <a:r>
              <a:rPr lang="en-US" sz="2000" baseline="30000" dirty="0"/>
              <a:t>5</a:t>
            </a:r>
            <a:r>
              <a:rPr lang="en-US" sz="2000" dirty="0"/>
              <a:t>And when we had sailed across the open sea along the </a:t>
            </a:r>
            <a:endParaRPr lang="en-US" sz="2000" dirty="0" smtClean="0"/>
          </a:p>
          <a:p>
            <a:pPr marL="0" indent="0">
              <a:buNone/>
            </a:pPr>
            <a:r>
              <a:rPr lang="en-US" sz="2000" dirty="0" smtClean="0"/>
              <a:t>coast </a:t>
            </a:r>
            <a:r>
              <a:rPr lang="en-US" sz="2000" dirty="0"/>
              <a:t>of Cilicia and Pamphylia, we came to Myra in Lycia.  </a:t>
            </a:r>
            <a:endParaRPr lang="en-US" sz="2000" dirty="0" smtClean="0"/>
          </a:p>
          <a:p>
            <a:pPr marL="0" indent="0">
              <a:buNone/>
            </a:pPr>
            <a:r>
              <a:rPr lang="en-US" sz="2000" baseline="30000" dirty="0" smtClean="0"/>
              <a:t>6</a:t>
            </a:r>
            <a:r>
              <a:rPr lang="en-US" sz="2000" dirty="0" smtClean="0"/>
              <a:t>There </a:t>
            </a:r>
            <a:r>
              <a:rPr lang="en-US" sz="2000" dirty="0"/>
              <a:t>the centurion </a:t>
            </a:r>
            <a:r>
              <a:rPr lang="en-US" sz="2000" u="sng" dirty="0"/>
              <a:t>found a ship of Alexandria</a:t>
            </a:r>
            <a:r>
              <a:rPr lang="en-US" sz="2000" dirty="0"/>
              <a:t> sailing </a:t>
            </a:r>
            <a:endParaRPr lang="en-US" sz="2000" dirty="0" smtClean="0"/>
          </a:p>
          <a:p>
            <a:pPr marL="0" indent="0">
              <a:buNone/>
            </a:pPr>
            <a:r>
              <a:rPr lang="en-US" sz="2000" dirty="0" smtClean="0"/>
              <a:t>for </a:t>
            </a:r>
            <a:r>
              <a:rPr lang="en-US" sz="2000" dirty="0"/>
              <a:t>Italy and put us on board.  </a:t>
            </a:r>
            <a:br>
              <a:rPr lang="en-US" sz="2000" dirty="0"/>
            </a:br>
            <a:r>
              <a:rPr lang="en-US" sz="2000" dirty="0"/>
              <a:t/>
            </a:r>
            <a:br>
              <a:rPr lang="en-US" sz="2000" dirty="0"/>
            </a:br>
            <a:r>
              <a:rPr lang="en-US" sz="2000" b="1" dirty="0"/>
              <a:t>Acts </a:t>
            </a:r>
            <a:r>
              <a:rPr lang="en-US" sz="2000" b="1" dirty="0" smtClean="0"/>
              <a:t>28:11 (</a:t>
            </a:r>
            <a:r>
              <a:rPr lang="en-US" sz="2000" b="1" dirty="0"/>
              <a:t>ESV) </a:t>
            </a:r>
            <a:r>
              <a:rPr lang="en-US" sz="2000" dirty="0"/>
              <a:t/>
            </a:r>
            <a:br>
              <a:rPr lang="en-US" sz="2000" dirty="0"/>
            </a:br>
            <a:r>
              <a:rPr lang="en-US" sz="2000" baseline="30000" dirty="0"/>
              <a:t>11</a:t>
            </a:r>
            <a:r>
              <a:rPr lang="en-US" sz="2000" dirty="0"/>
              <a:t>After three months we set sail in a ship that had </a:t>
            </a:r>
            <a:endParaRPr lang="en-US" sz="2000" dirty="0" smtClean="0"/>
          </a:p>
          <a:p>
            <a:pPr marL="0" indent="0">
              <a:buNone/>
            </a:pPr>
            <a:r>
              <a:rPr lang="en-US" sz="2000" dirty="0" smtClean="0"/>
              <a:t>wintered </a:t>
            </a:r>
            <a:r>
              <a:rPr lang="en-US" sz="2000" dirty="0"/>
              <a:t>in the island, </a:t>
            </a:r>
            <a:r>
              <a:rPr lang="en-US" sz="2000" u="sng" dirty="0"/>
              <a:t>a ship of Alexandria</a:t>
            </a:r>
            <a:r>
              <a:rPr lang="en-US" sz="2000" dirty="0"/>
              <a:t>, </a:t>
            </a:r>
            <a:endParaRPr lang="en-US" sz="2000" dirty="0" smtClean="0"/>
          </a:p>
          <a:p>
            <a:pPr marL="0" indent="0">
              <a:buNone/>
            </a:pPr>
            <a:r>
              <a:rPr lang="en-US" sz="2000" dirty="0" smtClean="0"/>
              <a:t>with </a:t>
            </a:r>
            <a:r>
              <a:rPr lang="en-US" sz="2000" dirty="0"/>
              <a:t>the twin gods as a figurehead.  </a:t>
            </a:r>
            <a:endParaRPr lang="en-US" sz="2000" dirty="0" smtClean="0"/>
          </a:p>
          <a:p>
            <a:pPr marL="0" indent="0">
              <a:buNone/>
            </a:pPr>
            <a:endParaRPr lang="en-US"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5076" y="3009900"/>
            <a:ext cx="3274548" cy="2520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9639" y="38100"/>
            <a:ext cx="3044361"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467100"/>
            <a:ext cx="3588053" cy="2170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5792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3" y="4927"/>
            <a:ext cx="9136117" cy="5710073"/>
          </a:xfrm>
          <a:prstGeom prst="rect">
            <a:avLst/>
          </a:prstGeom>
        </p:spPr>
      </p:pic>
      <p:sp>
        <p:nvSpPr>
          <p:cNvPr id="4" name="TextBox 3"/>
          <p:cNvSpPr txBox="1"/>
          <p:nvPr/>
        </p:nvSpPr>
        <p:spPr>
          <a:xfrm>
            <a:off x="6400800" y="342899"/>
            <a:ext cx="2588170" cy="4247317"/>
          </a:xfrm>
          <a:prstGeom prst="rect">
            <a:avLst/>
          </a:prstGeom>
          <a:solidFill>
            <a:schemeClr val="bg1">
              <a:alpha val="75000"/>
            </a:schemeClr>
          </a:solidFill>
        </p:spPr>
        <p:txBody>
          <a:bodyPr wrap="square" rtlCol="0">
            <a:spAutoFit/>
          </a:bodyPr>
          <a:lstStyle/>
          <a:p>
            <a:r>
              <a:rPr lang="en-US" b="1" dirty="0" smtClean="0">
                <a:solidFill>
                  <a:prstClr val="black"/>
                </a:solidFill>
              </a:rPr>
              <a:t>Daniel 8</a:t>
            </a:r>
          </a:p>
          <a:p>
            <a:r>
              <a:rPr lang="en-US" baseline="30000" dirty="0"/>
              <a:t>20 </a:t>
            </a:r>
            <a:r>
              <a:rPr lang="en-US" dirty="0"/>
              <a:t>As for the ram that you saw with the two horns, these are the kings of Media and Persia. </a:t>
            </a:r>
            <a:r>
              <a:rPr lang="en-US" baseline="30000" dirty="0"/>
              <a:t>21 </a:t>
            </a:r>
            <a:r>
              <a:rPr lang="en-US" dirty="0"/>
              <a:t>And the </a:t>
            </a:r>
            <a:r>
              <a:rPr lang="en-US" dirty="0" smtClean="0"/>
              <a:t>goat </a:t>
            </a:r>
            <a:r>
              <a:rPr lang="en-US" dirty="0"/>
              <a:t>is the king of Greece. And the great horn between his eyes is the first king. </a:t>
            </a:r>
            <a:r>
              <a:rPr lang="en-US" baseline="30000" dirty="0"/>
              <a:t>22 </a:t>
            </a:r>
            <a:r>
              <a:rPr lang="en-US" dirty="0"/>
              <a:t>As for the horn that was broken, in place of which four others arose, four kingdoms shall arise from </a:t>
            </a:r>
            <a:r>
              <a:rPr lang="en-US" dirty="0" smtClean="0"/>
              <a:t>his</a:t>
            </a:r>
            <a:r>
              <a:rPr lang="en-US" baseline="30000" dirty="0"/>
              <a:t> </a:t>
            </a:r>
            <a:r>
              <a:rPr lang="en-US" dirty="0" smtClean="0"/>
              <a:t>nation</a:t>
            </a:r>
            <a:r>
              <a:rPr lang="en-US" dirty="0"/>
              <a:t>, but not with his power.</a:t>
            </a:r>
            <a:endParaRPr lang="en-US" dirty="0">
              <a:solidFill>
                <a:prstClr val="black"/>
              </a:solidFill>
            </a:endParaRPr>
          </a:p>
        </p:txBody>
      </p:sp>
    </p:spTree>
    <p:extLst>
      <p:ext uri="{BB962C8B-B14F-4D97-AF65-F5344CB8AC3E}">
        <p14:creationId xmlns:p14="http://schemas.microsoft.com/office/powerpoint/2010/main" val="9515340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to do with an Empire?</a:t>
            </a:r>
            <a:endParaRPr lang="en-US" dirty="0"/>
          </a:p>
        </p:txBody>
      </p:sp>
      <p:sp>
        <p:nvSpPr>
          <p:cNvPr id="4" name="Content Placeholder 3"/>
          <p:cNvSpPr>
            <a:spLocks noGrp="1"/>
          </p:cNvSpPr>
          <p:nvPr>
            <p:ph sz="half" idx="1"/>
          </p:nvPr>
        </p:nvSpPr>
        <p:spPr/>
        <p:txBody>
          <a:bodyPr>
            <a:normAutofit/>
          </a:bodyPr>
          <a:lstStyle/>
          <a:p>
            <a:r>
              <a:rPr lang="en-US" sz="2000" dirty="0">
                <a:latin typeface="Arial" panose="020B0604020202020204" pitchFamily="34" charset="0"/>
                <a:cs typeface="Arial" panose="020B0604020202020204" pitchFamily="34" charset="0"/>
              </a:rPr>
              <a:t>Alexander and Roxanne’s small boy was named Alexander IV and was born shortly after his father’s death</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Alexander also left a half-brother in Babylon, one of Philip II’s other </a:t>
            </a:r>
            <a:r>
              <a:rPr lang="en-US" sz="2000" dirty="0" smtClean="0">
                <a:latin typeface="Arial" panose="020B0604020202020204" pitchFamily="34" charset="0"/>
                <a:cs typeface="Arial" panose="020B0604020202020204" pitchFamily="34" charset="0"/>
              </a:rPr>
              <a:t>children – severe mental disabilities</a:t>
            </a:r>
            <a:endParaRPr lang="en-US" sz="2000" dirty="0">
              <a:latin typeface="Arial" panose="020B0604020202020204" pitchFamily="34" charset="0"/>
              <a:cs typeface="Arial" panose="020B0604020202020204" pitchFamily="34" charset="0"/>
            </a:endParaRPr>
          </a:p>
        </p:txBody>
      </p:sp>
      <p:sp>
        <p:nvSpPr>
          <p:cNvPr id="5" name="Content Placeholder 4"/>
          <p:cNvSpPr>
            <a:spLocks noGrp="1"/>
          </p:cNvSpPr>
          <p:nvPr>
            <p:ph sz="half" idx="2"/>
          </p:nvPr>
        </p:nvSpPr>
        <p:spPr>
          <a:xfrm>
            <a:off x="4648200" y="1333500"/>
            <a:ext cx="4038600" cy="1905000"/>
          </a:xfrm>
        </p:spPr>
        <p:txBody>
          <a:bodyPr vert="horz" lIns="91440" tIns="45720" rIns="91440" bIns="45720" rtlCol="0">
            <a:normAutofit/>
          </a:bodyPr>
          <a:lstStyle/>
          <a:p>
            <a:pPr marL="0" indent="0">
              <a:buNone/>
            </a:pPr>
            <a:r>
              <a:rPr lang="en-US" sz="2000" dirty="0" smtClean="0">
                <a:latin typeface="Arial" panose="020B0604020202020204" pitchFamily="34" charset="0"/>
                <a:cs typeface="Arial" panose="020B0604020202020204" pitchFamily="34" charset="0"/>
              </a:rPr>
              <a:t>Division 323 BC</a:t>
            </a:r>
          </a:p>
          <a:p>
            <a:r>
              <a:rPr lang="en-US" sz="1600" dirty="0" smtClean="0">
                <a:latin typeface="Arial" panose="020B0604020202020204" pitchFamily="34" charset="0"/>
                <a:cs typeface="Arial" panose="020B0604020202020204" pitchFamily="34" charset="0"/>
              </a:rPr>
              <a:t>Asia </a:t>
            </a:r>
            <a:r>
              <a:rPr lang="en-US" sz="1600" dirty="0">
                <a:latin typeface="Arial" panose="020B0604020202020204" pitchFamily="34" charset="0"/>
                <a:cs typeface="Arial" panose="020B0604020202020204" pitchFamily="34" charset="0"/>
              </a:rPr>
              <a:t>Minor: </a:t>
            </a:r>
            <a:r>
              <a:rPr lang="en-US" sz="1600" dirty="0" err="1">
                <a:latin typeface="Arial" panose="020B0604020202020204" pitchFamily="34" charset="0"/>
                <a:cs typeface="Arial" panose="020B0604020202020204" pitchFamily="34" charset="0"/>
              </a:rPr>
              <a:t>Antigonus</a:t>
            </a:r>
            <a:r>
              <a:rPr lang="en-US" sz="1600" dirty="0">
                <a:latin typeface="Arial" panose="020B0604020202020204" pitchFamily="34" charset="0"/>
                <a:cs typeface="Arial" panose="020B0604020202020204" pitchFamily="34" charset="0"/>
              </a:rPr>
              <a:t> </a:t>
            </a:r>
            <a:endParaRPr lang="en-US" sz="1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Egypt</a:t>
            </a:r>
            <a:r>
              <a:rPr lang="en-US" sz="1600" dirty="0">
                <a:latin typeface="Arial" panose="020B0604020202020204" pitchFamily="34" charset="0"/>
                <a:cs typeface="Arial" panose="020B0604020202020204" pitchFamily="34" charset="0"/>
              </a:rPr>
              <a:t>: Ptolemy </a:t>
            </a:r>
            <a:endParaRPr lang="en-US" sz="1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Eastern </a:t>
            </a:r>
            <a:r>
              <a:rPr lang="en-US" sz="1600" dirty="0">
                <a:latin typeface="Arial" panose="020B0604020202020204" pitchFamily="34" charset="0"/>
                <a:cs typeface="Arial" panose="020B0604020202020204" pitchFamily="34" charset="0"/>
              </a:rPr>
              <a:t>territories: </a:t>
            </a:r>
            <a:r>
              <a:rPr lang="en-US" sz="1600" dirty="0" smtClean="0">
                <a:latin typeface="Arial" panose="020B0604020202020204" pitchFamily="34" charset="0"/>
                <a:cs typeface="Arial" panose="020B0604020202020204" pitchFamily="34" charset="0"/>
              </a:rPr>
              <a:t>Seleucus</a:t>
            </a:r>
          </a:p>
          <a:p>
            <a:r>
              <a:rPr lang="en-US" sz="1600" dirty="0" smtClean="0">
                <a:latin typeface="Arial" panose="020B0604020202020204" pitchFamily="34" charset="0"/>
                <a:cs typeface="Arial" panose="020B0604020202020204" pitchFamily="34" charset="0"/>
              </a:rPr>
              <a:t>Macedonia </a:t>
            </a:r>
            <a:r>
              <a:rPr lang="en-US" sz="1600" dirty="0">
                <a:latin typeface="Arial" panose="020B0604020202020204" pitchFamily="34" charset="0"/>
                <a:cs typeface="Arial" panose="020B0604020202020204" pitchFamily="34" charset="0"/>
              </a:rPr>
              <a:t>and Greece: Antipater </a:t>
            </a:r>
            <a:endParaRPr lang="en-US" sz="1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Thrace</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Lysimachus</a:t>
            </a:r>
            <a:endParaRPr lang="en-US" sz="1600" dirty="0">
              <a:latin typeface="Arial" panose="020B0604020202020204" pitchFamily="34" charset="0"/>
              <a:cs typeface="Arial" panose="020B0604020202020204" pitchFamily="34" charset="0"/>
            </a:endParaRPr>
          </a:p>
        </p:txBody>
      </p:sp>
      <p:sp>
        <p:nvSpPr>
          <p:cNvPr id="6" name="Content Placeholder 4"/>
          <p:cNvSpPr txBox="1">
            <a:spLocks/>
          </p:cNvSpPr>
          <p:nvPr/>
        </p:nvSpPr>
        <p:spPr>
          <a:xfrm>
            <a:off x="4572000" y="3400245"/>
            <a:ext cx="4419600" cy="1905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latin typeface="Arial" panose="020B0604020202020204" pitchFamily="34" charset="0"/>
                <a:cs typeface="Arial" panose="020B0604020202020204" pitchFamily="34" charset="0"/>
              </a:rPr>
              <a:t>275 BC</a:t>
            </a:r>
          </a:p>
          <a:p>
            <a:r>
              <a:rPr lang="en-US" sz="1600" dirty="0" smtClean="0">
                <a:latin typeface="Arial" panose="020B0604020202020204" pitchFamily="34" charset="0"/>
                <a:cs typeface="Arial" panose="020B0604020202020204" pitchFamily="34" charset="0"/>
              </a:rPr>
              <a:t>Egypt: Ptolemy </a:t>
            </a:r>
          </a:p>
          <a:p>
            <a:r>
              <a:rPr lang="en-US" sz="1600" dirty="0">
                <a:latin typeface="Arial" panose="020B0604020202020204" pitchFamily="34" charset="0"/>
                <a:cs typeface="Arial" panose="020B0604020202020204" pitchFamily="34" charset="0"/>
              </a:rPr>
              <a:t>Asia Minor </a:t>
            </a:r>
            <a:r>
              <a:rPr lang="en-US" sz="1600" dirty="0" smtClean="0">
                <a:latin typeface="Arial" panose="020B0604020202020204" pitchFamily="34" charset="0"/>
                <a:cs typeface="Arial" panose="020B0604020202020204" pitchFamily="34" charset="0"/>
              </a:rPr>
              <a:t> &amp; Eastern territories: Seleucus</a:t>
            </a:r>
          </a:p>
          <a:p>
            <a:r>
              <a:rPr lang="en-US" sz="1600" dirty="0" smtClean="0">
                <a:latin typeface="Arial" panose="020B0604020202020204" pitchFamily="34" charset="0"/>
                <a:cs typeface="Arial" panose="020B0604020202020204" pitchFamily="34" charset="0"/>
              </a:rPr>
              <a:t>Macedonia and Greece</a:t>
            </a:r>
          </a:p>
          <a:p>
            <a:r>
              <a:rPr lang="en-US" sz="1600" dirty="0" smtClean="0">
                <a:latin typeface="Arial" panose="020B0604020202020204" pitchFamily="34" charset="0"/>
                <a:cs typeface="Arial" panose="020B0604020202020204" pitchFamily="34" charset="0"/>
              </a:rPr>
              <a:t>Thrace</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2478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Complete Survey of the Bible\Prophets-Complete Survey of the Bible\Map-Divided Kingdom of Alexand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25" y="775138"/>
            <a:ext cx="9064150" cy="3746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6700" y="4714726"/>
            <a:ext cx="8610600" cy="1200329"/>
          </a:xfrm>
          <a:prstGeom prst="rect">
            <a:avLst/>
          </a:prstGeom>
          <a:noFill/>
        </p:spPr>
        <p:txBody>
          <a:bodyPr wrap="square" rtlCol="0">
            <a:spAutoFit/>
          </a:bodyPr>
          <a:lstStyle/>
          <a:p>
            <a:r>
              <a:rPr lang="en-US" dirty="0"/>
              <a:t>Alexander died in 323 B.C. when he was only about thirty-three years old. After some time, however, the four generals that had led Alexander’s armies divided his empire between them. We will study them in our next lesson. </a:t>
            </a:r>
          </a:p>
          <a:p>
            <a:endParaRPr lang="en-US" dirty="0"/>
          </a:p>
        </p:txBody>
      </p:sp>
    </p:spTree>
    <p:extLst>
      <p:ext uri="{BB962C8B-B14F-4D97-AF65-F5344CB8AC3E}">
        <p14:creationId xmlns:p14="http://schemas.microsoft.com/office/powerpoint/2010/main" val="31843103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044338438"/>
              </p:ext>
            </p:extLst>
          </p:nvPr>
        </p:nvGraphicFramePr>
        <p:xfrm>
          <a:off x="152402" y="381000"/>
          <a:ext cx="7772399" cy="4571238"/>
        </p:xfrm>
        <a:graphic>
          <a:graphicData uri="http://schemas.openxmlformats.org/drawingml/2006/table">
            <a:tbl>
              <a:tblPr firstRow="1" firstCol="1" bandRow="1">
                <a:tableStyleId>{5C22544A-7EE6-4342-B048-85BDC9FD1C3A}</a:tableStyleId>
              </a:tblPr>
              <a:tblGrid>
                <a:gridCol w="1129893"/>
                <a:gridCol w="6642506"/>
              </a:tblGrid>
              <a:tr h="400050">
                <a:tc>
                  <a:txBody>
                    <a:bodyPr/>
                    <a:lstStyle/>
                    <a:p>
                      <a:pPr marL="0" marR="0" algn="ctr">
                        <a:lnSpc>
                          <a:spcPct val="115000"/>
                        </a:lnSpc>
                        <a:spcBef>
                          <a:spcPts val="0"/>
                        </a:spcBef>
                        <a:spcAft>
                          <a:spcPts val="0"/>
                        </a:spcAft>
                      </a:pPr>
                      <a:r>
                        <a:rPr lang="en-US" sz="1700" dirty="0">
                          <a:effectLst/>
                        </a:rPr>
                        <a:t>Class</a:t>
                      </a:r>
                      <a:endParaRPr lang="en-US" sz="1700" dirty="0">
                        <a:effectLst/>
                        <a:latin typeface="Calibri"/>
                        <a:ea typeface="SimSun"/>
                        <a:cs typeface="Times New Roman"/>
                      </a:endParaRPr>
                    </a:p>
                  </a:txBody>
                  <a:tcPr marL="68580" marR="68580" marT="0" marB="0"/>
                </a:tc>
                <a:tc>
                  <a:txBody>
                    <a:bodyPr/>
                    <a:lstStyle/>
                    <a:p>
                      <a:pPr marL="0" marR="0" algn="ctr">
                        <a:lnSpc>
                          <a:spcPct val="115000"/>
                        </a:lnSpc>
                        <a:spcBef>
                          <a:spcPts val="0"/>
                        </a:spcBef>
                        <a:spcAft>
                          <a:spcPts val="0"/>
                        </a:spcAft>
                      </a:pPr>
                      <a:r>
                        <a:rPr lang="en-US" sz="1700" dirty="0">
                          <a:effectLst/>
                        </a:rPr>
                        <a:t>Lesson</a:t>
                      </a:r>
                      <a:endParaRPr lang="en-US" sz="1700" dirty="0">
                        <a:effectLst/>
                        <a:latin typeface="Calibri"/>
                        <a:ea typeface="SimSun"/>
                        <a:cs typeface="Times New Roman"/>
                      </a:endParaRPr>
                    </a:p>
                  </a:txBody>
                  <a:tcPr marL="68580" marR="68580" marT="0" marB="0"/>
                </a:tc>
              </a:tr>
              <a:tr h="292100">
                <a:tc>
                  <a:txBody>
                    <a:bodyPr/>
                    <a:lstStyle/>
                    <a:p>
                      <a:pPr marL="0" marR="0" algn="ctr">
                        <a:lnSpc>
                          <a:spcPct val="115000"/>
                        </a:lnSpc>
                        <a:spcBef>
                          <a:spcPts val="0"/>
                        </a:spcBef>
                        <a:spcAft>
                          <a:spcPts val="0"/>
                        </a:spcAft>
                      </a:pPr>
                      <a:r>
                        <a:rPr lang="en-US" sz="1700" dirty="0">
                          <a:effectLst/>
                        </a:rPr>
                        <a:t>1</a:t>
                      </a:r>
                      <a:endParaRPr lang="en-US" sz="1700" dirty="0">
                        <a:effectLst/>
                        <a:latin typeface="Calibri"/>
                        <a:ea typeface="SimSun"/>
                        <a:cs typeface="Times New Roman"/>
                      </a:endParaRPr>
                    </a:p>
                  </a:txBody>
                  <a:tcPr marL="68580" marR="68580" marT="0" marB="0"/>
                </a:tc>
                <a:tc>
                  <a:txBody>
                    <a:bodyPr/>
                    <a:lstStyle/>
                    <a:p>
                      <a:pPr marL="0" marR="0" algn="ctr">
                        <a:lnSpc>
                          <a:spcPct val="115000"/>
                        </a:lnSpc>
                        <a:spcBef>
                          <a:spcPts val="300"/>
                        </a:spcBef>
                        <a:spcAft>
                          <a:spcPts val="300"/>
                        </a:spcAft>
                      </a:pPr>
                      <a:r>
                        <a:rPr lang="en-US" sz="1700">
                          <a:effectLst/>
                        </a:rPr>
                        <a:t>A Radical Different World in A Fullness of Time</a:t>
                      </a:r>
                      <a:endParaRPr lang="en-US" sz="1700">
                        <a:effectLst/>
                        <a:latin typeface="Calibri"/>
                        <a:ea typeface="SimSun"/>
                        <a:cs typeface="Times New Roman"/>
                      </a:endParaRPr>
                    </a:p>
                  </a:txBody>
                  <a:tcPr marL="68580" marR="68580" marT="0" marB="0"/>
                </a:tc>
              </a:tr>
              <a:tr h="292100">
                <a:tc>
                  <a:txBody>
                    <a:bodyPr/>
                    <a:lstStyle/>
                    <a:p>
                      <a:pPr marL="0" marR="0" algn="ctr">
                        <a:lnSpc>
                          <a:spcPct val="115000"/>
                        </a:lnSpc>
                        <a:spcBef>
                          <a:spcPts val="0"/>
                        </a:spcBef>
                        <a:spcAft>
                          <a:spcPts val="0"/>
                        </a:spcAft>
                      </a:pPr>
                      <a:r>
                        <a:rPr lang="en-US" sz="1700">
                          <a:effectLst/>
                        </a:rPr>
                        <a:t>2</a:t>
                      </a:r>
                      <a:endParaRPr lang="en-US" sz="1700">
                        <a:effectLst/>
                        <a:latin typeface="Calibri"/>
                        <a:ea typeface="SimSun"/>
                        <a:cs typeface="Times New Roman"/>
                      </a:endParaRPr>
                    </a:p>
                  </a:txBody>
                  <a:tcPr marL="68580" marR="68580" marT="0" marB="0"/>
                </a:tc>
                <a:tc>
                  <a:txBody>
                    <a:bodyPr/>
                    <a:lstStyle/>
                    <a:p>
                      <a:pPr marL="0" marR="0" algn="ctr">
                        <a:lnSpc>
                          <a:spcPct val="115000"/>
                        </a:lnSpc>
                        <a:spcBef>
                          <a:spcPts val="300"/>
                        </a:spcBef>
                        <a:spcAft>
                          <a:spcPts val="300"/>
                        </a:spcAft>
                      </a:pPr>
                      <a:r>
                        <a:rPr lang="en-US" sz="1700" dirty="0">
                          <a:effectLst/>
                        </a:rPr>
                        <a:t>Daniel’s 4 Kingdoms – Babylon &amp; </a:t>
                      </a:r>
                      <a:r>
                        <a:rPr lang="en-US" sz="1700" dirty="0" smtClean="0">
                          <a:effectLst/>
                        </a:rPr>
                        <a:t>Persia</a:t>
                      </a:r>
                      <a:r>
                        <a:rPr lang="en-US" sz="1700" dirty="0">
                          <a:effectLst/>
                        </a:rPr>
                        <a:t> </a:t>
                      </a:r>
                      <a:endParaRPr lang="en-US" sz="1700" dirty="0">
                        <a:effectLst/>
                        <a:latin typeface="Calibri"/>
                        <a:ea typeface="SimSun"/>
                        <a:cs typeface="Times New Roman"/>
                      </a:endParaRPr>
                    </a:p>
                  </a:txBody>
                  <a:tcPr marL="68580" marR="68580" marT="0" marB="0"/>
                </a:tc>
              </a:tr>
              <a:tr h="292100">
                <a:tc>
                  <a:txBody>
                    <a:bodyPr/>
                    <a:lstStyle/>
                    <a:p>
                      <a:pPr marL="0" marR="0" algn="ctr">
                        <a:lnSpc>
                          <a:spcPct val="115000"/>
                        </a:lnSpc>
                        <a:spcBef>
                          <a:spcPts val="0"/>
                        </a:spcBef>
                        <a:spcAft>
                          <a:spcPts val="0"/>
                        </a:spcAft>
                      </a:pPr>
                      <a:r>
                        <a:rPr lang="en-US" sz="1700">
                          <a:effectLst/>
                        </a:rPr>
                        <a:t>3</a:t>
                      </a:r>
                      <a:endParaRPr lang="en-US" sz="1700">
                        <a:effectLst/>
                        <a:latin typeface="Calibri"/>
                        <a:ea typeface="SimSun"/>
                        <a:cs typeface="Times New Roman"/>
                      </a:endParaRPr>
                    </a:p>
                  </a:txBody>
                  <a:tcPr marL="68580" marR="68580" marT="0" marB="0"/>
                </a:tc>
                <a:tc>
                  <a:txBody>
                    <a:bodyPr/>
                    <a:lstStyle/>
                    <a:p>
                      <a:pPr marL="0" marR="0" algn="ctr">
                        <a:lnSpc>
                          <a:spcPct val="115000"/>
                        </a:lnSpc>
                        <a:spcBef>
                          <a:spcPts val="300"/>
                        </a:spcBef>
                        <a:spcAft>
                          <a:spcPts val="300"/>
                        </a:spcAft>
                      </a:pPr>
                      <a:r>
                        <a:rPr lang="en-US" sz="1700">
                          <a:effectLst/>
                        </a:rPr>
                        <a:t>Daniel’s 4 Kingdoms - Life under the Persians</a:t>
                      </a:r>
                      <a:endParaRPr lang="en-US" sz="1700">
                        <a:effectLst/>
                        <a:latin typeface="Calibri"/>
                        <a:ea typeface="SimSun"/>
                        <a:cs typeface="Times New Roman"/>
                      </a:endParaRPr>
                    </a:p>
                  </a:txBody>
                  <a:tcPr marL="68580" marR="68580" marT="0" marB="0"/>
                </a:tc>
              </a:tr>
              <a:tr h="584200">
                <a:tc>
                  <a:txBody>
                    <a:bodyPr/>
                    <a:lstStyle/>
                    <a:p>
                      <a:pPr marL="0" marR="0" algn="ctr">
                        <a:lnSpc>
                          <a:spcPct val="115000"/>
                        </a:lnSpc>
                        <a:spcBef>
                          <a:spcPts val="0"/>
                        </a:spcBef>
                        <a:spcAft>
                          <a:spcPts val="0"/>
                        </a:spcAft>
                      </a:pPr>
                      <a:r>
                        <a:rPr lang="en-US" sz="1700">
                          <a:effectLst/>
                        </a:rPr>
                        <a:t>4</a:t>
                      </a:r>
                      <a:endParaRPr lang="en-US" sz="1700">
                        <a:effectLst/>
                        <a:latin typeface="Calibri"/>
                        <a:ea typeface="SimSun"/>
                        <a:cs typeface="Times New Roman"/>
                      </a:endParaRPr>
                    </a:p>
                  </a:txBody>
                  <a:tcPr marL="68580" marR="68580" marT="0" marB="0"/>
                </a:tc>
                <a:tc>
                  <a:txBody>
                    <a:bodyPr/>
                    <a:lstStyle/>
                    <a:p>
                      <a:pPr marL="0" marR="0" algn="ctr">
                        <a:lnSpc>
                          <a:spcPct val="115000"/>
                        </a:lnSpc>
                        <a:spcBef>
                          <a:spcPts val="300"/>
                        </a:spcBef>
                        <a:spcAft>
                          <a:spcPts val="300"/>
                        </a:spcAft>
                      </a:pPr>
                      <a:r>
                        <a:rPr lang="en-US" sz="1700">
                          <a:effectLst/>
                        </a:rPr>
                        <a:t>Daniel’s 4 Kingdoms – Greek/Alexander the Great &amp; Hellenization of the World</a:t>
                      </a:r>
                      <a:endParaRPr lang="en-US" sz="1700">
                        <a:effectLst/>
                        <a:latin typeface="Calibri"/>
                        <a:ea typeface="SimSun"/>
                        <a:cs typeface="Times New Roman"/>
                      </a:endParaRPr>
                    </a:p>
                  </a:txBody>
                  <a:tcPr marL="68580" marR="68580" marT="0" marB="0"/>
                </a:tc>
              </a:tr>
              <a:tr h="292100">
                <a:tc>
                  <a:txBody>
                    <a:bodyPr/>
                    <a:lstStyle/>
                    <a:p>
                      <a:pPr marL="0" marR="0" algn="ctr">
                        <a:lnSpc>
                          <a:spcPct val="115000"/>
                        </a:lnSpc>
                        <a:spcBef>
                          <a:spcPts val="0"/>
                        </a:spcBef>
                        <a:spcAft>
                          <a:spcPts val="0"/>
                        </a:spcAft>
                      </a:pPr>
                      <a:r>
                        <a:rPr lang="en-US" sz="1700">
                          <a:effectLst/>
                        </a:rPr>
                        <a:t>5</a:t>
                      </a:r>
                      <a:endParaRPr lang="en-US" sz="1700">
                        <a:effectLst/>
                        <a:latin typeface="Calibri"/>
                        <a:ea typeface="SimSun"/>
                        <a:cs typeface="Times New Roman"/>
                      </a:endParaRPr>
                    </a:p>
                  </a:txBody>
                  <a:tcPr marL="68580" marR="68580" marT="0" marB="0"/>
                </a:tc>
                <a:tc>
                  <a:txBody>
                    <a:bodyPr/>
                    <a:lstStyle/>
                    <a:p>
                      <a:pPr marL="0" marR="0" algn="ctr">
                        <a:lnSpc>
                          <a:spcPct val="115000"/>
                        </a:lnSpc>
                        <a:spcBef>
                          <a:spcPts val="300"/>
                        </a:spcBef>
                        <a:spcAft>
                          <a:spcPts val="300"/>
                        </a:spcAft>
                      </a:pPr>
                      <a:r>
                        <a:rPr lang="en-US" sz="1700">
                          <a:effectLst/>
                        </a:rPr>
                        <a:t>Daniel’s North &amp; South – Ptolemies &amp; Seleucids</a:t>
                      </a:r>
                      <a:endParaRPr lang="en-US" sz="1700">
                        <a:effectLst/>
                        <a:latin typeface="Calibri"/>
                        <a:ea typeface="SimSun"/>
                        <a:cs typeface="Times New Roman"/>
                      </a:endParaRPr>
                    </a:p>
                  </a:txBody>
                  <a:tcPr marL="68580" marR="68580" marT="0" marB="0"/>
                </a:tc>
              </a:tr>
              <a:tr h="292100">
                <a:tc>
                  <a:txBody>
                    <a:bodyPr/>
                    <a:lstStyle/>
                    <a:p>
                      <a:pPr marL="0" marR="0" algn="ctr">
                        <a:lnSpc>
                          <a:spcPct val="115000"/>
                        </a:lnSpc>
                        <a:spcBef>
                          <a:spcPts val="0"/>
                        </a:spcBef>
                        <a:spcAft>
                          <a:spcPts val="0"/>
                        </a:spcAft>
                      </a:pPr>
                      <a:r>
                        <a:rPr lang="en-US" sz="1700">
                          <a:effectLst/>
                        </a:rPr>
                        <a:t>6</a:t>
                      </a:r>
                      <a:endParaRPr lang="en-US" sz="1700">
                        <a:effectLst/>
                        <a:latin typeface="Calibri"/>
                        <a:ea typeface="SimSun"/>
                        <a:cs typeface="Times New Roman"/>
                      </a:endParaRPr>
                    </a:p>
                  </a:txBody>
                  <a:tcPr marL="68580" marR="68580" marT="0" marB="0"/>
                </a:tc>
                <a:tc>
                  <a:txBody>
                    <a:bodyPr/>
                    <a:lstStyle/>
                    <a:p>
                      <a:pPr marL="0" marR="0" algn="ctr">
                        <a:lnSpc>
                          <a:spcPct val="115000"/>
                        </a:lnSpc>
                        <a:spcBef>
                          <a:spcPts val="300"/>
                        </a:spcBef>
                        <a:spcAft>
                          <a:spcPts val="300"/>
                        </a:spcAft>
                      </a:pPr>
                      <a:r>
                        <a:rPr lang="en-US" sz="1700">
                          <a:effectLst/>
                        </a:rPr>
                        <a:t>Antiochus IV Epiphanes</a:t>
                      </a:r>
                      <a:endParaRPr lang="en-US" sz="1700">
                        <a:effectLst/>
                        <a:latin typeface="Calibri"/>
                        <a:ea typeface="SimSun"/>
                        <a:cs typeface="Times New Roman"/>
                      </a:endParaRPr>
                    </a:p>
                  </a:txBody>
                  <a:tcPr marL="68580" marR="68580" marT="0" marB="0"/>
                </a:tc>
              </a:tr>
              <a:tr h="292100">
                <a:tc>
                  <a:txBody>
                    <a:bodyPr/>
                    <a:lstStyle/>
                    <a:p>
                      <a:pPr marL="0" marR="0" algn="ctr">
                        <a:lnSpc>
                          <a:spcPct val="115000"/>
                        </a:lnSpc>
                        <a:spcBef>
                          <a:spcPts val="0"/>
                        </a:spcBef>
                        <a:spcAft>
                          <a:spcPts val="0"/>
                        </a:spcAft>
                      </a:pPr>
                      <a:r>
                        <a:rPr lang="en-US" sz="1700">
                          <a:effectLst/>
                        </a:rPr>
                        <a:t>7</a:t>
                      </a:r>
                      <a:endParaRPr lang="en-US" sz="1700">
                        <a:effectLst/>
                        <a:latin typeface="Calibri"/>
                        <a:ea typeface="SimSun"/>
                        <a:cs typeface="Times New Roman"/>
                      </a:endParaRPr>
                    </a:p>
                  </a:txBody>
                  <a:tcPr marL="68580" marR="68580" marT="0" marB="0"/>
                </a:tc>
                <a:tc>
                  <a:txBody>
                    <a:bodyPr/>
                    <a:lstStyle/>
                    <a:p>
                      <a:pPr marL="0" marR="0" algn="ctr">
                        <a:lnSpc>
                          <a:spcPct val="115000"/>
                        </a:lnSpc>
                        <a:spcBef>
                          <a:spcPts val="300"/>
                        </a:spcBef>
                        <a:spcAft>
                          <a:spcPts val="300"/>
                        </a:spcAft>
                      </a:pPr>
                      <a:r>
                        <a:rPr lang="en-US" sz="1700">
                          <a:effectLst/>
                        </a:rPr>
                        <a:t>The Maccabees</a:t>
                      </a:r>
                      <a:endParaRPr lang="en-US" sz="1700">
                        <a:effectLst/>
                        <a:latin typeface="Calibri"/>
                        <a:ea typeface="SimSun"/>
                        <a:cs typeface="Times New Roman"/>
                      </a:endParaRPr>
                    </a:p>
                  </a:txBody>
                  <a:tcPr marL="68580" marR="68580" marT="0" marB="0"/>
                </a:tc>
              </a:tr>
              <a:tr h="292100">
                <a:tc>
                  <a:txBody>
                    <a:bodyPr/>
                    <a:lstStyle/>
                    <a:p>
                      <a:pPr marL="0" marR="0" algn="ctr">
                        <a:lnSpc>
                          <a:spcPct val="115000"/>
                        </a:lnSpc>
                        <a:spcBef>
                          <a:spcPts val="0"/>
                        </a:spcBef>
                        <a:spcAft>
                          <a:spcPts val="0"/>
                        </a:spcAft>
                      </a:pPr>
                      <a:r>
                        <a:rPr lang="en-US" sz="1700">
                          <a:effectLst/>
                        </a:rPr>
                        <a:t>8</a:t>
                      </a:r>
                      <a:endParaRPr lang="en-US" sz="1700">
                        <a:effectLst/>
                        <a:latin typeface="Calibri"/>
                        <a:ea typeface="SimSun"/>
                        <a:cs typeface="Times New Roman"/>
                      </a:endParaRPr>
                    </a:p>
                  </a:txBody>
                  <a:tcPr marL="68580" marR="68580" marT="0" marB="0"/>
                </a:tc>
                <a:tc>
                  <a:txBody>
                    <a:bodyPr/>
                    <a:lstStyle/>
                    <a:p>
                      <a:pPr marL="0" marR="0" algn="ctr">
                        <a:lnSpc>
                          <a:spcPct val="115000"/>
                        </a:lnSpc>
                        <a:spcBef>
                          <a:spcPts val="300"/>
                        </a:spcBef>
                        <a:spcAft>
                          <a:spcPts val="300"/>
                        </a:spcAft>
                      </a:pPr>
                      <a:r>
                        <a:rPr lang="en-US" sz="1700">
                          <a:effectLst/>
                        </a:rPr>
                        <a:t>Daniel’s 4 Kingdoms – Roman Iron</a:t>
                      </a:r>
                      <a:endParaRPr lang="en-US" sz="1700">
                        <a:effectLst/>
                        <a:latin typeface="Calibri"/>
                        <a:ea typeface="SimSun"/>
                        <a:cs typeface="Times New Roman"/>
                      </a:endParaRPr>
                    </a:p>
                  </a:txBody>
                  <a:tcPr marL="68580" marR="68580" marT="0" marB="0"/>
                </a:tc>
              </a:tr>
              <a:tr h="292100">
                <a:tc>
                  <a:txBody>
                    <a:bodyPr/>
                    <a:lstStyle/>
                    <a:p>
                      <a:pPr marL="0" marR="0" algn="ctr">
                        <a:lnSpc>
                          <a:spcPct val="115000"/>
                        </a:lnSpc>
                        <a:spcBef>
                          <a:spcPts val="0"/>
                        </a:spcBef>
                        <a:spcAft>
                          <a:spcPts val="0"/>
                        </a:spcAft>
                      </a:pPr>
                      <a:r>
                        <a:rPr lang="en-US" sz="1700">
                          <a:effectLst/>
                        </a:rPr>
                        <a:t>9</a:t>
                      </a:r>
                      <a:endParaRPr lang="en-US" sz="1700">
                        <a:effectLst/>
                        <a:latin typeface="Calibri"/>
                        <a:ea typeface="SimSun"/>
                        <a:cs typeface="Times New Roman"/>
                      </a:endParaRPr>
                    </a:p>
                  </a:txBody>
                  <a:tcPr marL="68580" marR="68580" marT="0" marB="0"/>
                </a:tc>
                <a:tc>
                  <a:txBody>
                    <a:bodyPr/>
                    <a:lstStyle/>
                    <a:p>
                      <a:pPr marL="0" marR="0" algn="ctr">
                        <a:lnSpc>
                          <a:spcPct val="115000"/>
                        </a:lnSpc>
                        <a:spcBef>
                          <a:spcPts val="300"/>
                        </a:spcBef>
                        <a:spcAft>
                          <a:spcPts val="300"/>
                        </a:spcAft>
                      </a:pPr>
                      <a:r>
                        <a:rPr lang="en-US" sz="1700">
                          <a:effectLst/>
                        </a:rPr>
                        <a:t>Roman Government &amp; Justice</a:t>
                      </a:r>
                      <a:endParaRPr lang="en-US" sz="1700">
                        <a:effectLst/>
                        <a:latin typeface="Calibri"/>
                        <a:ea typeface="SimSun"/>
                        <a:cs typeface="Times New Roman"/>
                      </a:endParaRPr>
                    </a:p>
                  </a:txBody>
                  <a:tcPr marL="68580" marR="68580" marT="0" marB="0"/>
                </a:tc>
              </a:tr>
              <a:tr h="292100">
                <a:tc>
                  <a:txBody>
                    <a:bodyPr/>
                    <a:lstStyle/>
                    <a:p>
                      <a:pPr marL="0" marR="0" algn="ctr">
                        <a:lnSpc>
                          <a:spcPct val="115000"/>
                        </a:lnSpc>
                        <a:spcBef>
                          <a:spcPts val="0"/>
                        </a:spcBef>
                        <a:spcAft>
                          <a:spcPts val="0"/>
                        </a:spcAft>
                      </a:pPr>
                      <a:r>
                        <a:rPr lang="en-US" sz="1700">
                          <a:effectLst/>
                        </a:rPr>
                        <a:t>10</a:t>
                      </a:r>
                      <a:endParaRPr lang="en-US" sz="1700">
                        <a:effectLst/>
                        <a:latin typeface="Calibri"/>
                        <a:ea typeface="SimSun"/>
                        <a:cs typeface="Times New Roman"/>
                      </a:endParaRPr>
                    </a:p>
                  </a:txBody>
                  <a:tcPr marL="68580" marR="68580" marT="0" marB="0"/>
                </a:tc>
                <a:tc>
                  <a:txBody>
                    <a:bodyPr/>
                    <a:lstStyle/>
                    <a:p>
                      <a:pPr marL="0" marR="0" algn="ctr">
                        <a:lnSpc>
                          <a:spcPct val="115000"/>
                        </a:lnSpc>
                        <a:spcBef>
                          <a:spcPts val="300"/>
                        </a:spcBef>
                        <a:spcAft>
                          <a:spcPts val="300"/>
                        </a:spcAft>
                      </a:pPr>
                      <a:r>
                        <a:rPr lang="en-US" sz="1700">
                          <a:effectLst/>
                        </a:rPr>
                        <a:t>Roman Roads &amp; Shipping</a:t>
                      </a:r>
                      <a:endParaRPr lang="en-US" sz="1700">
                        <a:effectLst/>
                        <a:latin typeface="Calibri"/>
                        <a:ea typeface="SimSun"/>
                        <a:cs typeface="Times New Roman"/>
                      </a:endParaRPr>
                    </a:p>
                  </a:txBody>
                  <a:tcPr marL="68580" marR="68580" marT="0" marB="0"/>
                </a:tc>
              </a:tr>
              <a:tr h="292100">
                <a:tc>
                  <a:txBody>
                    <a:bodyPr/>
                    <a:lstStyle/>
                    <a:p>
                      <a:pPr marL="0" marR="0" algn="ctr">
                        <a:lnSpc>
                          <a:spcPct val="115000"/>
                        </a:lnSpc>
                        <a:spcBef>
                          <a:spcPts val="0"/>
                        </a:spcBef>
                        <a:spcAft>
                          <a:spcPts val="0"/>
                        </a:spcAft>
                      </a:pPr>
                      <a:r>
                        <a:rPr lang="en-US" sz="1700">
                          <a:effectLst/>
                        </a:rPr>
                        <a:t>11</a:t>
                      </a:r>
                      <a:endParaRPr lang="en-US" sz="1700">
                        <a:effectLst/>
                        <a:latin typeface="Calibri"/>
                        <a:ea typeface="SimSun"/>
                        <a:cs typeface="Times New Roman"/>
                      </a:endParaRPr>
                    </a:p>
                  </a:txBody>
                  <a:tcPr marL="68580" marR="68580" marT="0" marB="0"/>
                </a:tc>
                <a:tc>
                  <a:txBody>
                    <a:bodyPr/>
                    <a:lstStyle/>
                    <a:p>
                      <a:pPr marL="0" marR="0" algn="ctr">
                        <a:lnSpc>
                          <a:spcPct val="115000"/>
                        </a:lnSpc>
                        <a:spcBef>
                          <a:spcPts val="300"/>
                        </a:spcBef>
                        <a:spcAft>
                          <a:spcPts val="300"/>
                        </a:spcAft>
                      </a:pPr>
                      <a:r>
                        <a:rPr lang="en-US" sz="1700">
                          <a:effectLst/>
                        </a:rPr>
                        <a:t>Jewish Reaction – Rise of the Sects</a:t>
                      </a:r>
                      <a:endParaRPr lang="en-US" sz="1700">
                        <a:effectLst/>
                        <a:latin typeface="Calibri"/>
                        <a:ea typeface="SimSun"/>
                        <a:cs typeface="Times New Roman"/>
                      </a:endParaRPr>
                    </a:p>
                  </a:txBody>
                  <a:tcPr marL="68580" marR="68580" marT="0" marB="0"/>
                </a:tc>
              </a:tr>
              <a:tr h="292100">
                <a:tc>
                  <a:txBody>
                    <a:bodyPr/>
                    <a:lstStyle/>
                    <a:p>
                      <a:pPr marL="0" marR="0" algn="ctr">
                        <a:lnSpc>
                          <a:spcPct val="115000"/>
                        </a:lnSpc>
                        <a:spcBef>
                          <a:spcPts val="0"/>
                        </a:spcBef>
                        <a:spcAft>
                          <a:spcPts val="0"/>
                        </a:spcAft>
                      </a:pPr>
                      <a:r>
                        <a:rPr lang="en-US" sz="1700">
                          <a:effectLst/>
                        </a:rPr>
                        <a:t>12</a:t>
                      </a:r>
                      <a:endParaRPr lang="en-US" sz="1700">
                        <a:effectLst/>
                        <a:latin typeface="Calibri"/>
                        <a:ea typeface="SimSun"/>
                        <a:cs typeface="Times New Roman"/>
                      </a:endParaRPr>
                    </a:p>
                  </a:txBody>
                  <a:tcPr marL="68580" marR="68580" marT="0" marB="0"/>
                </a:tc>
                <a:tc>
                  <a:txBody>
                    <a:bodyPr/>
                    <a:lstStyle/>
                    <a:p>
                      <a:pPr marL="0" marR="0" algn="ctr">
                        <a:lnSpc>
                          <a:spcPct val="115000"/>
                        </a:lnSpc>
                        <a:spcBef>
                          <a:spcPts val="300"/>
                        </a:spcBef>
                        <a:spcAft>
                          <a:spcPts val="300"/>
                        </a:spcAft>
                      </a:pPr>
                      <a:r>
                        <a:rPr lang="en-US" sz="1700">
                          <a:effectLst/>
                        </a:rPr>
                        <a:t>The Herod Family</a:t>
                      </a:r>
                      <a:endParaRPr lang="en-US" sz="1700">
                        <a:effectLst/>
                        <a:latin typeface="Calibri"/>
                        <a:ea typeface="SimSun"/>
                        <a:cs typeface="Times New Roman"/>
                      </a:endParaRPr>
                    </a:p>
                  </a:txBody>
                  <a:tcPr marL="68580" marR="68580" marT="0" marB="0"/>
                </a:tc>
              </a:tr>
              <a:tr h="292100">
                <a:tc>
                  <a:txBody>
                    <a:bodyPr/>
                    <a:lstStyle/>
                    <a:p>
                      <a:pPr marL="0" marR="0" algn="ctr">
                        <a:lnSpc>
                          <a:spcPct val="115000"/>
                        </a:lnSpc>
                        <a:spcBef>
                          <a:spcPts val="0"/>
                        </a:spcBef>
                        <a:spcAft>
                          <a:spcPts val="0"/>
                        </a:spcAft>
                      </a:pPr>
                      <a:r>
                        <a:rPr lang="en-US" sz="1700">
                          <a:effectLst/>
                        </a:rPr>
                        <a:t>13</a:t>
                      </a:r>
                      <a:endParaRPr lang="en-US" sz="1700">
                        <a:effectLst/>
                        <a:latin typeface="Calibri"/>
                        <a:ea typeface="SimSun"/>
                        <a:cs typeface="Times New Roman"/>
                      </a:endParaRPr>
                    </a:p>
                  </a:txBody>
                  <a:tcPr marL="68580" marR="68580" marT="0" marB="0"/>
                </a:tc>
                <a:tc>
                  <a:txBody>
                    <a:bodyPr/>
                    <a:lstStyle/>
                    <a:p>
                      <a:pPr marL="0" marR="0" algn="ctr">
                        <a:lnSpc>
                          <a:spcPct val="115000"/>
                        </a:lnSpc>
                        <a:spcBef>
                          <a:spcPts val="300"/>
                        </a:spcBef>
                        <a:spcAft>
                          <a:spcPts val="300"/>
                        </a:spcAft>
                      </a:pPr>
                      <a:r>
                        <a:rPr lang="en-US" sz="1700" dirty="0">
                          <a:effectLst/>
                        </a:rPr>
                        <a:t>The Fullness of Time - A Review</a:t>
                      </a:r>
                      <a:endParaRPr lang="en-US" sz="1700" dirty="0">
                        <a:effectLst/>
                        <a:latin typeface="Calibri"/>
                        <a:ea typeface="SimSun"/>
                        <a:cs typeface="Times New Roman"/>
                      </a:endParaRPr>
                    </a:p>
                  </a:txBody>
                  <a:tcPr marL="68580" marR="68580" marT="0" marB="0"/>
                </a:tc>
              </a:tr>
            </a:tbl>
          </a:graphicData>
        </a:graphic>
      </p:graphicFrame>
      <p:sp>
        <p:nvSpPr>
          <p:cNvPr id="6" name="Down Arrow 5"/>
          <p:cNvSpPr/>
          <p:nvPr/>
        </p:nvSpPr>
        <p:spPr>
          <a:xfrm>
            <a:off x="8077200" y="1079500"/>
            <a:ext cx="685800" cy="26670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253227" y="1270000"/>
            <a:ext cx="336952" cy="2031325"/>
          </a:xfrm>
          <a:prstGeom prst="rect">
            <a:avLst/>
          </a:prstGeom>
          <a:noFill/>
        </p:spPr>
        <p:txBody>
          <a:bodyPr wrap="none" rtlCol="0">
            <a:spAutoFit/>
          </a:bodyPr>
          <a:lstStyle/>
          <a:p>
            <a:r>
              <a:rPr lang="en-US" b="1" dirty="0" smtClean="0"/>
              <a:t>D</a:t>
            </a:r>
          </a:p>
          <a:p>
            <a:r>
              <a:rPr lang="en-US" b="1" dirty="0" smtClean="0"/>
              <a:t>A</a:t>
            </a:r>
          </a:p>
          <a:p>
            <a:r>
              <a:rPr lang="en-US" b="1" dirty="0" smtClean="0"/>
              <a:t>N</a:t>
            </a:r>
          </a:p>
          <a:p>
            <a:r>
              <a:rPr lang="en-US" b="1" dirty="0" smtClean="0"/>
              <a:t>I</a:t>
            </a:r>
          </a:p>
          <a:p>
            <a:r>
              <a:rPr lang="en-US" b="1" dirty="0" smtClean="0"/>
              <a:t>E</a:t>
            </a:r>
          </a:p>
          <a:p>
            <a:r>
              <a:rPr lang="en-US" b="1" dirty="0" smtClean="0"/>
              <a:t>L</a:t>
            </a:r>
          </a:p>
          <a:p>
            <a:endParaRPr lang="en-US" b="1" dirty="0" smtClean="0"/>
          </a:p>
        </p:txBody>
      </p:sp>
      <p:sp>
        <p:nvSpPr>
          <p:cNvPr id="2" name="Right Arrow 1"/>
          <p:cNvSpPr/>
          <p:nvPr/>
        </p:nvSpPr>
        <p:spPr>
          <a:xfrm>
            <a:off x="0" y="2254250"/>
            <a:ext cx="609600" cy="317500"/>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03390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9443"/>
            <a:ext cx="9144000" cy="5196114"/>
          </a:xfrm>
          <a:prstGeom prst="rect">
            <a:avLst/>
          </a:prstGeom>
        </p:spPr>
      </p:pic>
    </p:spTree>
    <p:extLst>
      <p:ext uri="{BB962C8B-B14F-4D97-AF65-F5344CB8AC3E}">
        <p14:creationId xmlns:p14="http://schemas.microsoft.com/office/powerpoint/2010/main" val="2346604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9443"/>
            <a:ext cx="9144000" cy="5196114"/>
          </a:xfrm>
          <a:prstGeom prst="rect">
            <a:avLst/>
          </a:prstGeom>
        </p:spPr>
      </p:pic>
    </p:spTree>
    <p:extLst>
      <p:ext uri="{BB962C8B-B14F-4D97-AF65-F5344CB8AC3E}">
        <p14:creationId xmlns:p14="http://schemas.microsoft.com/office/powerpoint/2010/main" val="20259244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9443"/>
            <a:ext cx="9144000" cy="5196114"/>
          </a:xfrm>
          <a:prstGeom prst="rect">
            <a:avLst/>
          </a:prstGeom>
        </p:spPr>
      </p:pic>
    </p:spTree>
    <p:extLst>
      <p:ext uri="{BB962C8B-B14F-4D97-AF65-F5344CB8AC3E}">
        <p14:creationId xmlns:p14="http://schemas.microsoft.com/office/powerpoint/2010/main" val="4076061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7869"/>
            <a:ext cx="9144000" cy="5019261"/>
          </a:xfrm>
          <a:prstGeom prst="rect">
            <a:avLst/>
          </a:prstGeom>
        </p:spPr>
      </p:pic>
    </p:spTree>
    <p:extLst>
      <p:ext uri="{BB962C8B-B14F-4D97-AF65-F5344CB8AC3E}">
        <p14:creationId xmlns:p14="http://schemas.microsoft.com/office/powerpoint/2010/main" val="10445262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Septuagint</a:t>
            </a:r>
            <a:endParaRPr lang="en-US" dirty="0"/>
          </a:p>
        </p:txBody>
      </p:sp>
      <p:sp>
        <p:nvSpPr>
          <p:cNvPr id="3" name="Content Placeholder 2"/>
          <p:cNvSpPr>
            <a:spLocks noGrp="1"/>
          </p:cNvSpPr>
          <p:nvPr>
            <p:ph idx="1"/>
          </p:nvPr>
        </p:nvSpPr>
        <p:spPr/>
        <p:txBody>
          <a:bodyPr/>
          <a:lstStyle/>
          <a:p>
            <a:r>
              <a:rPr lang="en-US" dirty="0" smtClean="0"/>
              <a:t>~280 BC </a:t>
            </a:r>
            <a:r>
              <a:rPr lang="en-US" dirty="0"/>
              <a:t>Ptolemy II </a:t>
            </a:r>
            <a:r>
              <a:rPr lang="en-US" dirty="0" err="1"/>
              <a:t>Philadelphus</a:t>
            </a:r>
            <a:r>
              <a:rPr lang="en-US" dirty="0"/>
              <a:t> had </a:t>
            </a:r>
            <a:r>
              <a:rPr lang="en-US" dirty="0" smtClean="0"/>
              <a:t>    Hebrew </a:t>
            </a:r>
            <a:r>
              <a:rPr lang="en-US" dirty="0"/>
              <a:t>bible translated into </a:t>
            </a:r>
            <a:r>
              <a:rPr lang="en-US" dirty="0" smtClean="0"/>
              <a:t>Greek</a:t>
            </a:r>
          </a:p>
          <a:p>
            <a:r>
              <a:rPr lang="en-US" dirty="0" smtClean="0"/>
              <a:t>Great majority of New Testament quotes from Old Testament come from the Septuagint</a:t>
            </a:r>
          </a:p>
          <a:p>
            <a:pPr lvl="1"/>
            <a:r>
              <a:rPr lang="en-US" dirty="0" smtClean="0"/>
              <a:t>One source says only 33 places </a:t>
            </a:r>
          </a:p>
          <a:p>
            <a:pPr marL="457200" lvl="1" indent="0">
              <a:buNone/>
            </a:pPr>
            <a:r>
              <a:rPr lang="en-US" dirty="0"/>
              <a:t> </a:t>
            </a:r>
            <a:r>
              <a:rPr lang="en-US" dirty="0" smtClean="0"/>
              <a:t>  come form Masoretic Text </a:t>
            </a:r>
          </a:p>
          <a:p>
            <a:pPr lvl="1"/>
            <a:r>
              <a:rPr lang="en-US" dirty="0" smtClean="0"/>
              <a:t>Other 307 places from Septuagint</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1965" y="1257300"/>
            <a:ext cx="144674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6038" y="3314700"/>
            <a:ext cx="2704258" cy="2276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41884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Motivation for the Translation</a:t>
            </a:r>
            <a:endParaRPr lang="en-US" dirty="0"/>
          </a:p>
        </p:txBody>
      </p:sp>
      <p:sp>
        <p:nvSpPr>
          <p:cNvPr id="3" name="Content Placeholder 2"/>
          <p:cNvSpPr>
            <a:spLocks noGrp="1"/>
          </p:cNvSpPr>
          <p:nvPr>
            <p:ph idx="1"/>
          </p:nvPr>
        </p:nvSpPr>
        <p:spPr/>
        <p:txBody>
          <a:bodyPr>
            <a:normAutofit fontScale="70000" lnSpcReduction="20000"/>
          </a:bodyPr>
          <a:lstStyle/>
          <a:p>
            <a:pPr marL="344488" indent="-344488">
              <a:buNone/>
            </a:pPr>
            <a:r>
              <a:rPr lang="en-US" dirty="0" smtClean="0"/>
              <a:t>(1) A </a:t>
            </a:r>
            <a:r>
              <a:rPr lang="en-US" dirty="0"/>
              <a:t>generation of Greek-speaking Jews in the Hellenistic period begun by the conquest of Alexander the Great (333–323 </a:t>
            </a:r>
            <a:r>
              <a:rPr lang="en-US" dirty="0" err="1"/>
              <a:t>b.c.</a:t>
            </a:r>
            <a:r>
              <a:rPr lang="en-US" dirty="0"/>
              <a:t>) required Greek </a:t>
            </a:r>
            <a:r>
              <a:rPr lang="en-US" dirty="0" smtClean="0"/>
              <a:t>Scriptures</a:t>
            </a:r>
          </a:p>
          <a:p>
            <a:pPr marL="344488" indent="-344488">
              <a:buNone/>
            </a:pPr>
            <a:r>
              <a:rPr lang="en-US" dirty="0" smtClean="0"/>
              <a:t>(2) for the education of their young. </a:t>
            </a:r>
          </a:p>
          <a:p>
            <a:pPr marL="344488" indent="-344488">
              <a:buNone/>
            </a:pPr>
            <a:r>
              <a:rPr lang="en-US" dirty="0" smtClean="0"/>
              <a:t>(</a:t>
            </a:r>
            <a:r>
              <a:rPr lang="en-US" dirty="0"/>
              <a:t>3) The translation was required as a legal </a:t>
            </a:r>
            <a:r>
              <a:rPr lang="en-US" dirty="0" smtClean="0"/>
              <a:t>document </a:t>
            </a:r>
          </a:p>
          <a:p>
            <a:pPr marL="344488" indent="-344488">
              <a:buNone/>
            </a:pPr>
            <a:r>
              <a:rPr lang="en-US" dirty="0" smtClean="0"/>
              <a:t>(</a:t>
            </a:r>
            <a:r>
              <a:rPr lang="en-US" dirty="0"/>
              <a:t>4) as cultural heritage for the royal library being assembled in Alexandria. </a:t>
            </a:r>
            <a:endParaRPr lang="en-US" dirty="0" smtClean="0"/>
          </a:p>
          <a:p>
            <a:pPr marL="344488" indent="-344488">
              <a:buNone/>
            </a:pPr>
            <a:r>
              <a:rPr lang="en-US" dirty="0" smtClean="0"/>
              <a:t>(</a:t>
            </a:r>
            <a:r>
              <a:rPr lang="en-US" dirty="0"/>
              <a:t>5) Aristarchus’s new edition of Homer around 150 </a:t>
            </a:r>
            <a:r>
              <a:rPr lang="en-US" dirty="0" err="1"/>
              <a:t>b.c.</a:t>
            </a:r>
            <a:r>
              <a:rPr lang="en-US" dirty="0"/>
              <a:t> employed textual criticism to produce an authoritative text, and this served as an incentive and a model to produce an authoritative text of the Bible for Alexandrian </a:t>
            </a:r>
            <a:r>
              <a:rPr lang="en-US" dirty="0" smtClean="0"/>
              <a:t>Jews (later date than the 280 BC)</a:t>
            </a:r>
            <a:endParaRPr lang="en-US" dirty="0"/>
          </a:p>
          <a:p>
            <a:pPr marL="457200" lvl="1" indent="0">
              <a:buNone/>
            </a:pPr>
            <a:r>
              <a:rPr lang="en-US" dirty="0"/>
              <a:t> </a:t>
            </a:r>
          </a:p>
        </p:txBody>
      </p:sp>
    </p:spTree>
    <p:extLst>
      <p:ext uri="{BB962C8B-B14F-4D97-AF65-F5344CB8AC3E}">
        <p14:creationId xmlns:p14="http://schemas.microsoft.com/office/powerpoint/2010/main" val="750111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044947168"/>
              </p:ext>
            </p:extLst>
          </p:nvPr>
        </p:nvGraphicFramePr>
        <p:xfrm>
          <a:off x="304800" y="419100"/>
          <a:ext cx="8534400" cy="4101084"/>
        </p:xfrm>
        <a:graphic>
          <a:graphicData uri="http://schemas.openxmlformats.org/drawingml/2006/table">
            <a:tbl>
              <a:tblPr firstRow="1" firstCol="1" bandRow="1"/>
              <a:tblGrid>
                <a:gridCol w="2844800"/>
                <a:gridCol w="2844800"/>
                <a:gridCol w="2844800"/>
              </a:tblGrid>
              <a:tr h="0">
                <a:tc>
                  <a:txBody>
                    <a:bodyPr/>
                    <a:lstStyle/>
                    <a:p>
                      <a:pPr marL="0" marR="0" algn="just">
                        <a:lnSpc>
                          <a:spcPct val="115000"/>
                        </a:lnSpc>
                        <a:spcBef>
                          <a:spcPts val="0"/>
                        </a:spcBef>
                        <a:spcAft>
                          <a:spcPts val="0"/>
                        </a:spcAft>
                      </a:pPr>
                      <a:r>
                        <a:rPr lang="en-US" sz="1800" b="1" dirty="0">
                          <a:effectLst/>
                          <a:latin typeface="Arial"/>
                          <a:ea typeface="SimSun"/>
                          <a:cs typeface="Times New Roman"/>
                        </a:rPr>
                        <a:t>New Testament (ESV)</a:t>
                      </a:r>
                      <a:endParaRPr lang="en-US" sz="18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800" b="1">
                          <a:solidFill>
                            <a:srgbClr val="000000"/>
                          </a:solidFill>
                          <a:effectLst/>
                          <a:latin typeface="Arial"/>
                          <a:ea typeface="SimSun"/>
                          <a:cs typeface="Times New Roman"/>
                        </a:rPr>
                        <a:t>LXX (Brenton)</a:t>
                      </a:r>
                      <a:endParaRPr lang="en-US" sz="180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800" b="1" dirty="0" smtClean="0">
                          <a:effectLst/>
                          <a:latin typeface="Arial"/>
                          <a:ea typeface="SimSun"/>
                          <a:cs typeface="Times New Roman"/>
                        </a:rPr>
                        <a:t>Masoretic</a:t>
                      </a:r>
                      <a:r>
                        <a:rPr lang="en-US" sz="1800" b="1" baseline="0" dirty="0" smtClean="0">
                          <a:effectLst/>
                          <a:latin typeface="Arial"/>
                          <a:ea typeface="SimSun"/>
                          <a:cs typeface="Times New Roman"/>
                        </a:rPr>
                        <a:t> </a:t>
                      </a:r>
                    </a:p>
                    <a:p>
                      <a:pPr marL="0" marR="0" algn="l">
                        <a:lnSpc>
                          <a:spcPct val="115000"/>
                        </a:lnSpc>
                        <a:spcBef>
                          <a:spcPts val="0"/>
                        </a:spcBef>
                        <a:spcAft>
                          <a:spcPts val="0"/>
                        </a:spcAft>
                      </a:pPr>
                      <a:r>
                        <a:rPr lang="en-US" sz="1800" b="1" dirty="0" smtClean="0">
                          <a:effectLst/>
                          <a:latin typeface="Arial"/>
                          <a:ea typeface="SimSun"/>
                          <a:cs typeface="Times New Roman"/>
                        </a:rPr>
                        <a:t>(Our </a:t>
                      </a:r>
                      <a:r>
                        <a:rPr lang="en-US" sz="1800" b="1" dirty="0">
                          <a:effectLst/>
                          <a:latin typeface="Arial"/>
                          <a:ea typeface="SimSun"/>
                          <a:cs typeface="Times New Roman"/>
                        </a:rPr>
                        <a:t>Old Testament)</a:t>
                      </a:r>
                      <a:endParaRPr lang="en-US" sz="18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just">
                        <a:lnSpc>
                          <a:spcPct val="115000"/>
                        </a:lnSpc>
                        <a:spcBef>
                          <a:spcPts val="0"/>
                        </a:spcBef>
                        <a:spcAft>
                          <a:spcPts val="0"/>
                        </a:spcAft>
                      </a:pPr>
                      <a:r>
                        <a:rPr lang="en-US" sz="1800" dirty="0">
                          <a:effectLst/>
                          <a:latin typeface="Calibri"/>
                          <a:ea typeface="SimSun"/>
                          <a:cs typeface="Times New Roman"/>
                        </a:rPr>
                        <a:t> </a:t>
                      </a:r>
                      <a:r>
                        <a:rPr lang="en-US" sz="1800" baseline="30000" dirty="0">
                          <a:effectLst/>
                          <a:latin typeface="Calibri"/>
                          <a:ea typeface="SimSun"/>
                          <a:cs typeface="Times New Roman"/>
                        </a:rPr>
                        <a:t>6</a:t>
                      </a:r>
                      <a:r>
                        <a:rPr lang="en-US" sz="1800" dirty="0">
                          <a:effectLst/>
                          <a:latin typeface="Calibri"/>
                          <a:ea typeface="SimSun"/>
                          <a:cs typeface="Times New Roman"/>
                        </a:rPr>
                        <a:t>And he said to them, “Well did Isaiah prophesy of you hypocrites, as it is written, </a:t>
                      </a:r>
                      <a:endParaRPr lang="en-US" sz="1800" dirty="0" smtClean="0">
                        <a:effectLst/>
                        <a:latin typeface="Calibri"/>
                        <a:ea typeface="SimSun"/>
                        <a:cs typeface="Times New Roman"/>
                      </a:endParaRPr>
                    </a:p>
                    <a:p>
                      <a:pPr marL="0" marR="0" algn="just">
                        <a:lnSpc>
                          <a:spcPct val="115000"/>
                        </a:lnSpc>
                        <a:spcBef>
                          <a:spcPts val="0"/>
                        </a:spcBef>
                        <a:spcAft>
                          <a:spcPts val="0"/>
                        </a:spcAft>
                      </a:pPr>
                      <a:endParaRPr lang="en-US" sz="1800" b="1" i="1" dirty="0" smtClean="0">
                        <a:effectLst/>
                        <a:latin typeface="Calibri"/>
                        <a:ea typeface="SimSun"/>
                        <a:cs typeface="Times New Roman"/>
                      </a:endParaRPr>
                    </a:p>
                    <a:p>
                      <a:pPr marL="0" marR="0" algn="l">
                        <a:lnSpc>
                          <a:spcPct val="115000"/>
                        </a:lnSpc>
                        <a:spcBef>
                          <a:spcPts val="0"/>
                        </a:spcBef>
                        <a:spcAft>
                          <a:spcPts val="0"/>
                        </a:spcAft>
                      </a:pPr>
                      <a:r>
                        <a:rPr lang="en-US" sz="1800" b="1" i="1" dirty="0" smtClean="0">
                          <a:effectLst/>
                          <a:latin typeface="Calibri"/>
                          <a:ea typeface="SimSun"/>
                          <a:cs typeface="Times New Roman"/>
                        </a:rPr>
                        <a:t>“‘</a:t>
                      </a:r>
                      <a:r>
                        <a:rPr lang="en-US" sz="1800" b="1" i="1" dirty="0">
                          <a:effectLst/>
                          <a:latin typeface="Calibri"/>
                          <a:ea typeface="SimSun"/>
                          <a:cs typeface="Times New Roman"/>
                        </a:rPr>
                        <a:t>This people honors me with their lips, but their heart is far from me; </a:t>
                      </a:r>
                      <a:br>
                        <a:rPr lang="en-US" sz="1800" b="1" i="1" dirty="0">
                          <a:effectLst/>
                          <a:latin typeface="Calibri"/>
                          <a:ea typeface="SimSun"/>
                          <a:cs typeface="Times New Roman"/>
                        </a:rPr>
                      </a:br>
                      <a:r>
                        <a:rPr lang="en-US" sz="1800" b="1" i="1" baseline="30000" dirty="0">
                          <a:effectLst/>
                          <a:latin typeface="Calibri"/>
                          <a:ea typeface="SimSun"/>
                          <a:cs typeface="Times New Roman"/>
                        </a:rPr>
                        <a:t>7</a:t>
                      </a:r>
                      <a:r>
                        <a:rPr lang="en-US" sz="1800" b="1" i="1" dirty="0">
                          <a:effectLst/>
                          <a:latin typeface="Calibri"/>
                          <a:ea typeface="SimSun"/>
                          <a:cs typeface="Times New Roman"/>
                        </a:rPr>
                        <a:t>    in vain do they worship me, teaching as doctrines the commandments of men.’</a:t>
                      </a:r>
                      <a:endParaRPr lang="en-US" sz="18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a:ea typeface="SimSun"/>
                          <a:cs typeface="Times New Roman"/>
                        </a:rPr>
                        <a:t>Isaiah 29:13 And the Lord has said, This people draw nigh to me with their mouth, and </a:t>
                      </a:r>
                      <a:endParaRPr lang="en-US" sz="1800" dirty="0" smtClean="0">
                        <a:effectLst/>
                        <a:latin typeface="Calibri"/>
                        <a:ea typeface="SimSun"/>
                        <a:cs typeface="Times New Roman"/>
                      </a:endParaRPr>
                    </a:p>
                    <a:p>
                      <a:pPr marL="0" marR="0">
                        <a:lnSpc>
                          <a:spcPct val="115000"/>
                        </a:lnSpc>
                        <a:spcBef>
                          <a:spcPts val="0"/>
                        </a:spcBef>
                        <a:spcAft>
                          <a:spcPts val="0"/>
                        </a:spcAft>
                      </a:pPr>
                      <a:r>
                        <a:rPr lang="en-US" sz="1800" b="1" i="1" dirty="0" smtClean="0">
                          <a:effectLst/>
                          <a:latin typeface="Calibri"/>
                          <a:ea typeface="SimSun"/>
                          <a:cs typeface="Times New Roman"/>
                        </a:rPr>
                        <a:t>they </a:t>
                      </a:r>
                      <a:r>
                        <a:rPr lang="en-US" sz="1800" b="1" i="1" dirty="0" err="1">
                          <a:effectLst/>
                          <a:latin typeface="Calibri"/>
                          <a:ea typeface="SimSun"/>
                          <a:cs typeface="Times New Roman"/>
                        </a:rPr>
                        <a:t>honour</a:t>
                      </a:r>
                      <a:r>
                        <a:rPr lang="en-US" sz="1800" b="1" i="1" dirty="0">
                          <a:effectLst/>
                          <a:latin typeface="Calibri"/>
                          <a:ea typeface="SimSun"/>
                          <a:cs typeface="Times New Roman"/>
                        </a:rPr>
                        <a:t> me with their lips, but their heart is far from me: but in vain do they worship me, teaching the commandments and doctrines of men.</a:t>
                      </a:r>
                      <a:endParaRPr lang="en-US" sz="18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800" dirty="0">
                          <a:effectLst/>
                          <a:latin typeface="Calibri"/>
                          <a:ea typeface="SimSun"/>
                          <a:cs typeface="Times New Roman"/>
                        </a:rPr>
                        <a:t>Isaiah 29:13 Wherefore the Lord said, Forasmuch as this people draw near me with their mouth, and </a:t>
                      </a:r>
                      <a:endParaRPr lang="en-US" sz="1800" dirty="0" smtClean="0">
                        <a:effectLst/>
                        <a:latin typeface="Calibri"/>
                        <a:ea typeface="SimSun"/>
                        <a:cs typeface="Times New Roman"/>
                      </a:endParaRPr>
                    </a:p>
                    <a:p>
                      <a:pPr marL="0" marR="0" algn="just">
                        <a:lnSpc>
                          <a:spcPct val="115000"/>
                        </a:lnSpc>
                        <a:spcBef>
                          <a:spcPts val="0"/>
                        </a:spcBef>
                        <a:spcAft>
                          <a:spcPts val="0"/>
                        </a:spcAft>
                      </a:pPr>
                      <a:r>
                        <a:rPr lang="en-US" sz="1800" b="1" i="1" dirty="0" smtClean="0">
                          <a:effectLst/>
                          <a:latin typeface="Calibri"/>
                          <a:ea typeface="SimSun"/>
                          <a:cs typeface="Times New Roman"/>
                        </a:rPr>
                        <a:t>with </a:t>
                      </a:r>
                      <a:r>
                        <a:rPr lang="en-US" sz="1800" b="1" i="1" dirty="0">
                          <a:effectLst/>
                          <a:latin typeface="Calibri"/>
                          <a:ea typeface="SimSun"/>
                          <a:cs typeface="Times New Roman"/>
                        </a:rPr>
                        <a:t>their lips do </a:t>
                      </a:r>
                      <a:r>
                        <a:rPr lang="en-US" sz="1800" b="1" i="1" dirty="0" err="1">
                          <a:effectLst/>
                          <a:latin typeface="Calibri"/>
                          <a:ea typeface="SimSun"/>
                          <a:cs typeface="Times New Roman"/>
                        </a:rPr>
                        <a:t>honour</a:t>
                      </a:r>
                      <a:r>
                        <a:rPr lang="en-US" sz="1800" b="1" i="1" dirty="0">
                          <a:effectLst/>
                          <a:latin typeface="Calibri"/>
                          <a:ea typeface="SimSun"/>
                          <a:cs typeface="Times New Roman"/>
                        </a:rPr>
                        <a:t> me, but have removed their heart far from me, and their fear toward me is taught by the precept of men:</a:t>
                      </a:r>
                      <a:endParaRPr lang="en-US" sz="18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46394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181435596"/>
              </p:ext>
            </p:extLst>
          </p:nvPr>
        </p:nvGraphicFramePr>
        <p:xfrm>
          <a:off x="152400" y="114300"/>
          <a:ext cx="8686800" cy="5362956"/>
        </p:xfrm>
        <a:graphic>
          <a:graphicData uri="http://schemas.openxmlformats.org/drawingml/2006/table">
            <a:tbl>
              <a:tblPr firstRow="1" firstCol="1" bandRow="1"/>
              <a:tblGrid>
                <a:gridCol w="1109286"/>
                <a:gridCol w="1015543"/>
                <a:gridCol w="6561971"/>
              </a:tblGrid>
              <a:tr h="0">
                <a:tc>
                  <a:txBody>
                    <a:bodyPr/>
                    <a:lstStyle/>
                    <a:p>
                      <a:pPr marL="0" marR="0">
                        <a:lnSpc>
                          <a:spcPct val="115000"/>
                        </a:lnSpc>
                        <a:spcBef>
                          <a:spcPts val="0"/>
                        </a:spcBef>
                        <a:spcAft>
                          <a:spcPts val="0"/>
                        </a:spcAft>
                      </a:pPr>
                      <a:r>
                        <a:rPr lang="en-US" sz="1800" b="1" dirty="0">
                          <a:effectLst/>
                          <a:latin typeface="Arial"/>
                          <a:ea typeface="SimSun"/>
                          <a:cs typeface="Times New Roman"/>
                        </a:rPr>
                        <a:t>Daniel 11 verse</a:t>
                      </a:r>
                      <a:endParaRPr lang="en-US" sz="18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1" dirty="0">
                          <a:effectLst/>
                          <a:latin typeface="Arial"/>
                          <a:ea typeface="SimSun"/>
                          <a:cs typeface="Times New Roman"/>
                        </a:rPr>
                        <a:t>Year</a:t>
                      </a:r>
                      <a:endParaRPr lang="en-US" sz="18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1" dirty="0">
                          <a:effectLst/>
                          <a:latin typeface="Calibri"/>
                          <a:ea typeface="SimSun"/>
                          <a:cs typeface="Arial"/>
                        </a:rPr>
                        <a:t>Event</a:t>
                      </a:r>
                      <a:endParaRPr lang="en-US" sz="18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800">
                          <a:effectLst/>
                          <a:latin typeface="Calibri"/>
                          <a:ea typeface="SimSun"/>
                          <a:cs typeface="Arial"/>
                        </a:rPr>
                        <a:t>1</a:t>
                      </a:r>
                      <a:endParaRPr lang="en-US" sz="180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effectLst/>
                          <a:latin typeface="Calibri"/>
                          <a:ea typeface="SimSun"/>
                          <a:cs typeface="Arial"/>
                        </a:rPr>
                        <a:t>536 BC</a:t>
                      </a:r>
                      <a:endParaRPr lang="en-US" sz="180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1" i="1">
                          <a:effectLst/>
                          <a:latin typeface="Calibri"/>
                          <a:ea typeface="SimSun"/>
                          <a:cs typeface="Times New Roman"/>
                        </a:rPr>
                        <a:t>first year of Darius the Mede</a:t>
                      </a:r>
                      <a:r>
                        <a:rPr lang="en-US" sz="1800">
                          <a:effectLst/>
                          <a:latin typeface="Calibri"/>
                          <a:ea typeface="SimSun"/>
                          <a:cs typeface="Times New Roman"/>
                        </a:rPr>
                        <a:t> = 3</a:t>
                      </a:r>
                      <a:r>
                        <a:rPr lang="en-US" sz="1800" baseline="30000">
                          <a:effectLst/>
                          <a:latin typeface="Calibri"/>
                          <a:ea typeface="SimSun"/>
                          <a:cs typeface="Times New Roman"/>
                        </a:rPr>
                        <a:t>rd</a:t>
                      </a:r>
                      <a:r>
                        <a:rPr lang="en-US" sz="1800">
                          <a:effectLst/>
                          <a:latin typeface="Calibri"/>
                          <a:ea typeface="SimSun"/>
                          <a:cs typeface="Times New Roman"/>
                        </a:rPr>
                        <a:t> year of Cyrus (10:1)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800">
                          <a:effectLst/>
                          <a:latin typeface="Calibri"/>
                          <a:ea typeface="SimSun"/>
                          <a:cs typeface="Arial"/>
                        </a:rPr>
                        <a:t>2</a:t>
                      </a:r>
                      <a:endParaRPr lang="en-US" sz="180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a:ea typeface="SimSun"/>
                          <a:cs typeface="Arial"/>
                        </a:rPr>
                        <a:t> </a:t>
                      </a:r>
                      <a:endParaRPr lang="en-US" sz="1800" dirty="0">
                        <a:effectLst/>
                        <a:latin typeface="Calibri"/>
                        <a:ea typeface="SimSun"/>
                        <a:cs typeface="Times New Roman"/>
                      </a:endParaRPr>
                    </a:p>
                    <a:p>
                      <a:pPr marL="0" marR="0">
                        <a:lnSpc>
                          <a:spcPct val="115000"/>
                        </a:lnSpc>
                        <a:spcBef>
                          <a:spcPts val="0"/>
                        </a:spcBef>
                        <a:spcAft>
                          <a:spcPts val="0"/>
                        </a:spcAft>
                      </a:pPr>
                      <a:r>
                        <a:rPr lang="en-US" sz="1800" dirty="0">
                          <a:effectLst/>
                          <a:latin typeface="Calibri"/>
                          <a:ea typeface="SimSun"/>
                          <a:cs typeface="Arial"/>
                        </a:rPr>
                        <a:t> </a:t>
                      </a:r>
                      <a:endParaRPr lang="en-US" sz="1800" dirty="0">
                        <a:effectLst/>
                        <a:latin typeface="Calibri"/>
                        <a:ea typeface="SimSun"/>
                        <a:cs typeface="Times New Roman"/>
                      </a:endParaRPr>
                    </a:p>
                    <a:p>
                      <a:pPr marL="0" marR="0">
                        <a:lnSpc>
                          <a:spcPct val="115000"/>
                        </a:lnSpc>
                        <a:spcBef>
                          <a:spcPts val="0"/>
                        </a:spcBef>
                        <a:spcAft>
                          <a:spcPts val="0"/>
                        </a:spcAft>
                      </a:pPr>
                      <a:r>
                        <a:rPr lang="en-US" sz="1800" dirty="0">
                          <a:effectLst/>
                          <a:latin typeface="Calibri"/>
                          <a:ea typeface="SimSun"/>
                          <a:cs typeface="Arial"/>
                        </a:rPr>
                        <a:t>530-522</a:t>
                      </a:r>
                      <a:endParaRPr lang="en-US" sz="1800" dirty="0">
                        <a:effectLst/>
                        <a:latin typeface="Calibri"/>
                        <a:ea typeface="SimSun"/>
                        <a:cs typeface="Times New Roman"/>
                      </a:endParaRPr>
                    </a:p>
                    <a:p>
                      <a:pPr marL="0" marR="0">
                        <a:lnSpc>
                          <a:spcPct val="115000"/>
                        </a:lnSpc>
                        <a:spcBef>
                          <a:spcPts val="0"/>
                        </a:spcBef>
                        <a:spcAft>
                          <a:spcPts val="0"/>
                        </a:spcAft>
                      </a:pPr>
                      <a:r>
                        <a:rPr lang="en-US" sz="1800" dirty="0">
                          <a:effectLst/>
                          <a:latin typeface="Calibri"/>
                          <a:ea typeface="SimSun"/>
                          <a:cs typeface="Arial"/>
                        </a:rPr>
                        <a:t>522</a:t>
                      </a:r>
                      <a:endParaRPr lang="en-US" sz="1800" dirty="0">
                        <a:effectLst/>
                        <a:latin typeface="Calibri"/>
                        <a:ea typeface="SimSun"/>
                        <a:cs typeface="Times New Roman"/>
                      </a:endParaRPr>
                    </a:p>
                    <a:p>
                      <a:pPr marL="0" marR="0">
                        <a:lnSpc>
                          <a:spcPct val="115000"/>
                        </a:lnSpc>
                        <a:spcBef>
                          <a:spcPts val="0"/>
                        </a:spcBef>
                        <a:spcAft>
                          <a:spcPts val="0"/>
                        </a:spcAft>
                      </a:pPr>
                      <a:r>
                        <a:rPr lang="en-US" sz="1800" dirty="0">
                          <a:effectLst/>
                          <a:latin typeface="Calibri"/>
                          <a:ea typeface="SimSun"/>
                          <a:cs typeface="Arial"/>
                        </a:rPr>
                        <a:t>522-486</a:t>
                      </a:r>
                      <a:endParaRPr lang="en-US" sz="1800" dirty="0">
                        <a:effectLst/>
                        <a:latin typeface="Calibri"/>
                        <a:ea typeface="SimSun"/>
                        <a:cs typeface="Times New Roman"/>
                      </a:endParaRPr>
                    </a:p>
                    <a:p>
                      <a:pPr marL="0" marR="0">
                        <a:lnSpc>
                          <a:spcPct val="115000"/>
                        </a:lnSpc>
                        <a:spcBef>
                          <a:spcPts val="0"/>
                        </a:spcBef>
                        <a:spcAft>
                          <a:spcPts val="0"/>
                        </a:spcAft>
                      </a:pPr>
                      <a:r>
                        <a:rPr lang="en-US" sz="1800" dirty="0">
                          <a:effectLst/>
                          <a:latin typeface="Calibri"/>
                          <a:ea typeface="SimSun"/>
                          <a:cs typeface="Arial"/>
                        </a:rPr>
                        <a:t>486-465</a:t>
                      </a:r>
                      <a:endParaRPr lang="en-US" sz="18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1" i="1">
                          <a:effectLst/>
                          <a:latin typeface="Calibri"/>
                          <a:ea typeface="SimSun"/>
                          <a:cs typeface="Times New Roman"/>
                        </a:rPr>
                        <a:t>three more kings shall arise in Persia, and a fourth… shall stir up all against the kingdom of Greece</a:t>
                      </a:r>
                      <a:endParaRPr lang="en-US" sz="1800">
                        <a:effectLst/>
                        <a:latin typeface="Calibri"/>
                        <a:ea typeface="SimSun"/>
                        <a:cs typeface="Times New Roman"/>
                      </a:endParaRPr>
                    </a:p>
                    <a:p>
                      <a:pPr marL="0" marR="0">
                        <a:lnSpc>
                          <a:spcPct val="115000"/>
                        </a:lnSpc>
                        <a:spcBef>
                          <a:spcPts val="0"/>
                        </a:spcBef>
                        <a:spcAft>
                          <a:spcPts val="0"/>
                        </a:spcAft>
                      </a:pPr>
                      <a:r>
                        <a:rPr lang="en-US" sz="1800">
                          <a:effectLst/>
                          <a:latin typeface="Calibri"/>
                          <a:ea typeface="SimSun"/>
                          <a:cs typeface="Arial"/>
                        </a:rPr>
                        <a:t>Cambyses II (conquers Egypt)</a:t>
                      </a:r>
                      <a:endParaRPr lang="en-US" sz="1800">
                        <a:effectLst/>
                        <a:latin typeface="Calibri"/>
                        <a:ea typeface="SimSun"/>
                        <a:cs typeface="Times New Roman"/>
                      </a:endParaRPr>
                    </a:p>
                    <a:p>
                      <a:pPr marL="0" marR="0">
                        <a:lnSpc>
                          <a:spcPct val="115000"/>
                        </a:lnSpc>
                        <a:spcBef>
                          <a:spcPts val="0"/>
                        </a:spcBef>
                        <a:spcAft>
                          <a:spcPts val="0"/>
                        </a:spcAft>
                      </a:pPr>
                      <a:r>
                        <a:rPr lang="en-US" sz="1800" u="sng">
                          <a:solidFill>
                            <a:srgbClr val="000000"/>
                          </a:solidFill>
                          <a:effectLst/>
                          <a:latin typeface="Calibri"/>
                          <a:ea typeface="SimSun"/>
                          <a:cs typeface="Times New Roman"/>
                          <a:hlinkClick r:id="rId2" tooltip="Bardiya"/>
                        </a:rPr>
                        <a:t>Bardiya</a:t>
                      </a:r>
                      <a:r>
                        <a:rPr lang="en-US" sz="1800">
                          <a:effectLst/>
                          <a:latin typeface="Calibri"/>
                          <a:ea typeface="SimSun"/>
                          <a:cs typeface="Times New Roman"/>
                        </a:rPr>
                        <a:t> (Smerdis) Imposter/Ursurper</a:t>
                      </a:r>
                    </a:p>
                    <a:p>
                      <a:pPr marL="0" marR="0">
                        <a:lnSpc>
                          <a:spcPct val="115000"/>
                        </a:lnSpc>
                        <a:spcBef>
                          <a:spcPts val="0"/>
                        </a:spcBef>
                        <a:spcAft>
                          <a:spcPts val="0"/>
                        </a:spcAft>
                      </a:pPr>
                      <a:r>
                        <a:rPr lang="en-US" sz="1800">
                          <a:effectLst/>
                          <a:latin typeface="Calibri"/>
                          <a:ea typeface="SimSun"/>
                          <a:cs typeface="Arial"/>
                        </a:rPr>
                        <a:t>Darius I  (490 invasion of Greece)</a:t>
                      </a:r>
                      <a:endParaRPr lang="en-US" sz="1800">
                        <a:effectLst/>
                        <a:latin typeface="Calibri"/>
                        <a:ea typeface="SimSun"/>
                        <a:cs typeface="Times New Roman"/>
                      </a:endParaRPr>
                    </a:p>
                    <a:p>
                      <a:pPr marL="0" marR="0">
                        <a:lnSpc>
                          <a:spcPct val="115000"/>
                        </a:lnSpc>
                        <a:spcBef>
                          <a:spcPts val="0"/>
                        </a:spcBef>
                        <a:spcAft>
                          <a:spcPts val="0"/>
                        </a:spcAft>
                      </a:pPr>
                      <a:r>
                        <a:rPr lang="en-US" sz="1800">
                          <a:effectLst/>
                          <a:latin typeface="Calibri"/>
                          <a:ea typeface="SimSun"/>
                          <a:cs typeface="Arial"/>
                        </a:rPr>
                        <a:t>Xerxes I (Ahasuerus) – 480 invasion of Greece/Esther</a:t>
                      </a:r>
                      <a:endParaRPr lang="en-US" sz="180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800">
                          <a:effectLst/>
                          <a:latin typeface="Calibri"/>
                          <a:ea typeface="SimSun"/>
                          <a:cs typeface="Arial"/>
                        </a:rPr>
                        <a:t>3</a:t>
                      </a:r>
                      <a:endParaRPr lang="en-US" sz="180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effectLst/>
                          <a:latin typeface="Calibri"/>
                          <a:ea typeface="SimSun"/>
                          <a:cs typeface="Arial"/>
                        </a:rPr>
                        <a:t>336-323</a:t>
                      </a:r>
                      <a:endParaRPr lang="en-US" sz="180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1" i="1">
                          <a:effectLst/>
                          <a:latin typeface="Calibri"/>
                          <a:ea typeface="SimSun"/>
                          <a:cs typeface="Times New Roman"/>
                        </a:rPr>
                        <a:t>Then a mighty king shall arise, who shall rule with great dominion and do as he wills.</a:t>
                      </a:r>
                      <a:r>
                        <a:rPr lang="en-US" sz="1800">
                          <a:effectLst/>
                          <a:latin typeface="Calibri"/>
                          <a:ea typeface="SimSun"/>
                          <a:cs typeface="Times New Roman"/>
                        </a:rPr>
                        <a:t> – Alexander the Great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800">
                          <a:effectLst/>
                          <a:latin typeface="Calibri"/>
                          <a:ea typeface="SimSun"/>
                          <a:cs typeface="Arial"/>
                        </a:rPr>
                        <a:t>4</a:t>
                      </a:r>
                      <a:endParaRPr lang="en-US" sz="180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effectLst/>
                          <a:latin typeface="Calibri"/>
                          <a:ea typeface="SimSun"/>
                          <a:cs typeface="Arial"/>
                        </a:rPr>
                        <a:t> </a:t>
                      </a:r>
                      <a:endParaRPr lang="en-US" sz="180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1" i="1" dirty="0">
                          <a:effectLst/>
                          <a:latin typeface="Calibri"/>
                          <a:ea typeface="SimSun"/>
                          <a:cs typeface="Times New Roman"/>
                        </a:rPr>
                        <a:t>as soon as he has </a:t>
                      </a:r>
                      <a:r>
                        <a:rPr lang="en-US" sz="1800" b="1" dirty="0">
                          <a:effectLst/>
                          <a:latin typeface="Calibri"/>
                          <a:ea typeface="SimSun"/>
                          <a:cs typeface="Times New Roman"/>
                        </a:rPr>
                        <a:t>arisen, his kingdom shall be broken and divided toward the four winds of heaven</a:t>
                      </a:r>
                      <a:r>
                        <a:rPr lang="en-US" sz="1800" dirty="0">
                          <a:effectLst/>
                          <a:latin typeface="Calibri"/>
                          <a:ea typeface="SimSun"/>
                          <a:cs typeface="Times New Roman"/>
                        </a:rPr>
                        <a:t> – kingdom divided 4 ways</a:t>
                      </a:r>
                    </a:p>
                    <a:p>
                      <a:pPr marL="0" marR="0">
                        <a:lnSpc>
                          <a:spcPct val="115000"/>
                        </a:lnSpc>
                        <a:spcBef>
                          <a:spcPts val="0"/>
                        </a:spcBef>
                        <a:spcAft>
                          <a:spcPts val="0"/>
                        </a:spcAft>
                      </a:pPr>
                      <a:r>
                        <a:rPr lang="en-US" sz="1800" dirty="0">
                          <a:effectLst/>
                          <a:latin typeface="Calibri"/>
                          <a:ea typeface="SimSun"/>
                          <a:cs typeface="Times New Roman"/>
                        </a:rPr>
                        <a:t>1) Lysimachus                                                          3) Seleucus I</a:t>
                      </a:r>
                    </a:p>
                    <a:p>
                      <a:pPr marL="0" marR="0">
                        <a:lnSpc>
                          <a:spcPct val="115000"/>
                        </a:lnSpc>
                        <a:spcBef>
                          <a:spcPts val="0"/>
                        </a:spcBef>
                        <a:spcAft>
                          <a:spcPts val="0"/>
                        </a:spcAft>
                      </a:pPr>
                      <a:r>
                        <a:rPr lang="en-US" sz="1800" dirty="0">
                          <a:effectLst/>
                          <a:latin typeface="Calibri"/>
                          <a:ea typeface="SimSun"/>
                          <a:cs typeface="Times New Roman"/>
                        </a:rPr>
                        <a:t>2) </a:t>
                      </a:r>
                      <a:r>
                        <a:rPr lang="en-US" sz="1800" dirty="0" err="1">
                          <a:effectLst/>
                          <a:latin typeface="Calibri"/>
                          <a:ea typeface="SimSun"/>
                          <a:cs typeface="Times New Roman"/>
                        </a:rPr>
                        <a:t>Cassander</a:t>
                      </a:r>
                      <a:r>
                        <a:rPr lang="en-US" sz="1800" dirty="0">
                          <a:effectLst/>
                          <a:latin typeface="Calibri"/>
                          <a:ea typeface="SimSun"/>
                          <a:cs typeface="Times New Roman"/>
                        </a:rPr>
                        <a:t> son of Antipater                              4) Ptolemy 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800">
                          <a:effectLst/>
                          <a:latin typeface="Calibri"/>
                          <a:ea typeface="SimSun"/>
                          <a:cs typeface="Arial"/>
                        </a:rPr>
                        <a:t>4</a:t>
                      </a:r>
                      <a:endParaRPr lang="en-US" sz="180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effectLst/>
                          <a:latin typeface="Calibri"/>
                          <a:ea typeface="SimSun"/>
                          <a:cs typeface="Arial"/>
                        </a:rPr>
                        <a:t>323</a:t>
                      </a:r>
                      <a:endParaRPr lang="en-US" sz="180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1" i="1" dirty="0">
                          <a:effectLst/>
                          <a:latin typeface="Calibri"/>
                          <a:ea typeface="SimSun"/>
                          <a:cs typeface="Times New Roman"/>
                        </a:rPr>
                        <a:t>but not to his posterity</a:t>
                      </a:r>
                      <a:r>
                        <a:rPr lang="en-US" sz="1800" dirty="0">
                          <a:effectLst/>
                          <a:latin typeface="Calibri"/>
                          <a:ea typeface="SimSun"/>
                          <a:cs typeface="Times New Roman"/>
                        </a:rPr>
                        <a:t> – his wife &amp; son born posthumously  murdered  wife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071922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683586817"/>
              </p:ext>
            </p:extLst>
          </p:nvPr>
        </p:nvGraphicFramePr>
        <p:xfrm>
          <a:off x="381000" y="571500"/>
          <a:ext cx="8610599" cy="5047488"/>
        </p:xfrm>
        <a:graphic>
          <a:graphicData uri="http://schemas.openxmlformats.org/drawingml/2006/table">
            <a:tbl>
              <a:tblPr firstRow="1" firstCol="1" bandRow="1"/>
              <a:tblGrid>
                <a:gridCol w="914400"/>
                <a:gridCol w="990600"/>
                <a:gridCol w="6705599"/>
              </a:tblGrid>
              <a:tr h="0">
                <a:tc>
                  <a:txBody>
                    <a:bodyPr/>
                    <a:lstStyle/>
                    <a:p>
                      <a:pPr marL="0" marR="0" algn="ctr">
                        <a:lnSpc>
                          <a:spcPct val="115000"/>
                        </a:lnSpc>
                        <a:spcBef>
                          <a:spcPts val="0"/>
                        </a:spcBef>
                        <a:spcAft>
                          <a:spcPts val="0"/>
                        </a:spcAft>
                      </a:pPr>
                      <a:r>
                        <a:rPr lang="en-US" sz="1600" dirty="0">
                          <a:effectLst/>
                          <a:latin typeface="Calibri"/>
                          <a:ea typeface="SimSun"/>
                          <a:cs typeface="Arial"/>
                        </a:rPr>
                        <a:t>5</a:t>
                      </a: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effectLst/>
                          <a:latin typeface="Calibri"/>
                          <a:ea typeface="SimSun"/>
                          <a:cs typeface="Times New Roman"/>
                        </a:rPr>
                        <a:t>274 – 271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i="1" dirty="0">
                          <a:effectLst/>
                          <a:latin typeface="Calibri"/>
                          <a:ea typeface="SimSun"/>
                          <a:cs typeface="Times New Roman"/>
                        </a:rPr>
                        <a:t>Then the king of the south shall be strong, but one of his princes shall be stronger than he and shall rule </a:t>
                      </a:r>
                      <a:endParaRPr lang="en-US" sz="1600" b="1" i="1" dirty="0" smtClean="0">
                        <a:effectLst/>
                        <a:latin typeface="Calibri"/>
                        <a:ea typeface="SimSun"/>
                        <a:cs typeface="Times New Roman"/>
                      </a:endParaRPr>
                    </a:p>
                    <a:p>
                      <a:pPr marL="0" marR="0">
                        <a:lnSpc>
                          <a:spcPct val="115000"/>
                        </a:lnSpc>
                        <a:spcBef>
                          <a:spcPts val="0"/>
                        </a:spcBef>
                        <a:spcAft>
                          <a:spcPts val="0"/>
                        </a:spcAft>
                      </a:pPr>
                      <a:r>
                        <a:rPr lang="en-US" sz="1600" dirty="0" smtClean="0">
                          <a:effectLst/>
                          <a:latin typeface="Calibri"/>
                          <a:ea typeface="SimSun"/>
                          <a:cs typeface="Times New Roman"/>
                        </a:rPr>
                        <a:t>Ptolemy </a:t>
                      </a:r>
                      <a:r>
                        <a:rPr lang="en-US" sz="1600" dirty="0">
                          <a:effectLst/>
                          <a:latin typeface="Calibri"/>
                          <a:ea typeface="SimSun"/>
                          <a:cs typeface="Times New Roman"/>
                        </a:rPr>
                        <a:t>I of Egypt </a:t>
                      </a:r>
                      <a:r>
                        <a:rPr lang="en-US" sz="1600" dirty="0" smtClean="0">
                          <a:effectLst/>
                          <a:latin typeface="Calibri"/>
                          <a:ea typeface="SimSun"/>
                          <a:cs typeface="Times New Roman"/>
                        </a:rPr>
                        <a:t>(</a:t>
                      </a:r>
                      <a:r>
                        <a:rPr lang="en-US" sz="1600" dirty="0" smtClean="0">
                          <a:effectLst/>
                          <a:latin typeface="+mn-lt"/>
                          <a:ea typeface="SimSun"/>
                          <a:cs typeface="Times New Roman"/>
                        </a:rPr>
                        <a:t>prince stronger)</a:t>
                      </a:r>
                      <a:r>
                        <a:rPr lang="en-US" sz="1600" baseline="0" dirty="0" smtClean="0">
                          <a:effectLst/>
                          <a:latin typeface="+mn-lt"/>
                          <a:ea typeface="SimSun"/>
                          <a:cs typeface="Times New Roman"/>
                        </a:rPr>
                        <a:t> </a:t>
                      </a:r>
                      <a:r>
                        <a:rPr lang="en-US" sz="1600" dirty="0" smtClean="0">
                          <a:effectLst/>
                          <a:latin typeface="Calibri"/>
                          <a:ea typeface="SimSun"/>
                          <a:cs typeface="Times New Roman"/>
                        </a:rPr>
                        <a:t>&amp; </a:t>
                      </a:r>
                      <a:r>
                        <a:rPr lang="en-US" sz="1600" dirty="0">
                          <a:effectLst/>
                          <a:latin typeface="Calibri"/>
                          <a:ea typeface="SimSun"/>
                          <a:cs typeface="Times New Roman"/>
                        </a:rPr>
                        <a:t>Seleucus I of Syria </a:t>
                      </a:r>
                      <a:r>
                        <a:rPr lang="en-US" sz="1600" baseline="0" dirty="0" smtClean="0">
                          <a:effectLst/>
                          <a:latin typeface="Calibri"/>
                          <a:ea typeface="SimSun"/>
                          <a:cs typeface="Times New Roman"/>
                        </a:rPr>
                        <a:t> </a:t>
                      </a:r>
                      <a:endParaRPr lang="en-US" sz="1600" dirty="0" smtClean="0">
                        <a:effectLst/>
                        <a:latin typeface="Calibri"/>
                        <a:ea typeface="SimSun"/>
                        <a:cs typeface="Times New Roman"/>
                      </a:endParaRPr>
                    </a:p>
                    <a:p>
                      <a:pPr marL="0" marR="0">
                        <a:lnSpc>
                          <a:spcPct val="115000"/>
                        </a:lnSpc>
                        <a:spcBef>
                          <a:spcPts val="0"/>
                        </a:spcBef>
                        <a:spcAft>
                          <a:spcPts val="0"/>
                        </a:spcAft>
                      </a:pPr>
                      <a:r>
                        <a:rPr lang="en-US" sz="1600" dirty="0" smtClean="0">
                          <a:effectLst/>
                          <a:latin typeface="Calibri"/>
                          <a:ea typeface="SimSun"/>
                          <a:cs typeface="Times New Roman"/>
                        </a:rPr>
                        <a:t>1</a:t>
                      </a:r>
                      <a:r>
                        <a:rPr lang="en-US" sz="1600" baseline="30000" dirty="0" smtClean="0">
                          <a:effectLst/>
                          <a:latin typeface="Calibri"/>
                          <a:ea typeface="SimSun"/>
                          <a:cs typeface="Times New Roman"/>
                        </a:rPr>
                        <a:t>st</a:t>
                      </a:r>
                      <a:r>
                        <a:rPr lang="en-US" sz="1600" dirty="0" smtClean="0">
                          <a:effectLst/>
                          <a:latin typeface="Calibri"/>
                          <a:ea typeface="SimSun"/>
                          <a:cs typeface="Times New Roman"/>
                        </a:rPr>
                        <a:t> </a:t>
                      </a:r>
                      <a:r>
                        <a:rPr lang="en-US" sz="1600" dirty="0">
                          <a:effectLst/>
                          <a:latin typeface="Calibri"/>
                          <a:ea typeface="SimSun"/>
                          <a:cs typeface="Times New Roman"/>
                        </a:rPr>
                        <a:t>Syrian </a:t>
                      </a:r>
                      <a:r>
                        <a:rPr lang="en-US" sz="1600" dirty="0" smtClean="0">
                          <a:effectLst/>
                          <a:latin typeface="Calibri"/>
                          <a:ea typeface="SimSun"/>
                          <a:cs typeface="Times New Roman"/>
                        </a:rPr>
                        <a:t>War</a:t>
                      </a:r>
                      <a:r>
                        <a:rPr lang="en-US" sz="1600" baseline="0" dirty="0" smtClean="0">
                          <a:effectLst/>
                          <a:latin typeface="Calibri"/>
                          <a:ea typeface="SimSun"/>
                          <a:cs typeface="Times New Roman"/>
                        </a:rPr>
                        <a:t> - </a:t>
                      </a:r>
                      <a:r>
                        <a:rPr lang="en-US" sz="1600" dirty="0" smtClean="0">
                          <a:effectLst/>
                          <a:latin typeface="Calibri"/>
                          <a:ea typeface="SimSun"/>
                          <a:cs typeface="Times New Roman"/>
                        </a:rPr>
                        <a:t>a </a:t>
                      </a:r>
                      <a:r>
                        <a:rPr lang="en-US" sz="1600" dirty="0">
                          <a:effectLst/>
                          <a:latin typeface="Calibri"/>
                          <a:ea typeface="SimSun"/>
                          <a:cs typeface="Times New Roman"/>
                        </a:rPr>
                        <a:t>major victory for the Ptolemies via Ptolemy II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600">
                          <a:effectLst/>
                          <a:latin typeface="Calibri"/>
                          <a:ea typeface="SimSun"/>
                          <a:cs typeface="Arial"/>
                        </a:rPr>
                        <a:t>6</a:t>
                      </a:r>
                      <a:endParaRPr lang="en-US" sz="160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effectLst/>
                          <a:latin typeface="Calibri"/>
                          <a:ea typeface="SimSun"/>
                          <a:cs typeface="Arial"/>
                        </a:rPr>
                        <a:t>~246 death</a:t>
                      </a:r>
                      <a:endParaRPr lang="en-US" sz="160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i="1" dirty="0">
                          <a:effectLst/>
                          <a:latin typeface="Calibri"/>
                          <a:ea typeface="SimSun"/>
                          <a:cs typeface="Times New Roman"/>
                        </a:rPr>
                        <a:t>After some years they shall make an alliance, and the daughter of the king of the south shall come to the king of the north to make an agreement. But she shall not retain the strength of her arm, and he and his arm shall not endure</a:t>
                      </a:r>
                      <a:r>
                        <a:rPr lang="en-US" sz="1600" dirty="0">
                          <a:effectLst/>
                          <a:latin typeface="Calibri"/>
                          <a:ea typeface="SimSun"/>
                          <a:cs typeface="Times New Roman"/>
                        </a:rPr>
                        <a:t>  Berenice Daughter of Ptolemy II marries Antiochus II but his former wife </a:t>
                      </a:r>
                      <a:r>
                        <a:rPr lang="en-US" sz="1600" dirty="0" err="1" smtClean="0">
                          <a:effectLst/>
                          <a:latin typeface="Calibri"/>
                          <a:ea typeface="SimSun"/>
                          <a:cs typeface="Times New Roman"/>
                        </a:rPr>
                        <a:t>Laodice</a:t>
                      </a:r>
                      <a:r>
                        <a:rPr lang="en-US" sz="1600" dirty="0" smtClean="0">
                          <a:effectLst/>
                          <a:latin typeface="Calibri"/>
                          <a:ea typeface="SimSun"/>
                          <a:cs typeface="Times New Roman"/>
                        </a:rPr>
                        <a:t> poisons him, Berenice &amp; child </a:t>
                      </a:r>
                      <a:r>
                        <a:rPr lang="en-US" sz="1600" dirty="0">
                          <a:effectLst/>
                          <a:latin typeface="Calibri"/>
                          <a:ea typeface="SimSun"/>
                          <a:cs typeface="Times New Roman"/>
                        </a:rPr>
                        <a:t>– </a:t>
                      </a:r>
                      <a:r>
                        <a:rPr lang="en-US" sz="1600" dirty="0">
                          <a:solidFill>
                            <a:srgbClr val="FF0000"/>
                          </a:solidFill>
                          <a:effectLst/>
                          <a:latin typeface="Calibri"/>
                          <a:ea typeface="SimSun"/>
                          <a:cs typeface="Times New Roman"/>
                        </a:rPr>
                        <a:t>3</a:t>
                      </a:r>
                      <a:r>
                        <a:rPr lang="en-US" sz="1600" baseline="30000" dirty="0">
                          <a:solidFill>
                            <a:srgbClr val="FF0000"/>
                          </a:solidFill>
                          <a:effectLst/>
                          <a:latin typeface="Calibri"/>
                          <a:ea typeface="SimSun"/>
                          <a:cs typeface="Times New Roman"/>
                        </a:rPr>
                        <a:t>rd</a:t>
                      </a:r>
                      <a:r>
                        <a:rPr lang="en-US" sz="1600" dirty="0">
                          <a:solidFill>
                            <a:srgbClr val="FF0000"/>
                          </a:solidFill>
                          <a:effectLst/>
                          <a:latin typeface="Calibri"/>
                          <a:ea typeface="SimSun"/>
                          <a:cs typeface="Times New Roman"/>
                        </a:rPr>
                        <a:t> Syrian War</a:t>
                      </a: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600">
                          <a:effectLst/>
                          <a:latin typeface="Calibri"/>
                          <a:ea typeface="SimSun"/>
                          <a:cs typeface="Arial"/>
                        </a:rPr>
                        <a:t>7-8</a:t>
                      </a:r>
                      <a:endParaRPr lang="en-US" sz="160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effectLst/>
                          <a:latin typeface="Calibri"/>
                          <a:ea typeface="SimSun"/>
                          <a:cs typeface="Arial"/>
                        </a:rPr>
                        <a:t>246-241</a:t>
                      </a:r>
                      <a:endParaRPr lang="en-US" sz="160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i="1" dirty="0">
                          <a:effectLst/>
                          <a:latin typeface="Calibri"/>
                          <a:ea typeface="SimSun"/>
                          <a:cs typeface="Times New Roman"/>
                        </a:rPr>
                        <a:t>He shall come against the army and enter the fortress of the king of the north, and he shall deal with them and shall prevail. He shall also carry off to Egypt their gods with their metal images and their precious vessels of silver and gold, and for some years he shall refrain from attacking the king of the north.</a:t>
                      </a:r>
                      <a:r>
                        <a:rPr lang="en-US" sz="1600" dirty="0">
                          <a:effectLst/>
                          <a:latin typeface="Calibri"/>
                          <a:ea typeface="SimSun"/>
                          <a:cs typeface="Times New Roman"/>
                        </a:rPr>
                        <a:t> – Ptolemy III (Berenice’s brother) defeats Seleucus II victoriously to the Tigris or beyond (son of </a:t>
                      </a:r>
                      <a:r>
                        <a:rPr lang="en-US" sz="1600" dirty="0" err="1">
                          <a:effectLst/>
                          <a:latin typeface="Calibri"/>
                          <a:ea typeface="SimSun"/>
                          <a:cs typeface="Times New Roman"/>
                        </a:rPr>
                        <a:t>Laodice</a:t>
                      </a:r>
                      <a:r>
                        <a:rPr lang="en-US" sz="1600" dirty="0">
                          <a:effectLst/>
                          <a:latin typeface="Calibri"/>
                          <a:ea typeface="SimSun"/>
                          <a:cs typeface="Times New Roman"/>
                        </a:rPr>
                        <a:t> who had poisoned Ptolemy II &amp; Berenice &amp; their son)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600">
                          <a:effectLst/>
                          <a:latin typeface="Calibri"/>
                          <a:ea typeface="SimSun"/>
                          <a:cs typeface="Arial"/>
                        </a:rPr>
                        <a:t>9</a:t>
                      </a:r>
                      <a:endParaRPr lang="en-US" sz="160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effectLst/>
                          <a:latin typeface="Calibri"/>
                          <a:ea typeface="SimSun"/>
                          <a:cs typeface="Arial"/>
                        </a:rPr>
                        <a:t>240 </a:t>
                      </a:r>
                      <a:endParaRPr lang="en-US" sz="160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effectLst/>
                          <a:latin typeface="Calibri"/>
                          <a:ea typeface="SimSun"/>
                          <a:cs typeface="Times New Roman"/>
                        </a:rPr>
                        <a:t>Then the latter shall come into the realm of the king of the south but shall return to his own land. – Seleucus II counter attacks but is defeated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1547842" y="1101130"/>
            <a:ext cx="692150" cy="613370"/>
          </a:xfrm>
          <a:prstGeom prst="rect">
            <a:avLst/>
          </a:prstGeom>
        </p:spPr>
      </p:pic>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8153400" y="1082357"/>
            <a:ext cx="685800" cy="632143"/>
          </a:xfrm>
          <a:prstGeom prst="rect">
            <a:avLst/>
          </a:prstGeom>
        </p:spPr>
      </p:pic>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920606" y="772159"/>
            <a:ext cx="650240" cy="620395"/>
          </a:xfrm>
          <a:prstGeom prst="rect">
            <a:avLst/>
          </a:prstGeom>
        </p:spPr>
      </p:pic>
      <p:pic>
        <p:nvPicPr>
          <p:cNvPr id="9" name="Picture 8"/>
          <p:cNvPicPr/>
          <p:nvPr/>
        </p:nvPicPr>
        <p:blipFill>
          <a:blip r:embed="rId5" cstate="print">
            <a:extLst>
              <a:ext uri="{28A0092B-C50C-407E-A947-70E740481C1C}">
                <a14:useLocalDpi xmlns:a14="http://schemas.microsoft.com/office/drawing/2010/main" val="0"/>
              </a:ext>
            </a:extLst>
          </a:blip>
          <a:stretch>
            <a:fillRect/>
          </a:stretch>
        </p:blipFill>
        <p:spPr>
          <a:xfrm>
            <a:off x="8428008" y="647699"/>
            <a:ext cx="666750" cy="657225"/>
          </a:xfrm>
          <a:prstGeom prst="rect">
            <a:avLst/>
          </a:prstGeom>
        </p:spPr>
      </p:pic>
      <p:pic>
        <p:nvPicPr>
          <p:cNvPr id="10" name="Picture 9"/>
          <p:cNvPicPr/>
          <p:nvPr/>
        </p:nvPicPr>
        <p:blipFill>
          <a:blip r:embed="rId2" cstate="print">
            <a:extLst>
              <a:ext uri="{28A0092B-C50C-407E-A947-70E740481C1C}">
                <a14:useLocalDpi xmlns:a14="http://schemas.microsoft.com/office/drawing/2010/main" val="0"/>
              </a:ext>
            </a:extLst>
          </a:blip>
          <a:stretch>
            <a:fillRect/>
          </a:stretch>
        </p:blipFill>
        <p:spPr>
          <a:xfrm>
            <a:off x="1570846" y="2400300"/>
            <a:ext cx="692150" cy="613370"/>
          </a:xfrm>
          <a:prstGeom prst="rect">
            <a:avLst/>
          </a:prstGeom>
        </p:spPr>
      </p:pic>
      <p:pic>
        <p:nvPicPr>
          <p:cNvPr id="5121"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0057" y="2551101"/>
            <a:ext cx="591856" cy="586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p:nvPr/>
        </p:nvPicPr>
        <p:blipFill>
          <a:blip r:embed="rId7">
            <a:extLst>
              <a:ext uri="{28A0092B-C50C-407E-A947-70E740481C1C}">
                <a14:useLocalDpi xmlns:a14="http://schemas.microsoft.com/office/drawing/2010/main" val="0"/>
              </a:ext>
            </a:extLst>
          </a:blip>
          <a:stretch>
            <a:fillRect/>
          </a:stretch>
        </p:blipFill>
        <p:spPr>
          <a:xfrm>
            <a:off x="8511247" y="4661499"/>
            <a:ext cx="603885" cy="628650"/>
          </a:xfrm>
          <a:prstGeom prst="rect">
            <a:avLst/>
          </a:prstGeom>
        </p:spPr>
      </p:pic>
      <p:pic>
        <p:nvPicPr>
          <p:cNvPr id="13" name="Picture 12"/>
          <p:cNvPicPr/>
          <p:nvPr/>
        </p:nvPicPr>
        <p:blipFill>
          <a:blip r:embed="rId8" cstate="print">
            <a:extLst>
              <a:ext uri="{28A0092B-C50C-407E-A947-70E740481C1C}">
                <a14:useLocalDpi xmlns:a14="http://schemas.microsoft.com/office/drawing/2010/main" val="0"/>
              </a:ext>
            </a:extLst>
          </a:blip>
          <a:stretch>
            <a:fillRect/>
          </a:stretch>
        </p:blipFill>
        <p:spPr>
          <a:xfrm>
            <a:off x="1447800" y="4229100"/>
            <a:ext cx="674370" cy="647700"/>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3964200717"/>
              </p:ext>
            </p:extLst>
          </p:nvPr>
        </p:nvGraphicFramePr>
        <p:xfrm>
          <a:off x="381000" y="266700"/>
          <a:ext cx="8610600" cy="280416"/>
        </p:xfrm>
        <a:graphic>
          <a:graphicData uri="http://schemas.openxmlformats.org/drawingml/2006/table">
            <a:tbl>
              <a:tblPr firstRow="1" firstCol="1" bandRow="1"/>
              <a:tblGrid>
                <a:gridCol w="914400"/>
                <a:gridCol w="990600"/>
                <a:gridCol w="6705600"/>
              </a:tblGrid>
              <a:tr h="0">
                <a:tc>
                  <a:txBody>
                    <a:bodyPr/>
                    <a:lstStyle/>
                    <a:p>
                      <a:pPr marL="0" marR="0">
                        <a:lnSpc>
                          <a:spcPct val="115000"/>
                        </a:lnSpc>
                        <a:spcBef>
                          <a:spcPts val="0"/>
                        </a:spcBef>
                        <a:spcAft>
                          <a:spcPts val="0"/>
                        </a:spcAft>
                      </a:pPr>
                      <a:r>
                        <a:rPr lang="en-US" sz="1600" b="1" dirty="0" smtClean="0">
                          <a:effectLst/>
                          <a:latin typeface="Arial"/>
                          <a:ea typeface="SimSun"/>
                          <a:cs typeface="Times New Roman"/>
                        </a:rPr>
                        <a:t>Dan 11</a:t>
                      </a: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dirty="0">
                          <a:effectLst/>
                          <a:latin typeface="Arial"/>
                          <a:ea typeface="SimSun"/>
                          <a:cs typeface="Times New Roman"/>
                        </a:rPr>
                        <a:t>Year</a:t>
                      </a: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dirty="0">
                          <a:effectLst/>
                          <a:latin typeface="Calibri"/>
                          <a:ea typeface="SimSun"/>
                          <a:cs typeface="Arial"/>
                        </a:rPr>
                        <a:t>Event</a:t>
                      </a: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4" name="TextBox 13"/>
          <p:cNvSpPr txBox="1"/>
          <p:nvPr/>
        </p:nvSpPr>
        <p:spPr>
          <a:xfrm>
            <a:off x="6781800" y="788693"/>
            <a:ext cx="1447800" cy="430887"/>
          </a:xfrm>
          <a:prstGeom prst="rect">
            <a:avLst/>
          </a:prstGeom>
          <a:noFill/>
        </p:spPr>
        <p:txBody>
          <a:bodyPr wrap="square" rtlCol="0">
            <a:spAutoFit/>
          </a:bodyPr>
          <a:lstStyle/>
          <a:p>
            <a:r>
              <a:rPr lang="en-US" sz="1100" dirty="0" smtClean="0"/>
              <a:t>General of Ptolemy – fled to him in 319 BC</a:t>
            </a:r>
            <a:endParaRPr lang="en-US" sz="1100" dirty="0"/>
          </a:p>
        </p:txBody>
      </p:sp>
    </p:spTree>
    <p:extLst>
      <p:ext uri="{BB962C8B-B14F-4D97-AF65-F5344CB8AC3E}">
        <p14:creationId xmlns:p14="http://schemas.microsoft.com/office/powerpoint/2010/main" val="20296298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87606641"/>
              </p:ext>
            </p:extLst>
          </p:nvPr>
        </p:nvGraphicFramePr>
        <p:xfrm>
          <a:off x="381001" y="571500"/>
          <a:ext cx="4190998" cy="4486656"/>
        </p:xfrm>
        <a:graphic>
          <a:graphicData uri="http://schemas.openxmlformats.org/drawingml/2006/table">
            <a:tbl>
              <a:tblPr firstRow="1" firstCol="1" bandRow="1"/>
              <a:tblGrid>
                <a:gridCol w="445062"/>
                <a:gridCol w="482150"/>
                <a:gridCol w="3263786"/>
              </a:tblGrid>
              <a:tr h="0">
                <a:tc>
                  <a:txBody>
                    <a:bodyPr/>
                    <a:lstStyle/>
                    <a:p>
                      <a:pPr marL="0" marR="0" algn="ctr">
                        <a:lnSpc>
                          <a:spcPct val="115000"/>
                        </a:lnSpc>
                        <a:spcBef>
                          <a:spcPts val="0"/>
                        </a:spcBef>
                        <a:spcAft>
                          <a:spcPts val="0"/>
                        </a:spcAft>
                      </a:pPr>
                      <a:r>
                        <a:rPr lang="en-US" sz="1600" dirty="0">
                          <a:effectLst/>
                          <a:latin typeface="Calibri"/>
                          <a:ea typeface="SimSun"/>
                          <a:cs typeface="Arial"/>
                        </a:rPr>
                        <a:t>10</a:t>
                      </a: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effectLst/>
                          <a:latin typeface="Calibri"/>
                          <a:ea typeface="SimSun"/>
                          <a:cs typeface="Arial"/>
                        </a:rPr>
                        <a:t>240-187</a:t>
                      </a:r>
                      <a:endParaRPr lang="en-US" sz="160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i="1" dirty="0">
                          <a:effectLst/>
                          <a:latin typeface="Calibri"/>
                          <a:ea typeface="SimSun"/>
                          <a:cs typeface="Times New Roman"/>
                        </a:rPr>
                        <a:t>His sons shall wage war and assemble a multitude of great forces, which shall keep coming and overflow and pass through, and again shall carry the war as far as his fortress.</a:t>
                      </a:r>
                      <a:r>
                        <a:rPr lang="en-US" sz="1600" dirty="0">
                          <a:effectLst/>
                          <a:latin typeface="Calibri"/>
                          <a:ea typeface="SimSun"/>
                          <a:cs typeface="Times New Roman"/>
                        </a:rPr>
                        <a:t> </a:t>
                      </a:r>
                      <a:r>
                        <a:rPr lang="en-US" sz="1600" dirty="0">
                          <a:solidFill>
                            <a:srgbClr val="FF0000"/>
                          </a:solidFill>
                          <a:effectLst/>
                          <a:latin typeface="Calibri"/>
                          <a:ea typeface="SimSun"/>
                          <a:cs typeface="Times New Roman"/>
                        </a:rPr>
                        <a:t>4</a:t>
                      </a:r>
                      <a:r>
                        <a:rPr lang="en-US" sz="1600" baseline="30000" dirty="0">
                          <a:solidFill>
                            <a:srgbClr val="FF0000"/>
                          </a:solidFill>
                          <a:effectLst/>
                          <a:latin typeface="Calibri"/>
                          <a:ea typeface="SimSun"/>
                          <a:cs typeface="Times New Roman"/>
                        </a:rPr>
                        <a:t>th</a:t>
                      </a:r>
                      <a:r>
                        <a:rPr lang="en-US" sz="1600" dirty="0">
                          <a:solidFill>
                            <a:srgbClr val="FF0000"/>
                          </a:solidFill>
                          <a:effectLst/>
                          <a:latin typeface="Calibri"/>
                          <a:ea typeface="SimSun"/>
                          <a:cs typeface="Times New Roman"/>
                        </a:rPr>
                        <a:t> and 5</a:t>
                      </a:r>
                      <a:r>
                        <a:rPr lang="en-US" sz="1600" baseline="30000" dirty="0">
                          <a:solidFill>
                            <a:srgbClr val="FF0000"/>
                          </a:solidFill>
                          <a:effectLst/>
                          <a:latin typeface="Calibri"/>
                          <a:ea typeface="SimSun"/>
                          <a:cs typeface="Times New Roman"/>
                        </a:rPr>
                        <a:t>th</a:t>
                      </a:r>
                      <a:r>
                        <a:rPr lang="en-US" sz="1600" dirty="0">
                          <a:solidFill>
                            <a:srgbClr val="FF0000"/>
                          </a:solidFill>
                          <a:effectLst/>
                          <a:latin typeface="Calibri"/>
                          <a:ea typeface="SimSun"/>
                          <a:cs typeface="Times New Roman"/>
                        </a:rPr>
                        <a:t> Syrian Wars </a:t>
                      </a:r>
                      <a:r>
                        <a:rPr lang="en-US" sz="1600" dirty="0">
                          <a:effectLst/>
                          <a:latin typeface="Calibri"/>
                          <a:ea typeface="SimSun"/>
                          <a:cs typeface="Times New Roman"/>
                        </a:rPr>
                        <a:t>– Antiochus’ III early campaigns against the Ptolemaic Kingdom were unsuccessful, but later  years </a:t>
                      </a:r>
                      <a:r>
                        <a:rPr lang="en-US" sz="1600" dirty="0" smtClean="0">
                          <a:effectLst/>
                          <a:latin typeface="Calibri"/>
                          <a:ea typeface="SimSun"/>
                          <a:cs typeface="Times New Roman"/>
                        </a:rPr>
                        <a:t>      Antiochus </a:t>
                      </a:r>
                      <a:r>
                        <a:rPr lang="en-US" sz="1600" dirty="0">
                          <a:effectLst/>
                          <a:latin typeface="Calibri"/>
                          <a:ea typeface="SimSun"/>
                          <a:cs typeface="Times New Roman"/>
                        </a:rPr>
                        <a:t>gained several military victories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600">
                          <a:effectLst/>
                          <a:latin typeface="Calibri"/>
                          <a:ea typeface="SimSun"/>
                          <a:cs typeface="Arial"/>
                        </a:rPr>
                        <a:t>11</a:t>
                      </a:r>
                      <a:endParaRPr lang="en-US" sz="160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effectLst/>
                          <a:latin typeface="Calibri"/>
                          <a:ea typeface="SimSun"/>
                          <a:cs typeface="Arial"/>
                        </a:rPr>
                        <a:t>217</a:t>
                      </a:r>
                      <a:endParaRPr lang="en-US" sz="160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i="1" dirty="0">
                          <a:effectLst/>
                          <a:latin typeface="Calibri"/>
                          <a:ea typeface="SimSun"/>
                          <a:cs typeface="Times New Roman"/>
                        </a:rPr>
                        <a:t>Then the king of the south, moved with rage, shall come out and fight with the king of the north</a:t>
                      </a:r>
                      <a:r>
                        <a:rPr lang="en-US" sz="1600" dirty="0">
                          <a:effectLst/>
                          <a:latin typeface="Calibri"/>
                          <a:ea typeface="SimSun"/>
                          <a:cs typeface="Times New Roman"/>
                        </a:rPr>
                        <a:t>. </a:t>
                      </a:r>
                      <a:r>
                        <a:rPr lang="en-US" sz="1600" dirty="0" smtClean="0">
                          <a:effectLst/>
                          <a:latin typeface="Calibri"/>
                          <a:ea typeface="SimSun"/>
                          <a:cs typeface="Times New Roman"/>
                        </a:rPr>
                        <a:t>(Battle of </a:t>
                      </a:r>
                      <a:r>
                        <a:rPr lang="en-US" sz="1600" dirty="0" err="1" smtClean="0">
                          <a:effectLst/>
                          <a:latin typeface="Calibri"/>
                          <a:ea typeface="SimSun"/>
                          <a:cs typeface="Times New Roman"/>
                        </a:rPr>
                        <a:t>Raphia</a:t>
                      </a:r>
                      <a:r>
                        <a:rPr lang="en-US" sz="1600" dirty="0" smtClean="0">
                          <a:effectLst/>
                          <a:latin typeface="Calibri"/>
                          <a:ea typeface="SimSun"/>
                          <a:cs typeface="Times New Roman"/>
                        </a:rPr>
                        <a:t>)– </a:t>
                      </a:r>
                      <a:r>
                        <a:rPr lang="en-US" sz="1600" dirty="0">
                          <a:effectLst/>
                          <a:latin typeface="Calibri"/>
                          <a:ea typeface="SimSun"/>
                          <a:cs typeface="Times New Roman"/>
                        </a:rPr>
                        <a:t>Ptolemy IV defeats Antiochus III – </a:t>
                      </a:r>
                      <a:r>
                        <a:rPr lang="en-US" sz="1600" dirty="0">
                          <a:solidFill>
                            <a:srgbClr val="FF0000"/>
                          </a:solidFill>
                          <a:effectLst/>
                          <a:latin typeface="Calibri"/>
                          <a:ea typeface="SimSun"/>
                          <a:cs typeface="Times New Roman"/>
                        </a:rPr>
                        <a:t>4</a:t>
                      </a:r>
                      <a:r>
                        <a:rPr lang="en-US" sz="1600" baseline="30000" dirty="0">
                          <a:solidFill>
                            <a:srgbClr val="FF0000"/>
                          </a:solidFill>
                          <a:effectLst/>
                          <a:latin typeface="Calibri"/>
                          <a:ea typeface="SimSun"/>
                          <a:cs typeface="Times New Roman"/>
                        </a:rPr>
                        <a:t>th</a:t>
                      </a:r>
                      <a:r>
                        <a:rPr lang="en-US" sz="1600" dirty="0">
                          <a:solidFill>
                            <a:srgbClr val="FF0000"/>
                          </a:solidFill>
                          <a:effectLst/>
                          <a:latin typeface="Calibri"/>
                          <a:ea typeface="SimSun"/>
                          <a:cs typeface="Times New Roman"/>
                        </a:rPr>
                        <a:t> Syrian War</a:t>
                      </a: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994883971"/>
              </p:ext>
            </p:extLst>
          </p:nvPr>
        </p:nvGraphicFramePr>
        <p:xfrm>
          <a:off x="381000" y="266700"/>
          <a:ext cx="8610600" cy="280416"/>
        </p:xfrm>
        <a:graphic>
          <a:graphicData uri="http://schemas.openxmlformats.org/drawingml/2006/table">
            <a:tbl>
              <a:tblPr firstRow="1" firstCol="1" bandRow="1"/>
              <a:tblGrid>
                <a:gridCol w="914400"/>
                <a:gridCol w="990600"/>
                <a:gridCol w="6705600"/>
              </a:tblGrid>
              <a:tr h="0">
                <a:tc>
                  <a:txBody>
                    <a:bodyPr/>
                    <a:lstStyle/>
                    <a:p>
                      <a:pPr marL="0" marR="0">
                        <a:lnSpc>
                          <a:spcPct val="115000"/>
                        </a:lnSpc>
                        <a:spcBef>
                          <a:spcPts val="0"/>
                        </a:spcBef>
                        <a:spcAft>
                          <a:spcPts val="0"/>
                        </a:spcAft>
                      </a:pPr>
                      <a:r>
                        <a:rPr lang="en-US" sz="1600" b="1" dirty="0" smtClean="0">
                          <a:effectLst/>
                          <a:latin typeface="Arial"/>
                          <a:ea typeface="SimSun"/>
                          <a:cs typeface="Times New Roman"/>
                        </a:rPr>
                        <a:t>Dan 11</a:t>
                      </a: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dirty="0">
                          <a:effectLst/>
                          <a:latin typeface="Arial"/>
                          <a:ea typeface="SimSun"/>
                          <a:cs typeface="Times New Roman"/>
                        </a:rPr>
                        <a:t>Year</a:t>
                      </a: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dirty="0">
                          <a:effectLst/>
                          <a:latin typeface="Calibri"/>
                          <a:ea typeface="SimSun"/>
                          <a:cs typeface="Arial"/>
                        </a:rPr>
                        <a:t>Event</a:t>
                      </a: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2075" y="2504281"/>
            <a:ext cx="669925" cy="70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p:nvPr/>
        </p:nvPicPr>
        <p:blipFill>
          <a:blip r:embed="rId3" cstate="print">
            <a:extLst>
              <a:ext uri="{28A0092B-C50C-407E-A947-70E740481C1C}">
                <a14:useLocalDpi xmlns:a14="http://schemas.microsoft.com/office/drawing/2010/main" val="0"/>
              </a:ext>
            </a:extLst>
          </a:blip>
          <a:stretch>
            <a:fillRect/>
          </a:stretch>
        </p:blipFill>
        <p:spPr>
          <a:xfrm>
            <a:off x="381000" y="4076700"/>
            <a:ext cx="678815" cy="628650"/>
          </a:xfrm>
          <a:prstGeom prst="rect">
            <a:avLst/>
          </a:prstGeom>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2163" y="-7654"/>
            <a:ext cx="4541837" cy="571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2029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254500"/>
            <a:ext cx="9144000" cy="1460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endParaRPr lang="en-US"/>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782"/>
            <a:ext cx="9144000" cy="565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39637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56991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69"/>
            <a:ext cx="7772400" cy="5699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40057" y="4305300"/>
            <a:ext cx="4495800" cy="1200329"/>
          </a:xfrm>
          <a:prstGeom prst="rect">
            <a:avLst/>
          </a:prstGeom>
          <a:noFill/>
        </p:spPr>
        <p:txBody>
          <a:bodyPr wrap="square" rtlCol="0">
            <a:spAutoFit/>
          </a:bodyPr>
          <a:lstStyle/>
          <a:p>
            <a:r>
              <a:rPr lang="en-US" dirty="0"/>
              <a:t>According to Polybius, Ptolemy had 70,000 infantry, 5,000 cavalry, and 73 war elephants and Antiochus 62,000 infantry, 6,000 cavalry, and 102 elephants</a:t>
            </a:r>
          </a:p>
        </p:txBody>
      </p:sp>
      <p:sp>
        <p:nvSpPr>
          <p:cNvPr id="5" name="TextBox 4"/>
          <p:cNvSpPr txBox="1"/>
          <p:nvPr/>
        </p:nvSpPr>
        <p:spPr>
          <a:xfrm>
            <a:off x="152400" y="190500"/>
            <a:ext cx="3088943" cy="923330"/>
          </a:xfrm>
          <a:prstGeom prst="rect">
            <a:avLst/>
          </a:prstGeom>
          <a:noFill/>
        </p:spPr>
        <p:txBody>
          <a:bodyPr wrap="square" rtlCol="0">
            <a:spAutoFit/>
          </a:bodyPr>
          <a:lstStyle/>
          <a:p>
            <a:r>
              <a:rPr lang="en-US" dirty="0"/>
              <a:t>It was one of the largest battles of the Hellenistic kingdoms of the </a:t>
            </a:r>
            <a:r>
              <a:rPr lang="en-US" dirty="0" err="1">
                <a:hlinkClick r:id="rId3" tooltip="Diadochi"/>
              </a:rPr>
              <a:t>Diadochi</a:t>
            </a:r>
            <a:endParaRPr lang="en-US" dirty="0"/>
          </a:p>
        </p:txBody>
      </p:sp>
    </p:spTree>
    <p:extLst>
      <p:ext uri="{BB962C8B-B14F-4D97-AF65-F5344CB8AC3E}">
        <p14:creationId xmlns:p14="http://schemas.microsoft.com/office/powerpoint/2010/main" val="3725115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779219685"/>
              </p:ext>
            </p:extLst>
          </p:nvPr>
        </p:nvGraphicFramePr>
        <p:xfrm>
          <a:off x="152400" y="1896364"/>
          <a:ext cx="8763000" cy="3645408"/>
        </p:xfrm>
        <a:graphic>
          <a:graphicData uri="http://schemas.openxmlformats.org/drawingml/2006/table">
            <a:tbl>
              <a:tblPr firstRow="1" firstCol="1" bandRow="1"/>
              <a:tblGrid>
                <a:gridCol w="930584"/>
                <a:gridCol w="1008133"/>
                <a:gridCol w="6824283"/>
              </a:tblGrid>
              <a:tr h="0">
                <a:tc>
                  <a:txBody>
                    <a:bodyPr/>
                    <a:lstStyle/>
                    <a:p>
                      <a:pPr marL="0" marR="0" algn="ctr">
                        <a:lnSpc>
                          <a:spcPct val="115000"/>
                        </a:lnSpc>
                        <a:spcBef>
                          <a:spcPts val="0"/>
                        </a:spcBef>
                        <a:spcAft>
                          <a:spcPts val="0"/>
                        </a:spcAft>
                      </a:pPr>
                      <a:r>
                        <a:rPr lang="en-US" sz="1600" dirty="0">
                          <a:effectLst/>
                          <a:latin typeface="Calibri"/>
                          <a:ea typeface="SimSun"/>
                          <a:cs typeface="Arial"/>
                        </a:rPr>
                        <a:t>15</a:t>
                      </a: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effectLst/>
                          <a:latin typeface="Calibri"/>
                          <a:ea typeface="SimSun"/>
                          <a:cs typeface="Arial"/>
                        </a:rPr>
                        <a:t> </a:t>
                      </a:r>
                      <a:r>
                        <a:rPr lang="en-US" sz="1600" dirty="0" smtClean="0">
                          <a:effectLst/>
                          <a:latin typeface="Calibri"/>
                          <a:ea typeface="SimSun"/>
                          <a:cs typeface="Arial"/>
                        </a:rPr>
                        <a:t>198</a:t>
                      </a: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dirty="0">
                          <a:effectLst/>
                          <a:latin typeface="Calibri"/>
                          <a:ea typeface="SimSun"/>
                          <a:cs typeface="Times New Roman"/>
                        </a:rPr>
                        <a:t>Then the king of the north shall come and throw up </a:t>
                      </a:r>
                      <a:r>
                        <a:rPr lang="en-US" sz="1600" b="1" dirty="0" err="1">
                          <a:effectLst/>
                          <a:latin typeface="Calibri"/>
                          <a:ea typeface="SimSun"/>
                          <a:cs typeface="Times New Roman"/>
                        </a:rPr>
                        <a:t>siegeworks</a:t>
                      </a:r>
                      <a:r>
                        <a:rPr lang="en-US" sz="1600" b="1" dirty="0">
                          <a:effectLst/>
                          <a:latin typeface="Calibri"/>
                          <a:ea typeface="SimSun"/>
                          <a:cs typeface="Times New Roman"/>
                        </a:rPr>
                        <a:t> and take </a:t>
                      </a:r>
                      <a:endParaRPr lang="en-US" sz="1600" b="1" dirty="0" smtClean="0">
                        <a:effectLst/>
                        <a:latin typeface="Calibri"/>
                        <a:ea typeface="SimSun"/>
                        <a:cs typeface="Times New Roman"/>
                      </a:endParaRPr>
                    </a:p>
                    <a:p>
                      <a:pPr marL="0" marR="0">
                        <a:lnSpc>
                          <a:spcPct val="115000"/>
                        </a:lnSpc>
                        <a:spcBef>
                          <a:spcPts val="0"/>
                        </a:spcBef>
                        <a:spcAft>
                          <a:spcPts val="0"/>
                        </a:spcAft>
                      </a:pPr>
                      <a:r>
                        <a:rPr lang="en-US" sz="1600" b="1" dirty="0" smtClean="0">
                          <a:effectLst/>
                          <a:latin typeface="Calibri"/>
                          <a:ea typeface="SimSun"/>
                          <a:cs typeface="Times New Roman"/>
                        </a:rPr>
                        <a:t>a </a:t>
                      </a:r>
                      <a:r>
                        <a:rPr lang="en-US" sz="1600" b="1" dirty="0">
                          <a:effectLst/>
                          <a:latin typeface="Calibri"/>
                          <a:ea typeface="SimSun"/>
                          <a:cs typeface="Times New Roman"/>
                        </a:rPr>
                        <a:t>well-fortified city</a:t>
                      </a:r>
                      <a:r>
                        <a:rPr lang="en-US" sz="1600" dirty="0">
                          <a:effectLst/>
                          <a:latin typeface="Calibri"/>
                          <a:ea typeface="SimSun"/>
                          <a:cs typeface="Times New Roman"/>
                        </a:rPr>
                        <a:t>.  – Antiochus III takes Sidon &amp; Palestine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600" dirty="0">
                          <a:effectLst/>
                          <a:latin typeface="Calibri"/>
                          <a:ea typeface="SimSun"/>
                          <a:cs typeface="Arial"/>
                        </a:rPr>
                        <a:t>17</a:t>
                      </a: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effectLst/>
                          <a:latin typeface="Calibri"/>
                          <a:ea typeface="SimSun"/>
                          <a:cs typeface="Arial"/>
                        </a:rPr>
                        <a:t> </a:t>
                      </a:r>
                      <a:endParaRPr lang="en-US" sz="160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i="1">
                          <a:effectLst/>
                          <a:latin typeface="Calibri"/>
                          <a:ea typeface="SimSun"/>
                          <a:cs typeface="Times New Roman"/>
                        </a:rPr>
                        <a:t>He shall give him the daughter of women to destroy the kingdom, but it shall not stand or be to his advantage</a:t>
                      </a:r>
                      <a:r>
                        <a:rPr lang="en-US" sz="1600">
                          <a:effectLst/>
                          <a:latin typeface="Calibri"/>
                          <a:ea typeface="SimSun"/>
                          <a:cs typeface="Times New Roman"/>
                        </a:rPr>
                        <a:t> – Antiochus III gives daughter to Ptolemy V but she sides with husband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600">
                          <a:effectLst/>
                          <a:latin typeface="Calibri"/>
                          <a:ea typeface="SimSun"/>
                          <a:cs typeface="Arial"/>
                        </a:rPr>
                        <a:t>18</a:t>
                      </a:r>
                      <a:endParaRPr lang="en-US" sz="160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effectLst/>
                          <a:latin typeface="Calibri"/>
                          <a:ea typeface="SimSun"/>
                          <a:cs typeface="Arial"/>
                        </a:rPr>
                        <a:t>197-190</a:t>
                      </a:r>
                      <a:endParaRPr lang="en-US" sz="160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i="1" dirty="0">
                          <a:effectLst/>
                          <a:latin typeface="Calibri"/>
                          <a:ea typeface="SimSun"/>
                          <a:cs typeface="Times New Roman"/>
                        </a:rPr>
                        <a:t>he shall turn his face to the coastlands and shall capture many of them, but a commander shall put an end to his insolence</a:t>
                      </a:r>
                      <a:r>
                        <a:rPr lang="en-US" sz="1600" dirty="0">
                          <a:effectLst/>
                          <a:latin typeface="Calibri"/>
                          <a:ea typeface="SimSun"/>
                          <a:cs typeface="Times New Roman"/>
                        </a:rPr>
                        <a:t> – Antiochus III takes Asia Minor, Thrace, Greece-defeated by Romans at Thermopylae in 191  &amp; Lucius Scipio defeats him at Magnesium in </a:t>
                      </a:r>
                      <a:r>
                        <a:rPr lang="en-US" sz="1600" dirty="0" smtClean="0">
                          <a:effectLst/>
                          <a:latin typeface="Calibri"/>
                          <a:ea typeface="SimSun"/>
                          <a:cs typeface="Times New Roman"/>
                        </a:rPr>
                        <a:t>190 </a:t>
                      </a: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600" dirty="0">
                          <a:effectLst/>
                          <a:latin typeface="Calibri"/>
                          <a:ea typeface="SimSun"/>
                          <a:cs typeface="Arial"/>
                        </a:rPr>
                        <a:t>19</a:t>
                      </a: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effectLst/>
                          <a:latin typeface="Calibri"/>
                          <a:ea typeface="SimSun"/>
                          <a:cs typeface="Arial"/>
                        </a:rPr>
                        <a:t>187</a:t>
                      </a: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i="1" dirty="0">
                          <a:effectLst/>
                          <a:latin typeface="Calibri"/>
                          <a:ea typeface="SimSun"/>
                          <a:cs typeface="Times New Roman"/>
                        </a:rPr>
                        <a:t>but he shall stumble and fall, and shall not be found</a:t>
                      </a:r>
                      <a:r>
                        <a:rPr lang="en-US" sz="1600" dirty="0">
                          <a:effectLst/>
                          <a:latin typeface="Calibri"/>
                          <a:ea typeface="SimSun"/>
                          <a:cs typeface="Times New Roman"/>
                        </a:rPr>
                        <a:t> – Antiochus III assassinated by his own people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600" dirty="0" smtClean="0">
                          <a:effectLst/>
                          <a:latin typeface="Calibri"/>
                          <a:ea typeface="SimSun"/>
                          <a:cs typeface="Times New Roman"/>
                        </a:rPr>
                        <a:t>20</a:t>
                      </a: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dirty="0" smtClean="0"/>
                        <a:t>one who shall send an exactor of tribute for the glory of the kingdom </a:t>
                      </a:r>
                      <a:r>
                        <a:rPr lang="en-US" sz="1600" dirty="0" smtClean="0"/>
                        <a:t>- </a:t>
                      </a:r>
                      <a:r>
                        <a:rPr lang="en-US" sz="1600" dirty="0" smtClean="0">
                          <a:effectLst/>
                          <a:latin typeface="Calibri"/>
                          <a:ea typeface="SimSun"/>
                          <a:cs typeface="Times New Roman"/>
                        </a:rPr>
                        <a:t>Seleucus IV sends </a:t>
                      </a:r>
                      <a:r>
                        <a:rPr lang="en-US" sz="1600" dirty="0" err="1" smtClean="0">
                          <a:effectLst/>
                          <a:latin typeface="Calibri"/>
                          <a:ea typeface="SimSun"/>
                          <a:cs typeface="Times New Roman"/>
                        </a:rPr>
                        <a:t>Heliodorus</a:t>
                      </a:r>
                      <a:r>
                        <a:rPr lang="en-US" sz="1600" dirty="0" smtClean="0">
                          <a:effectLst/>
                          <a:latin typeface="Calibri"/>
                          <a:ea typeface="SimSun"/>
                          <a:cs typeface="Times New Roman"/>
                        </a:rPr>
                        <a:t> (later poisons S IV)</a:t>
                      </a:r>
                      <a:r>
                        <a:rPr lang="en-US" sz="1600" baseline="0" dirty="0" smtClean="0">
                          <a:effectLst/>
                          <a:latin typeface="Calibri"/>
                          <a:ea typeface="SimSun"/>
                          <a:cs typeface="Times New Roman"/>
                        </a:rPr>
                        <a:t>  tax Jews &amp; seize temple treasury</a:t>
                      </a: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213053081"/>
              </p:ext>
            </p:extLst>
          </p:nvPr>
        </p:nvGraphicFramePr>
        <p:xfrm>
          <a:off x="152400" y="114300"/>
          <a:ext cx="8763000" cy="280416"/>
        </p:xfrm>
        <a:graphic>
          <a:graphicData uri="http://schemas.openxmlformats.org/drawingml/2006/table">
            <a:tbl>
              <a:tblPr firstRow="1" firstCol="1" bandRow="1"/>
              <a:tblGrid>
                <a:gridCol w="930584"/>
                <a:gridCol w="1008133"/>
                <a:gridCol w="6824283"/>
              </a:tblGrid>
              <a:tr h="0">
                <a:tc>
                  <a:txBody>
                    <a:bodyPr/>
                    <a:lstStyle/>
                    <a:p>
                      <a:pPr marL="0" marR="0">
                        <a:lnSpc>
                          <a:spcPct val="115000"/>
                        </a:lnSpc>
                        <a:spcBef>
                          <a:spcPts val="0"/>
                        </a:spcBef>
                        <a:spcAft>
                          <a:spcPts val="0"/>
                        </a:spcAft>
                      </a:pPr>
                      <a:r>
                        <a:rPr lang="en-US" sz="1600" b="1" dirty="0" smtClean="0">
                          <a:effectLst/>
                          <a:latin typeface="Arial"/>
                          <a:ea typeface="SimSun"/>
                          <a:cs typeface="Times New Roman"/>
                        </a:rPr>
                        <a:t>Dan 11</a:t>
                      </a: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dirty="0">
                          <a:effectLst/>
                          <a:latin typeface="Arial"/>
                          <a:ea typeface="SimSun"/>
                          <a:cs typeface="Times New Roman"/>
                        </a:rPr>
                        <a:t>Year</a:t>
                      </a: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dirty="0">
                          <a:effectLst/>
                          <a:latin typeface="Calibri"/>
                          <a:ea typeface="SimSun"/>
                          <a:cs typeface="Arial"/>
                        </a:rPr>
                        <a:t>Event</a:t>
                      </a: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8" name="Picture 7"/>
          <p:cNvPicPr/>
          <p:nvPr/>
        </p:nvPicPr>
        <p:blipFill>
          <a:blip r:embed="rId2" cstate="print">
            <a:extLst>
              <a:ext uri="{28A0092B-C50C-407E-A947-70E740481C1C}">
                <a14:useLocalDpi xmlns:a14="http://schemas.microsoft.com/office/drawing/2010/main" val="0"/>
              </a:ext>
            </a:extLst>
          </a:blip>
          <a:stretch>
            <a:fillRect/>
          </a:stretch>
        </p:blipFill>
        <p:spPr>
          <a:xfrm>
            <a:off x="1295400" y="2476500"/>
            <a:ext cx="733425" cy="708025"/>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4276330560"/>
              </p:ext>
            </p:extLst>
          </p:nvPr>
        </p:nvGraphicFramePr>
        <p:xfrm>
          <a:off x="152400" y="495300"/>
          <a:ext cx="8763000" cy="1402080"/>
        </p:xfrm>
        <a:graphic>
          <a:graphicData uri="http://schemas.openxmlformats.org/drawingml/2006/table">
            <a:tbl>
              <a:tblPr firstRow="1" firstCol="1" bandRow="1"/>
              <a:tblGrid>
                <a:gridCol w="930584"/>
                <a:gridCol w="1008133"/>
                <a:gridCol w="6824283"/>
              </a:tblGrid>
              <a:tr h="0">
                <a:tc>
                  <a:txBody>
                    <a:bodyPr/>
                    <a:lstStyle/>
                    <a:p>
                      <a:pPr marL="0" marR="0" algn="ctr">
                        <a:lnSpc>
                          <a:spcPct val="115000"/>
                        </a:lnSpc>
                        <a:spcBef>
                          <a:spcPts val="0"/>
                        </a:spcBef>
                        <a:spcAft>
                          <a:spcPts val="0"/>
                        </a:spcAft>
                      </a:pPr>
                      <a:r>
                        <a:rPr lang="en-US" sz="1600" dirty="0">
                          <a:effectLst/>
                          <a:latin typeface="Calibri"/>
                          <a:ea typeface="SimSun"/>
                          <a:cs typeface="Arial"/>
                        </a:rPr>
                        <a:t>13</a:t>
                      </a: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effectLst/>
                          <a:latin typeface="Calibri"/>
                          <a:ea typeface="SimSun"/>
                          <a:cs typeface="Arial"/>
                        </a:rPr>
                        <a:t>204</a:t>
                      </a: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i="1" dirty="0">
                          <a:effectLst/>
                          <a:latin typeface="Calibri"/>
                          <a:ea typeface="SimSun"/>
                          <a:cs typeface="Times New Roman"/>
                        </a:rPr>
                        <a:t>For the king of the north shall again raise a multitude, greater than the first. And after some years he shall come on with a great army and abundant supplies</a:t>
                      </a:r>
                      <a:r>
                        <a:rPr lang="en-US" sz="1600" dirty="0">
                          <a:effectLst/>
                          <a:latin typeface="Calibri"/>
                          <a:ea typeface="SimSun"/>
                          <a:cs typeface="Times New Roman"/>
                        </a:rPr>
                        <a:t>. Antiochus III now succeeds with Macedonian help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600">
                          <a:effectLst/>
                          <a:latin typeface="Calibri"/>
                          <a:ea typeface="SimSun"/>
                          <a:cs typeface="Arial"/>
                        </a:rPr>
                        <a:t>14</a:t>
                      </a:r>
                      <a:endParaRPr lang="en-US" sz="160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effectLst/>
                          <a:latin typeface="Calibri"/>
                          <a:ea typeface="SimSun"/>
                          <a:cs typeface="Arial"/>
                        </a:rPr>
                        <a:t> </a:t>
                      </a:r>
                      <a:endParaRPr lang="en-US" sz="160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i="1" dirty="0">
                          <a:effectLst/>
                          <a:latin typeface="Calibri"/>
                          <a:ea typeface="SimSun"/>
                          <a:cs typeface="Times New Roman"/>
                        </a:rPr>
                        <a:t>the violent among your own people shall lift themselves up in order to fulfill the vision, but they shall fail</a:t>
                      </a:r>
                      <a:r>
                        <a:rPr lang="en-US" sz="1600" dirty="0">
                          <a:effectLst/>
                          <a:latin typeface="Calibri"/>
                          <a:ea typeface="SimSun"/>
                          <a:cs typeface="Times New Roman"/>
                        </a:rPr>
                        <a:t> – Some Jews </a:t>
                      </a:r>
                      <a:r>
                        <a:rPr lang="en-US" sz="1600" dirty="0" smtClean="0">
                          <a:effectLst/>
                          <a:latin typeface="Calibri"/>
                          <a:ea typeface="SimSun"/>
                          <a:cs typeface="Times New Roman"/>
                        </a:rPr>
                        <a:t>ally </a:t>
                      </a:r>
                      <a:r>
                        <a:rPr lang="en-US" sz="1600" dirty="0">
                          <a:effectLst/>
                          <a:latin typeface="Calibri"/>
                          <a:ea typeface="SimSun"/>
                          <a:cs typeface="Times New Roman"/>
                        </a:rPr>
                        <a:t>themselves with Antiochus III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5475" y="1770063"/>
            <a:ext cx="669925" cy="70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4303" y="5172774"/>
            <a:ext cx="563563" cy="533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05126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5849" y="0"/>
            <a:ext cx="7498151" cy="5715000"/>
          </a:xfrm>
          <a:prstGeom prst="rect">
            <a:avLst/>
          </a:prstGeom>
        </p:spPr>
      </p:pic>
    </p:spTree>
    <p:extLst>
      <p:ext uri="{BB962C8B-B14F-4D97-AF65-F5344CB8AC3E}">
        <p14:creationId xmlns:p14="http://schemas.microsoft.com/office/powerpoint/2010/main" val="38284221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52500"/>
          </a:xfrm>
        </p:spPr>
        <p:txBody>
          <a:bodyPr/>
          <a:lstStyle/>
          <a:p>
            <a:r>
              <a:rPr lang="en-US" dirty="0" smtClean="0"/>
              <a:t>The Four Kingdoms</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885852"/>
            <a:ext cx="8972053" cy="456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26636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52500"/>
          </a:xfrm>
        </p:spPr>
        <p:txBody>
          <a:bodyPr/>
          <a:lstStyle/>
          <a:p>
            <a:r>
              <a:rPr lang="en-US" dirty="0" smtClean="0"/>
              <a:t>Apollos, a native of Alexandria</a:t>
            </a:r>
            <a:endParaRPr lang="en-US" dirty="0"/>
          </a:p>
        </p:txBody>
      </p:sp>
      <p:sp>
        <p:nvSpPr>
          <p:cNvPr id="3" name="Content Placeholder 2"/>
          <p:cNvSpPr>
            <a:spLocks noGrp="1"/>
          </p:cNvSpPr>
          <p:nvPr>
            <p:ph idx="1"/>
          </p:nvPr>
        </p:nvSpPr>
        <p:spPr>
          <a:xfrm>
            <a:off x="457200" y="876300"/>
            <a:ext cx="8382000" cy="3771636"/>
          </a:xfrm>
        </p:spPr>
        <p:txBody>
          <a:bodyPr>
            <a:normAutofit/>
          </a:bodyPr>
          <a:lstStyle/>
          <a:p>
            <a:pPr marL="0" indent="0">
              <a:buNone/>
            </a:pPr>
            <a:r>
              <a:rPr lang="en-US" sz="2000" b="1" dirty="0"/>
              <a:t>Acts 18:24-28(ESV) </a:t>
            </a:r>
            <a:r>
              <a:rPr lang="en-US" sz="2000" dirty="0"/>
              <a:t/>
            </a:r>
            <a:br>
              <a:rPr lang="en-US" sz="2000" dirty="0"/>
            </a:br>
            <a:r>
              <a:rPr lang="en-US" sz="2000" baseline="30000" dirty="0"/>
              <a:t>24</a:t>
            </a:r>
            <a:r>
              <a:rPr lang="en-US" sz="2000" dirty="0"/>
              <a:t>Now a Jew named Apollos, </a:t>
            </a:r>
            <a:r>
              <a:rPr lang="en-US" sz="2000" u="sng" dirty="0"/>
              <a:t>a native of Alexandria</a:t>
            </a:r>
            <a:r>
              <a:rPr lang="en-US" sz="2000" dirty="0"/>
              <a:t>, came to Ephesus. He was an eloquent man, competent in the Scriptures.  </a:t>
            </a:r>
            <a:br>
              <a:rPr lang="en-US" sz="2000" dirty="0"/>
            </a:br>
            <a:r>
              <a:rPr lang="en-US" sz="2000" baseline="30000" dirty="0"/>
              <a:t>25</a:t>
            </a:r>
            <a:r>
              <a:rPr lang="en-US" sz="2000" dirty="0"/>
              <a:t>He had been instructed in the way of the Lord. And being fervent in spirit, he spoke and taught accurately the things concerning Jesus, though he knew only the baptism of John.  </a:t>
            </a:r>
            <a:br>
              <a:rPr lang="en-US" sz="2000" dirty="0"/>
            </a:br>
            <a:r>
              <a:rPr lang="en-US" sz="2000" baseline="30000" dirty="0"/>
              <a:t>26</a:t>
            </a:r>
            <a:r>
              <a:rPr lang="en-US" sz="2000" dirty="0"/>
              <a:t>He began to speak boldly in the synagogue, but when Priscilla and Aquila heard him, they took him and explained to him the way of God more accurately.  </a:t>
            </a:r>
            <a:r>
              <a:rPr lang="en-US" sz="2000" baseline="30000" dirty="0"/>
              <a:t>27</a:t>
            </a:r>
            <a:r>
              <a:rPr lang="en-US" sz="2000" dirty="0"/>
              <a:t>And when he wished to cross to Achaia, the brothers encouraged him and wrote to the disciples to welcome him. When he arrived, he greatly helped those who through grace had believed, </a:t>
            </a:r>
            <a:r>
              <a:rPr lang="en-US" sz="2000" baseline="30000" dirty="0"/>
              <a:t>28</a:t>
            </a:r>
            <a:r>
              <a:rPr lang="en-US" sz="2000" dirty="0"/>
              <a:t>for he powerfully refuted the Jews in public, showing by the Scriptures that the Christ was Jesus. </a:t>
            </a:r>
          </a:p>
        </p:txBody>
      </p:sp>
      <p:sp>
        <p:nvSpPr>
          <p:cNvPr id="4" name="TextBox 3"/>
          <p:cNvSpPr txBox="1"/>
          <p:nvPr/>
        </p:nvSpPr>
        <p:spPr>
          <a:xfrm>
            <a:off x="533400" y="4837981"/>
            <a:ext cx="6164380" cy="646331"/>
          </a:xfrm>
          <a:prstGeom prst="rect">
            <a:avLst/>
          </a:prstGeom>
          <a:noFill/>
        </p:spPr>
        <p:txBody>
          <a:bodyPr wrap="none" rtlCol="0">
            <a:spAutoFit/>
          </a:bodyPr>
          <a:lstStyle/>
          <a:p>
            <a:r>
              <a:rPr lang="en-US" dirty="0" smtClean="0"/>
              <a:t>City had five </a:t>
            </a:r>
            <a:r>
              <a:rPr lang="en-US" dirty="0"/>
              <a:t>districts </a:t>
            </a:r>
            <a:r>
              <a:rPr lang="en-US" dirty="0" smtClean="0"/>
              <a:t>&amp; two </a:t>
            </a:r>
            <a:r>
              <a:rPr lang="en-US" dirty="0"/>
              <a:t>were denominated Jewish districts, </a:t>
            </a:r>
            <a:endParaRPr lang="en-US" dirty="0" smtClean="0"/>
          </a:p>
          <a:p>
            <a:r>
              <a:rPr lang="en-US" dirty="0" smtClean="0"/>
              <a:t>because </a:t>
            </a:r>
            <a:r>
              <a:rPr lang="en-US" dirty="0"/>
              <a:t>the majority of their inhabitants were Jews </a:t>
            </a:r>
          </a:p>
        </p:txBody>
      </p:sp>
    </p:spTree>
    <p:extLst>
      <p:ext uri="{BB962C8B-B14F-4D97-AF65-F5344CB8AC3E}">
        <p14:creationId xmlns:p14="http://schemas.microsoft.com/office/powerpoint/2010/main" val="13233112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Alexandria</a:t>
            </a:r>
          </a:p>
        </p:txBody>
      </p:sp>
      <p:sp>
        <p:nvSpPr>
          <p:cNvPr id="3" name="Content Placeholder 2"/>
          <p:cNvSpPr>
            <a:spLocks noGrp="1"/>
          </p:cNvSpPr>
          <p:nvPr>
            <p:ph idx="1"/>
          </p:nvPr>
        </p:nvSpPr>
        <p:spPr/>
        <p:txBody>
          <a:bodyPr>
            <a:normAutofit fontScale="92500"/>
          </a:bodyPr>
          <a:lstStyle/>
          <a:p>
            <a:pPr marL="514350" indent="-514350">
              <a:buFont typeface="+mj-lt"/>
              <a:buAutoNum type="arabicPeriod"/>
            </a:pPr>
            <a:r>
              <a:rPr lang="en-US" dirty="0" smtClean="0"/>
              <a:t>port </a:t>
            </a:r>
            <a:r>
              <a:rPr lang="en-US" dirty="0"/>
              <a:t>city on the Mediterranean Sea in northern Egypt founded in 331 BCE by Alexander the Great. </a:t>
            </a:r>
            <a:endParaRPr lang="en-US" dirty="0" smtClean="0"/>
          </a:p>
          <a:p>
            <a:pPr marL="514350" indent="-514350">
              <a:buFont typeface="+mj-lt"/>
              <a:buAutoNum type="arabicPeriod"/>
            </a:pPr>
            <a:r>
              <a:rPr lang="en-US" dirty="0" smtClean="0"/>
              <a:t>It </a:t>
            </a:r>
            <a:r>
              <a:rPr lang="en-US" dirty="0"/>
              <a:t>is most famous in antiquity as the site of the Pharos, the great lighthouse, considered one of the seven wonders of the ancient world, </a:t>
            </a:r>
            <a:endParaRPr lang="en-US" dirty="0" smtClean="0"/>
          </a:p>
          <a:p>
            <a:pPr marL="514350" indent="-514350">
              <a:buFont typeface="+mj-lt"/>
              <a:buAutoNum type="arabicPeriod"/>
            </a:pPr>
            <a:r>
              <a:rPr lang="en-US" dirty="0" smtClean="0"/>
              <a:t>Temple </a:t>
            </a:r>
            <a:r>
              <a:rPr lang="en-US" dirty="0"/>
              <a:t>of </a:t>
            </a:r>
            <a:r>
              <a:rPr lang="en-US" dirty="0" err="1"/>
              <a:t>Serapis</a:t>
            </a:r>
            <a:r>
              <a:rPr lang="en-US" dirty="0"/>
              <a:t>, the </a:t>
            </a:r>
            <a:r>
              <a:rPr lang="en-US" dirty="0" err="1" smtClean="0"/>
              <a:t>Serapion</a:t>
            </a:r>
            <a:r>
              <a:rPr lang="en-US" dirty="0" smtClean="0"/>
              <a:t>/Library</a:t>
            </a:r>
            <a:endParaRPr lang="en-US" dirty="0"/>
          </a:p>
        </p:txBody>
      </p:sp>
    </p:spTree>
    <p:extLst>
      <p:ext uri="{BB962C8B-B14F-4D97-AF65-F5344CB8AC3E}">
        <p14:creationId xmlns:p14="http://schemas.microsoft.com/office/powerpoint/2010/main" val="2218189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688"/>
            <a:ext cx="8229600" cy="952500"/>
          </a:xfrm>
        </p:spPr>
        <p:txBody>
          <a:bodyPr/>
          <a:lstStyle/>
          <a:p>
            <a:r>
              <a:rPr lang="en-US" dirty="0"/>
              <a:t>Alexandria</a:t>
            </a:r>
          </a:p>
        </p:txBody>
      </p:sp>
      <p:sp>
        <p:nvSpPr>
          <p:cNvPr id="3" name="Content Placeholder 2"/>
          <p:cNvSpPr>
            <a:spLocks noGrp="1"/>
          </p:cNvSpPr>
          <p:nvPr>
            <p:ph idx="1"/>
          </p:nvPr>
        </p:nvSpPr>
        <p:spPr>
          <a:xfrm>
            <a:off x="228600" y="971682"/>
            <a:ext cx="8686800" cy="3771636"/>
          </a:xfrm>
        </p:spPr>
        <p:txBody>
          <a:bodyPr>
            <a:noAutofit/>
          </a:bodyPr>
          <a:lstStyle/>
          <a:p>
            <a:r>
              <a:rPr lang="en-US" sz="2400" dirty="0"/>
              <a:t>Eratosthenes (c.276-194 BCE) calculated the circumference of the earth to within 50 miles (80 km) at Alexandria. </a:t>
            </a:r>
            <a:endParaRPr lang="en-US" sz="2400" dirty="0" smtClean="0"/>
          </a:p>
          <a:p>
            <a:r>
              <a:rPr lang="en-US" sz="2400" dirty="0" smtClean="0"/>
              <a:t>Euclid </a:t>
            </a:r>
            <a:r>
              <a:rPr lang="en-US" sz="2400" dirty="0"/>
              <a:t>taught at the university there. </a:t>
            </a:r>
            <a:endParaRPr lang="en-US" sz="2400" dirty="0" smtClean="0"/>
          </a:p>
          <a:p>
            <a:r>
              <a:rPr lang="en-US" sz="2400" dirty="0" smtClean="0"/>
              <a:t>Archimedes </a:t>
            </a:r>
            <a:r>
              <a:rPr lang="en-US" sz="2400" dirty="0"/>
              <a:t>(287-212 BCE) the great mathematician and astronomer may have taught there and was certainly studied there.  </a:t>
            </a:r>
            <a:endParaRPr lang="en-US" sz="2400" dirty="0" smtClean="0"/>
          </a:p>
          <a:p>
            <a:r>
              <a:rPr lang="en-US" sz="2400" dirty="0" smtClean="0"/>
              <a:t>The </a:t>
            </a:r>
            <a:r>
              <a:rPr lang="en-US" sz="2400" dirty="0"/>
              <a:t>greatest engineer and mathematician of his day, Hero (also known as Heron, 10-70 CE) was born and lived in Alexandria. </a:t>
            </a:r>
            <a:endParaRPr lang="en-US" sz="2400" dirty="0" smtClean="0"/>
          </a:p>
          <a:p>
            <a:pPr lvl="1"/>
            <a:r>
              <a:rPr lang="en-US" sz="2000" dirty="0" smtClean="0"/>
              <a:t>credited </a:t>
            </a:r>
            <a:r>
              <a:rPr lang="en-US" sz="2000" dirty="0"/>
              <a:t>with amazing feats in engineering and technology including the first vending machine, the force-pump, and a theatre of automated figures who danced, among his other inventions</a:t>
            </a:r>
          </a:p>
        </p:txBody>
      </p:sp>
    </p:spTree>
    <p:extLst>
      <p:ext uri="{BB962C8B-B14F-4D97-AF65-F5344CB8AC3E}">
        <p14:creationId xmlns:p14="http://schemas.microsoft.com/office/powerpoint/2010/main" val="696436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688"/>
            <a:ext cx="8229600" cy="952500"/>
          </a:xfrm>
        </p:spPr>
        <p:txBody>
          <a:bodyPr/>
          <a:lstStyle/>
          <a:p>
            <a:r>
              <a:rPr lang="en-US" dirty="0"/>
              <a:t>Alexandria</a:t>
            </a:r>
          </a:p>
        </p:txBody>
      </p:sp>
      <p:sp>
        <p:nvSpPr>
          <p:cNvPr id="3" name="Content Placeholder 2"/>
          <p:cNvSpPr>
            <a:spLocks noGrp="1"/>
          </p:cNvSpPr>
          <p:nvPr>
            <p:ph idx="1"/>
          </p:nvPr>
        </p:nvSpPr>
        <p:spPr>
          <a:xfrm>
            <a:off x="228600" y="876300"/>
            <a:ext cx="8686800" cy="3771636"/>
          </a:xfrm>
        </p:spPr>
        <p:txBody>
          <a:bodyPr>
            <a:noAutofit/>
          </a:bodyPr>
          <a:lstStyle/>
          <a:p>
            <a:r>
              <a:rPr lang="en-US" sz="2400" dirty="0"/>
              <a:t>The library, begun under Ptolemy I (305-285 BCE) was completed by Ptolemy II (285-246 BCE) who sent invitations to rulers and scholars asking them to contribute books. </a:t>
            </a:r>
            <a:endParaRPr lang="en-US" sz="2400" dirty="0" smtClean="0"/>
          </a:p>
          <a:p>
            <a:r>
              <a:rPr lang="en-US" sz="2400" dirty="0" smtClean="0"/>
              <a:t>According </a:t>
            </a:r>
            <a:r>
              <a:rPr lang="en-US" sz="2400" dirty="0"/>
              <a:t>to historians Oakes and </a:t>
            </a:r>
            <a:r>
              <a:rPr lang="en-US" sz="2400" dirty="0" err="1"/>
              <a:t>Gahlin</a:t>
            </a:r>
            <a:r>
              <a:rPr lang="en-US" sz="2400" dirty="0"/>
              <a:t>, “There was room for up to 70,000 papyrus scrolls. </a:t>
            </a:r>
            <a:endParaRPr lang="en-US" sz="2400" dirty="0" smtClean="0"/>
          </a:p>
          <a:p>
            <a:r>
              <a:rPr lang="en-US" sz="2400" dirty="0" smtClean="0"/>
              <a:t>Most </a:t>
            </a:r>
            <a:r>
              <a:rPr lang="en-US" sz="2400" dirty="0"/>
              <a:t>of the items were bought but other means were sometimes used. In order to procure coveted works, all ships entering the </a:t>
            </a:r>
            <a:r>
              <a:rPr lang="en-US" sz="2400" dirty="0" err="1"/>
              <a:t>harbour</a:t>
            </a:r>
            <a:r>
              <a:rPr lang="en-US" sz="2400" dirty="0"/>
              <a:t> were searched. Every book found was taken to the Library where it was decided whether to give it back or confiscate it and replace it with a copy</a:t>
            </a:r>
            <a:r>
              <a:rPr lang="en-US" sz="2400" dirty="0" smtClean="0"/>
              <a:t>”. </a:t>
            </a:r>
          </a:p>
          <a:p>
            <a:r>
              <a:rPr lang="en-US" sz="2400" dirty="0" smtClean="0"/>
              <a:t>No </a:t>
            </a:r>
            <a:r>
              <a:rPr lang="en-US" sz="2400" dirty="0"/>
              <a:t>one knows how many books were held in the library at Alexandria but estimates have been made of 500,000.</a:t>
            </a:r>
            <a:endParaRPr lang="en-US" sz="2000" dirty="0"/>
          </a:p>
        </p:txBody>
      </p:sp>
    </p:spTree>
    <p:extLst>
      <p:ext uri="{BB962C8B-B14F-4D97-AF65-F5344CB8AC3E}">
        <p14:creationId xmlns:p14="http://schemas.microsoft.com/office/powerpoint/2010/main" val="3868911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377" y="-453043"/>
            <a:ext cx="8229600" cy="6168043"/>
          </a:xfrm>
          <a:prstGeom prst="rect">
            <a:avLst/>
          </a:prstGeom>
        </p:spPr>
      </p:pic>
    </p:spTree>
    <p:extLst>
      <p:ext uri="{BB962C8B-B14F-4D97-AF65-F5344CB8AC3E}">
        <p14:creationId xmlns:p14="http://schemas.microsoft.com/office/powerpoint/2010/main" val="23418253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579</TotalTime>
  <Words>1817</Words>
  <Application>Microsoft Office PowerPoint</Application>
  <PresentationFormat>On-screen Show (16:10)</PresentationFormat>
  <Paragraphs>187</Paragraphs>
  <Slides>32</Slides>
  <Notes>1</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Daniel’s 4 Kingdoms  Daniel’s North &amp; South  – Ptolemies &amp; Seleucids   Between the Testaments</vt:lpstr>
      <vt:lpstr>PowerPoint Presentation</vt:lpstr>
      <vt:lpstr>PowerPoint Presentation</vt:lpstr>
      <vt:lpstr>The Four Kingdoms</vt:lpstr>
      <vt:lpstr>Apollos, a native of Alexandria</vt:lpstr>
      <vt:lpstr>Alexandria</vt:lpstr>
      <vt:lpstr>Alexandria</vt:lpstr>
      <vt:lpstr>Alexandria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to do with an Empire?</vt:lpstr>
      <vt:lpstr>PowerPoint Presentation</vt:lpstr>
      <vt:lpstr>PowerPoint Presentation</vt:lpstr>
      <vt:lpstr>PowerPoint Presentation</vt:lpstr>
      <vt:lpstr>PowerPoint Presentation</vt:lpstr>
      <vt:lpstr>PowerPoint Presentation</vt:lpstr>
      <vt:lpstr>Septuagint</vt:lpstr>
      <vt:lpstr>Motivation for the Translation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Danny Haynes</dc:creator>
  <cp:lastModifiedBy>Danny Haynes</cp:lastModifiedBy>
  <cp:revision>72</cp:revision>
  <dcterms:created xsi:type="dcterms:W3CDTF">2014-09-12T00:45:29Z</dcterms:created>
  <dcterms:modified xsi:type="dcterms:W3CDTF">2014-09-28T11:58:41Z</dcterms:modified>
</cp:coreProperties>
</file>