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59" r:id="rId9"/>
    <p:sldId id="269" r:id="rId10"/>
    <p:sldId id="270" r:id="rId11"/>
    <p:sldId id="271" r:id="rId12"/>
    <p:sldId id="274" r:id="rId13"/>
    <p:sldId id="275" r:id="rId14"/>
    <p:sldId id="279" r:id="rId15"/>
    <p:sldId id="272" r:id="rId16"/>
    <p:sldId id="277" r:id="rId17"/>
    <p:sldId id="276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B5775-6841-43EF-8193-C86D123B7258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A8A9A-C3E8-4BE3-AEFC-99FA67328B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A8A9A-C3E8-4BE3-AEFC-99FA67328B6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A8A9A-C3E8-4BE3-AEFC-99FA67328B6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3C343E-6655-4573-AAAC-F79C16A83AD4}" type="datetimeFigureOut">
              <a:rPr lang="en-US" smtClean="0"/>
              <a:pPr/>
              <a:t>1/16/2011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385973-8260-4D2B-9F10-50E6D855B8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099129" y="2133599"/>
            <a:ext cx="7246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28</a:t>
            </a:r>
            <a:r>
              <a:rPr lang="en-US" sz="3600" dirty="0" smtClean="0"/>
              <a:t> Therefore, since we are receiving a kingdom which cannot be shaken, let us have grace, by which we may serve God [offer to God acceptable worship – </a:t>
            </a:r>
            <a:r>
              <a:rPr lang="en-US" sz="3600" i="1" dirty="0" smtClean="0"/>
              <a:t>ESV]</a:t>
            </a:r>
            <a:r>
              <a:rPr lang="en-US" sz="3600" dirty="0" smtClean="0"/>
              <a:t> with reverence and godly fear.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Hebrews 12:28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b="1" dirty="0" smtClean="0"/>
              <a:t>1. Who is to be pleased?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4582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Not the </a:t>
            </a:r>
            <a:r>
              <a:rPr lang="en-US" sz="3200" dirty="0" err="1" smtClean="0"/>
              <a:t>unchurched</a:t>
            </a:r>
            <a:r>
              <a:rPr lang="en-US" sz="3200" dirty="0" smtClean="0"/>
              <a:t> seekers!</a:t>
            </a:r>
          </a:p>
          <a:p>
            <a:r>
              <a:rPr lang="en-US" sz="3200" dirty="0" smtClean="0"/>
              <a:t>Not ourselves!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GOD</a:t>
            </a:r>
            <a:r>
              <a:rPr lang="en-US" sz="3200" dirty="0" smtClean="0"/>
              <a:t> is the one godly people want to please!</a:t>
            </a:r>
          </a:p>
          <a:p>
            <a:pPr>
              <a:buNone/>
            </a:pPr>
            <a:r>
              <a:rPr lang="en-US" sz="3200" dirty="0" smtClean="0"/>
              <a:t>		How can we know what pleases God?</a:t>
            </a:r>
          </a:p>
          <a:p>
            <a:pPr>
              <a:buNone/>
            </a:pPr>
            <a:r>
              <a:rPr lang="en-US" sz="3200" dirty="0" smtClean="0"/>
              <a:t>		-- God’s ways are not ours! (Is. 55:8-9)</a:t>
            </a:r>
          </a:p>
          <a:p>
            <a:pPr>
              <a:buNone/>
            </a:pPr>
            <a:r>
              <a:rPr lang="en-US" sz="3200" dirty="0" smtClean="0"/>
              <a:t>		-- He will have to tell us!</a:t>
            </a:r>
          </a:p>
          <a:p>
            <a:pPr>
              <a:buNone/>
            </a:pPr>
            <a:r>
              <a:rPr lang="en-US" sz="3200" dirty="0" smtClean="0"/>
              <a:t>		-- He only speaks through the Bible.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5943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Heb. 2:1-2; Mt. 16:19; John 16:13; 2 Tim. 3:16-17 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Autofit/>
          </a:bodyPr>
          <a:lstStyle/>
          <a:p>
            <a:r>
              <a:rPr lang="en-US" b="1" dirty="0" smtClean="0"/>
              <a:t>2. What are godly people to do?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57200" y="1860550"/>
            <a:ext cx="8686801" cy="6540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What the church did as guided by apostles: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09600" y="2438400"/>
            <a:ext cx="8534400" cy="384651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Had Teaching – Acts 2:42; 20:7</a:t>
            </a:r>
          </a:p>
          <a:p>
            <a:r>
              <a:rPr lang="en-US" sz="3200" dirty="0" smtClean="0"/>
              <a:t>Gave as they were prospered.                        Acts 2:42 Acts 4:34-35; 1 Cor. 16:2</a:t>
            </a:r>
          </a:p>
          <a:p>
            <a:r>
              <a:rPr lang="en-US" sz="3200" dirty="0" smtClean="0"/>
              <a:t>Ate the Lord’s Supper Acts 2:42; 20:7</a:t>
            </a:r>
          </a:p>
          <a:p>
            <a:r>
              <a:rPr lang="en-US" sz="3200" dirty="0" smtClean="0"/>
              <a:t>Prayed Acts 2:42</a:t>
            </a:r>
          </a:p>
          <a:p>
            <a:r>
              <a:rPr lang="en-US" sz="3200" dirty="0" smtClean="0"/>
              <a:t>Sang – Ephesians 5:19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Many Are Not Content with this.</a:t>
            </a:r>
            <a:endParaRPr lang="en-US" sz="4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want: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933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Instrumental music</a:t>
            </a:r>
          </a:p>
          <a:p>
            <a:r>
              <a:rPr lang="en-US" sz="3200" dirty="0" smtClean="0"/>
              <a:t>Elaborate musical programs</a:t>
            </a:r>
          </a:p>
          <a:p>
            <a:r>
              <a:rPr lang="en-US" sz="3200" dirty="0" smtClean="0"/>
              <a:t>Entertaining preaching </a:t>
            </a:r>
          </a:p>
          <a:p>
            <a:r>
              <a:rPr lang="en-US" sz="3200" dirty="0" smtClean="0"/>
              <a:t>Dancing</a:t>
            </a:r>
          </a:p>
          <a:p>
            <a:r>
              <a:rPr lang="en-US" sz="3200" dirty="0" smtClean="0"/>
              <a:t>Emotional displays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5800" y="2362200"/>
            <a:ext cx="4343399" cy="399812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How do we know God wants these?</a:t>
            </a:r>
          </a:p>
          <a:p>
            <a:r>
              <a:rPr lang="en-US" sz="3600" b="1" dirty="0" smtClean="0"/>
              <a:t>Do they glorify God or man?</a:t>
            </a:r>
          </a:p>
          <a:p>
            <a:r>
              <a:rPr lang="en-US" sz="3600" b="1" dirty="0" smtClean="0"/>
              <a:t>Do they make us better people?     </a:t>
            </a:r>
            <a:r>
              <a:rPr lang="en-US" sz="3600" dirty="0" smtClean="0"/>
              <a:t>(1 Cor. 14:26)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What is to be done?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57200" y="1860550"/>
            <a:ext cx="8686801" cy="6540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What the church did as guided by apostles: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09600" y="2438400"/>
            <a:ext cx="8534400" cy="38465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Had Teaching – Acts 2:42; 20:7</a:t>
            </a:r>
          </a:p>
          <a:p>
            <a:r>
              <a:rPr lang="en-US" sz="2800" dirty="0" smtClean="0"/>
              <a:t>Gave as they were prospered.                                     Acts 2:42 Acts 4:34-35; 1 Cor. 16:2</a:t>
            </a:r>
          </a:p>
          <a:p>
            <a:r>
              <a:rPr lang="en-US" sz="2800" dirty="0" smtClean="0"/>
              <a:t>Ate the Lord’s Supper Acts 2:42; 20:7</a:t>
            </a:r>
          </a:p>
          <a:p>
            <a:r>
              <a:rPr lang="en-US" sz="2800" dirty="0" smtClean="0"/>
              <a:t>Prayed Acts 2:42</a:t>
            </a:r>
          </a:p>
          <a:p>
            <a:r>
              <a:rPr lang="en-US" sz="2800" dirty="0" smtClean="0"/>
              <a:t>Sang – Ephesians 5:19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this kind of thing is BORING!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Problems if Worship is Boring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415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may be  spectators instead of participants!</a:t>
            </a:r>
          </a:p>
          <a:p>
            <a:r>
              <a:rPr lang="en-US" sz="3600" dirty="0" smtClean="0"/>
              <a:t>We may be lacking the faith to see God present with us.</a:t>
            </a:r>
          </a:p>
          <a:p>
            <a:r>
              <a:rPr lang="en-US" sz="3600" dirty="0" smtClean="0"/>
              <a:t>We may lack love for God (Gal. 5:6)</a:t>
            </a:r>
          </a:p>
          <a:p>
            <a:r>
              <a:rPr lang="en-US" sz="3600" dirty="0" smtClean="0"/>
              <a:t>Remember Worship is all about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600" dirty="0" smtClean="0"/>
              <a:t>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4384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066800"/>
            <a:ext cx="2590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Teaching      </a:t>
            </a:r>
            <a:r>
              <a:rPr lang="en-US" sz="2800" b="1" dirty="0" smtClean="0"/>
              <a:t>1 Pet. 4:11 Matt. 15:9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066800"/>
            <a:ext cx="2590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Giving            </a:t>
            </a:r>
            <a:r>
              <a:rPr lang="en-US" sz="2800" b="1" dirty="0" smtClean="0"/>
              <a:t>2 Cor. 8:5         2 Cor. 9:7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4800600"/>
            <a:ext cx="313871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Lord’s Supper     </a:t>
            </a:r>
            <a:r>
              <a:rPr lang="en-US" sz="2800" b="1" dirty="0" smtClean="0"/>
              <a:t>1 Cor. 11:24-25        1 Cor. 11:29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3581400"/>
            <a:ext cx="2743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Prayer        </a:t>
            </a:r>
            <a:r>
              <a:rPr lang="en-US" sz="2800" b="1" dirty="0" smtClean="0"/>
              <a:t>Acts 4:24    Matt. 6:5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657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Singing      </a:t>
            </a:r>
          </a:p>
          <a:p>
            <a:pPr algn="ctr"/>
            <a:r>
              <a:rPr lang="en-US" sz="3600" b="1" dirty="0" smtClean="0"/>
              <a:t>Col. 3:16</a:t>
            </a:r>
            <a:endParaRPr lang="en-US" sz="3600" b="1" dirty="0"/>
          </a:p>
        </p:txBody>
      </p:sp>
      <p:sp>
        <p:nvSpPr>
          <p:cNvPr id="12" name="Right Arrow 11"/>
          <p:cNvSpPr/>
          <p:nvPr/>
        </p:nvSpPr>
        <p:spPr>
          <a:xfrm rot="2874447">
            <a:off x="2887069" y="2189367"/>
            <a:ext cx="804449" cy="5365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640174">
            <a:off x="5392586" y="2015619"/>
            <a:ext cx="478043" cy="787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740813">
            <a:off x="2684095" y="3219874"/>
            <a:ext cx="1058519" cy="537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6200000">
            <a:off x="3771900" y="3771900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2967169">
            <a:off x="5213310" y="3268066"/>
            <a:ext cx="103643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How do godly people worship?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Leviticus 10:3</a:t>
            </a:r>
          </a:p>
          <a:p>
            <a:r>
              <a:rPr lang="en-US" sz="2800" dirty="0" smtClean="0"/>
              <a:t>    	 ‘By those who come near Me </a:t>
            </a:r>
            <a:br>
              <a:rPr lang="en-US" sz="2800" dirty="0" smtClean="0"/>
            </a:br>
            <a:r>
              <a:rPr lang="en-US" sz="2800" dirty="0" smtClean="0"/>
              <a:t>    	 I must be regarded as holy; </a:t>
            </a:r>
            <a:br>
              <a:rPr lang="en-US" sz="2800" dirty="0" smtClean="0"/>
            </a:br>
            <a:r>
              <a:rPr lang="en-US" sz="2800" dirty="0" smtClean="0"/>
              <a:t>     	 And before all the people </a:t>
            </a:r>
            <a:br>
              <a:rPr lang="en-US" sz="2800" dirty="0" smtClean="0"/>
            </a:br>
            <a:r>
              <a:rPr lang="en-US" sz="2800" dirty="0" smtClean="0"/>
              <a:t>     	 I must be glorified.’” 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180344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Malachi 1:14</a:t>
            </a:r>
          </a:p>
          <a:p>
            <a:r>
              <a:rPr lang="en-US" sz="2800" dirty="0" smtClean="0"/>
              <a:t>	For I </a:t>
            </a:r>
            <a:r>
              <a:rPr lang="en-US" sz="2800" i="1" dirty="0" smtClean="0"/>
              <a:t>am</a:t>
            </a:r>
            <a:r>
              <a:rPr lang="en-US" sz="2800" dirty="0" smtClean="0"/>
              <a:t> a great King,” </a:t>
            </a:r>
            <a:br>
              <a:rPr lang="en-US" sz="2800" dirty="0" smtClean="0"/>
            </a:br>
            <a:r>
              <a:rPr lang="en-US" sz="2800" dirty="0" smtClean="0"/>
              <a:t>      	Says the LORD of hosts, </a:t>
            </a:r>
            <a:br>
              <a:rPr lang="en-US" sz="2800" dirty="0" smtClean="0"/>
            </a:br>
            <a:r>
              <a:rPr lang="en-US" sz="2800" dirty="0" smtClean="0"/>
              <a:t>	“ And My name </a:t>
            </a:r>
            <a:r>
              <a:rPr lang="en-US" sz="2800" i="1" dirty="0" smtClean="0"/>
              <a:t>is to be</a:t>
            </a:r>
            <a:r>
              <a:rPr lang="en-US" sz="2800" dirty="0" smtClean="0"/>
              <a:t> feared among the 			nations.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685800" y="1981200"/>
            <a:ext cx="7659910" cy="286232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aseline="30000" dirty="0" smtClean="0"/>
              <a:t>28</a:t>
            </a:r>
            <a:r>
              <a:rPr lang="en-US" sz="3600" dirty="0" smtClean="0"/>
              <a:t> Therefore, since we are receiving a kingdom which cannot be shaken, let us have grace, by which we may serve God [offer to God acceptable worship – </a:t>
            </a:r>
            <a:r>
              <a:rPr lang="en-US" sz="3600" i="1" dirty="0" smtClean="0"/>
              <a:t>ESV]</a:t>
            </a:r>
            <a:r>
              <a:rPr lang="en-US" sz="3600" dirty="0" smtClean="0"/>
              <a:t> with reverence and godly fear.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4191000"/>
            <a:ext cx="6019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09800" y="4724400"/>
            <a:ext cx="5715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800" y="4876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29</a:t>
            </a:r>
            <a:r>
              <a:rPr lang="en-US" sz="3600" b="1" dirty="0" smtClean="0"/>
              <a:t> For our God </a:t>
            </a:r>
            <a:r>
              <a:rPr lang="en-US" sz="3600" b="1" i="1" dirty="0" smtClean="0"/>
              <a:t>is</a:t>
            </a:r>
            <a:r>
              <a:rPr lang="en-US" sz="3600" b="1" dirty="0" smtClean="0"/>
              <a:t> a consuming fire.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How do godly people worship?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How do godly people worship?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458200" cy="4676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10:</a:t>
            </a:r>
            <a:r>
              <a:rPr lang="en-US" sz="3200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200" dirty="0" smtClean="0"/>
              <a:t>Therefore, brethren, having boldness to enter the Holiest by the blood of Jesus, </a:t>
            </a:r>
            <a:r>
              <a:rPr lang="en-US" sz="3200" baseline="30000" dirty="0" smtClean="0"/>
              <a:t>20</a:t>
            </a:r>
            <a:r>
              <a:rPr lang="en-US" sz="3200" dirty="0" smtClean="0"/>
              <a:t> by a new and living way which He consecrated for us, through the veil, that is, His flesh, </a:t>
            </a:r>
            <a:r>
              <a:rPr lang="en-US" sz="3200" baseline="30000" dirty="0" smtClean="0"/>
              <a:t>21</a:t>
            </a:r>
            <a:r>
              <a:rPr lang="en-US" sz="3200" dirty="0" smtClean="0"/>
              <a:t> and </a:t>
            </a:r>
            <a:r>
              <a:rPr lang="en-US" sz="3200" i="1" dirty="0" smtClean="0"/>
              <a:t>having</a:t>
            </a:r>
            <a:r>
              <a:rPr lang="en-US" sz="3200" dirty="0" smtClean="0"/>
              <a:t> a High Priest over the house of God, </a:t>
            </a:r>
            <a:r>
              <a:rPr lang="en-US" sz="3200" baseline="30000" dirty="0" smtClean="0"/>
              <a:t>22</a:t>
            </a:r>
            <a:r>
              <a:rPr lang="en-US" sz="3200" dirty="0" smtClean="0"/>
              <a:t> let us draw near with a true heart in full assurance of faith, having our hearts sprinkled from an evil conscience and our bodies washed with pure water.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81200" y="5410200"/>
            <a:ext cx="36576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5943600"/>
            <a:ext cx="6934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6400800"/>
            <a:ext cx="6096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Godly Worship</a:t>
            </a:r>
            <a:endParaRPr lang="en-US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3556000"/>
            <a:ext cx="7854696" cy="1930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b="1" dirty="0" smtClean="0"/>
              <a:t>Two Words to be Defined:</a:t>
            </a:r>
          </a:p>
          <a:p>
            <a:pPr algn="l"/>
            <a:r>
              <a:rPr lang="en-US" sz="3600" b="1" dirty="0" smtClean="0"/>
              <a:t>	Godly</a:t>
            </a:r>
          </a:p>
          <a:p>
            <a:pPr algn="l"/>
            <a:r>
              <a:rPr lang="en-US" sz="3600" b="1" dirty="0" smtClean="0"/>
              <a:t>	Worship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F0"/>
                </a:solidFill>
                <a:latin typeface="Arial" charset="0"/>
              </a:rPr>
              <a:t>Defining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Arial" charset="0"/>
              </a:rPr>
              <a:t>GODLY</a:t>
            </a:r>
            <a:endParaRPr lang="en-US" b="1" i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5542"/>
            <a:ext cx="8229600" cy="4249057"/>
          </a:xfrm>
        </p:spPr>
        <p:txBody>
          <a:bodyPr/>
          <a:lstStyle/>
          <a:p>
            <a:r>
              <a:rPr lang="en-US" sz="3600" b="1" u="sng" dirty="0">
                <a:solidFill>
                  <a:schemeClr val="tx2"/>
                </a:solidFill>
                <a:latin typeface="Arial" charset="0"/>
              </a:rPr>
              <a:t>Thayer</a:t>
            </a:r>
            <a:r>
              <a:rPr lang="en-US" sz="3600" b="1" dirty="0">
                <a:latin typeface="Arial" charset="0"/>
              </a:rPr>
              <a:t>: “Reverence. Respect; in the Bible everywhere piety towards God.”</a:t>
            </a:r>
          </a:p>
          <a:p>
            <a:r>
              <a:rPr lang="en-US" sz="3600" b="1" u="sng" dirty="0">
                <a:solidFill>
                  <a:schemeClr val="tx2"/>
                </a:solidFill>
                <a:latin typeface="Arial" charset="0"/>
              </a:rPr>
              <a:t>W.E. Vine</a:t>
            </a:r>
            <a:r>
              <a:rPr lang="en-US" sz="3600" b="1" u="sng" dirty="0">
                <a:latin typeface="Arial" charset="0"/>
              </a:rPr>
              <a:t>:                                    </a:t>
            </a:r>
            <a:r>
              <a:rPr lang="en-US" sz="3600" b="1" dirty="0">
                <a:latin typeface="Arial" charset="0"/>
              </a:rPr>
              <a:t>“That piety which, characterized by a </a:t>
            </a:r>
            <a:r>
              <a:rPr lang="en-US" sz="3600" b="1" dirty="0" err="1">
                <a:latin typeface="Arial" charset="0"/>
              </a:rPr>
              <a:t>Godward</a:t>
            </a:r>
            <a:r>
              <a:rPr lang="en-US" sz="3600" b="1" dirty="0">
                <a:latin typeface="Arial" charset="0"/>
              </a:rPr>
              <a:t> attitude, does that which is well pleasing to Him.”</a:t>
            </a:r>
            <a:endParaRPr lang="en-US" sz="3600" b="1" u="sng" dirty="0">
              <a:latin typeface="Arial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237343" y="5511800"/>
            <a:ext cx="3733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ILLUSTRATION:</a:t>
            </a: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57200" y="3886200"/>
            <a:ext cx="1447800" cy="1371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143000" y="4114800"/>
            <a:ext cx="533400" cy="457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3810000" y="5105400"/>
            <a:ext cx="1524000" cy="1371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7391400" y="4038600"/>
            <a:ext cx="1447800" cy="1371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 flipV="1">
            <a:off x="4572000" y="5105400"/>
            <a:ext cx="0" cy="685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 flipV="1">
            <a:off x="7620000" y="4343400"/>
            <a:ext cx="533400" cy="381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00400" y="1828800"/>
            <a:ext cx="5486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 autoUpdateAnimBg="0"/>
      <p:bldP spid="5126" grpId="0" animBg="1" autoUpdateAnimBg="0"/>
      <p:bldP spid="5127" grpId="0" animBg="1"/>
      <p:bldP spid="5128" grpId="0" animBg="1"/>
      <p:bldP spid="51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GODLY PERSONS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304800" y="3886200"/>
            <a:ext cx="1828800" cy="16764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1219200" y="4191000"/>
            <a:ext cx="609600" cy="533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3581400" y="4495800"/>
            <a:ext cx="1981200" cy="1752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7086600" y="3810000"/>
            <a:ext cx="1752600" cy="16002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572000" y="4572000"/>
            <a:ext cx="0" cy="838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7391400" y="4114800"/>
            <a:ext cx="609600" cy="5334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200400" y="1752600"/>
            <a:ext cx="2819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 autoUpdateAnimBg="0"/>
      <p:bldP spid="6150" grpId="0" animBg="1" autoUpdateAnimBg="0"/>
      <p:bldP spid="6151" grpId="0" animBg="1"/>
      <p:bldP spid="6152" grpId="0" animBg="1"/>
      <p:bldP spid="61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Defining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 u="sng" dirty="0">
                <a:latin typeface="Arial" charset="0"/>
              </a:rPr>
              <a:t>In Old Testament</a:t>
            </a:r>
            <a:r>
              <a:rPr lang="en-US" sz="3600" b="1" dirty="0">
                <a:latin typeface="Arial" charset="0"/>
              </a:rPr>
              <a:t>:                          </a:t>
            </a:r>
            <a:r>
              <a:rPr lang="en-US" sz="3600" b="1" i="1" dirty="0" err="1">
                <a:latin typeface="Arial" charset="0"/>
              </a:rPr>
              <a:t>Shahah</a:t>
            </a:r>
            <a:r>
              <a:rPr lang="en-US" sz="3600" b="1" i="1" dirty="0">
                <a:latin typeface="Arial" charset="0"/>
              </a:rPr>
              <a:t>   </a:t>
            </a:r>
            <a:r>
              <a:rPr lang="en-US" sz="3600" b="1" dirty="0">
                <a:latin typeface="Arial" charset="0"/>
              </a:rPr>
              <a:t>(Used 94 times)</a:t>
            </a:r>
            <a:r>
              <a:rPr lang="en-US" sz="3600" b="1" i="1" dirty="0">
                <a:latin typeface="Arial" charset="0"/>
              </a:rPr>
              <a:t>                                      </a:t>
            </a:r>
            <a:r>
              <a:rPr lang="en-US" sz="3600" b="1" dirty="0">
                <a:latin typeface="Arial" charset="0"/>
              </a:rPr>
              <a:t>depress, bow down, prostrate                      </a:t>
            </a:r>
          </a:p>
          <a:p>
            <a:r>
              <a:rPr lang="en-US" sz="3600" b="1" u="sng" dirty="0">
                <a:latin typeface="Arial" charset="0"/>
              </a:rPr>
              <a:t>In New Testament</a:t>
            </a:r>
            <a:r>
              <a:rPr lang="en-US" sz="3600" b="1" dirty="0">
                <a:latin typeface="Arial" charset="0"/>
              </a:rPr>
              <a:t>:                     </a:t>
            </a:r>
            <a:r>
              <a:rPr lang="en-US" sz="3600" b="1" i="1" dirty="0" err="1">
                <a:latin typeface="Arial" charset="0"/>
              </a:rPr>
              <a:t>Proskuneo</a:t>
            </a:r>
            <a:r>
              <a:rPr lang="en-US" sz="3600" b="1" i="1" dirty="0">
                <a:latin typeface="Arial" charset="0"/>
              </a:rPr>
              <a:t>: </a:t>
            </a:r>
            <a:r>
              <a:rPr lang="en-US" sz="3600" b="1" dirty="0">
                <a:latin typeface="Arial" charset="0"/>
              </a:rPr>
              <a:t>(from </a:t>
            </a:r>
            <a:r>
              <a:rPr lang="en-US" sz="3600" b="1" i="1" dirty="0">
                <a:latin typeface="Arial" charset="0"/>
              </a:rPr>
              <a:t>pros, </a:t>
            </a:r>
            <a:r>
              <a:rPr lang="en-US" sz="3600" b="1" dirty="0">
                <a:latin typeface="Arial" charset="0"/>
              </a:rPr>
              <a:t>towards, 	and </a:t>
            </a:r>
            <a:r>
              <a:rPr lang="en-US" sz="3600" b="1" i="1" dirty="0" err="1">
                <a:latin typeface="Arial" charset="0"/>
              </a:rPr>
              <a:t>kuneo</a:t>
            </a:r>
            <a:r>
              <a:rPr lang="en-US" sz="3600" b="1" i="1" dirty="0">
                <a:latin typeface="Arial" charset="0"/>
              </a:rPr>
              <a:t> , </a:t>
            </a:r>
            <a:r>
              <a:rPr lang="en-US" sz="3600" b="1" dirty="0">
                <a:latin typeface="Arial" charset="0"/>
              </a:rPr>
              <a:t>to kiss) to make 	obeisance, do reverence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26886"/>
          </a:xfrm>
        </p:spPr>
        <p:txBody>
          <a:bodyPr>
            <a:normAutofit/>
          </a:bodyPr>
          <a:lstStyle/>
          <a:p>
            <a:r>
              <a:rPr lang="en-US" b="1" dirty="0"/>
              <a:t>Identifying True Worship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752600"/>
            <a:ext cx="7772401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latin typeface="Arial" charset="0"/>
              </a:rPr>
              <a:t>Prostration or falling on the face in itself is not worship.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latin typeface="Arial" charset="0"/>
              </a:rPr>
              <a:t>Worship </a:t>
            </a:r>
            <a:r>
              <a:rPr lang="en-US" sz="3600" b="1" dirty="0">
                <a:latin typeface="Arial" charset="0"/>
              </a:rPr>
              <a:t>is the inward emotion that produces </a:t>
            </a:r>
            <a:r>
              <a:rPr lang="en-US" sz="3600" b="1" dirty="0" smtClean="0">
                <a:latin typeface="Arial" charset="0"/>
              </a:rPr>
              <a:t>acts of worship. 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latin typeface="Arial" charset="0"/>
              </a:rPr>
              <a:t>“Going through the motions”  without the </a:t>
            </a:r>
            <a:r>
              <a:rPr lang="en-US" sz="3600" b="1" u="sng" dirty="0" smtClean="0">
                <a:latin typeface="Arial" charset="0"/>
              </a:rPr>
              <a:t>inward</a:t>
            </a:r>
            <a:r>
              <a:rPr lang="en-US" sz="3600" b="1" dirty="0" smtClean="0">
                <a:latin typeface="Arial" charset="0"/>
              </a:rPr>
              <a:t> emotion is meaningless </a:t>
            </a:r>
            <a:r>
              <a:rPr lang="en-US" sz="3600" b="1" dirty="0">
                <a:latin typeface="Arial" charset="0"/>
              </a:rPr>
              <a:t>– Matthew 15:8 </a:t>
            </a:r>
            <a:endParaRPr lang="en-US" sz="3600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latin typeface="Arial" charset="0"/>
              </a:rPr>
              <a:t>But mere emotion is not worship.</a:t>
            </a:r>
            <a:endParaRPr lang="en-US" sz="3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2285855"/>
          </a:xfrm>
        </p:spPr>
        <p:txBody>
          <a:bodyPr>
            <a:noAutofit/>
          </a:bodyPr>
          <a:lstStyle/>
          <a:p>
            <a:pPr algn="ctr"/>
            <a:r>
              <a:rPr lang="en-US" sz="6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Godly Worship is All About</a:t>
            </a:r>
            <a:r>
              <a:rPr lang="en-US" sz="6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en-US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GOD!</a:t>
            </a:r>
            <a:endParaRPr lang="en-US" sz="6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88342"/>
            <a:ext cx="8229600" cy="34362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is not about buildings!</a:t>
            </a:r>
          </a:p>
          <a:p>
            <a:r>
              <a:rPr lang="en-US" sz="3200" dirty="0" smtClean="0"/>
              <a:t>It is not about preachers!</a:t>
            </a:r>
          </a:p>
          <a:p>
            <a:r>
              <a:rPr lang="en-US" sz="3200" dirty="0" smtClean="0"/>
              <a:t>It is not about musical entertainment!</a:t>
            </a:r>
          </a:p>
          <a:p>
            <a:r>
              <a:rPr lang="en-US" sz="3200" dirty="0" smtClean="0"/>
              <a:t>It is not about tradition or family or culture!</a:t>
            </a:r>
          </a:p>
          <a:p>
            <a:r>
              <a:rPr lang="en-US" sz="3200" dirty="0" smtClean="0"/>
              <a:t>It is all about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80229" y="4956627"/>
            <a:ext cx="3258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GOD!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846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GODLINESS </a:t>
            </a:r>
            <a:r>
              <a:rPr lang="en-US" dirty="0" smtClean="0"/>
              <a:t> </a:t>
            </a:r>
            <a:r>
              <a:rPr lang="en-US" b="1" dirty="0" smtClean="0"/>
              <a:t>determines: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68880"/>
            <a:ext cx="8229600" cy="438912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Who is to be pleased.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What is to be done.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How it is to be done.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691</Words>
  <Application>Microsoft Office PowerPoint</Application>
  <PresentationFormat>On-screen Show (4:3)</PresentationFormat>
  <Paragraphs>90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Hebrews 12:28</vt:lpstr>
      <vt:lpstr>Godly Worship</vt:lpstr>
      <vt:lpstr>Defining GODLY</vt:lpstr>
      <vt:lpstr>ILLUSTRATION:</vt:lpstr>
      <vt:lpstr>GODLY PERSONS</vt:lpstr>
      <vt:lpstr>Defining WORSHIP</vt:lpstr>
      <vt:lpstr>Identifying True Worship</vt:lpstr>
      <vt:lpstr>Godly Worship is All About                       GOD!</vt:lpstr>
      <vt:lpstr>GODLINESS  determines:</vt:lpstr>
      <vt:lpstr>1. Who is to be pleased?</vt:lpstr>
      <vt:lpstr>2. What are godly people to do?</vt:lpstr>
      <vt:lpstr>Many Are Not Content with this.</vt:lpstr>
      <vt:lpstr>2. What is to be done?</vt:lpstr>
      <vt:lpstr>Problems if Worship is Boring</vt:lpstr>
      <vt:lpstr>Slide 15</vt:lpstr>
      <vt:lpstr>3. How do godly people worship?</vt:lpstr>
      <vt:lpstr>3. How do godly people worship?</vt:lpstr>
      <vt:lpstr>3. How do godly people worship?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12:28</dc:title>
  <dc:creator>Sewell Hall</dc:creator>
  <cp:lastModifiedBy>Sewell Hall</cp:lastModifiedBy>
  <cp:revision>17</cp:revision>
  <dcterms:created xsi:type="dcterms:W3CDTF">2011-01-14T15:31:52Z</dcterms:created>
  <dcterms:modified xsi:type="dcterms:W3CDTF">2011-01-16T12:03:40Z</dcterms:modified>
</cp:coreProperties>
</file>