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theme/themeOverride2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16.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7"/>
  </p:handoutMasterIdLst>
  <p:sldIdLst>
    <p:sldId id="257" r:id="rId2"/>
    <p:sldId id="300" r:id="rId3"/>
    <p:sldId id="293" r:id="rId4"/>
    <p:sldId id="297" r:id="rId5"/>
    <p:sldId id="289" r:id="rId6"/>
    <p:sldId id="266" r:id="rId7"/>
    <p:sldId id="290" r:id="rId8"/>
    <p:sldId id="302" r:id="rId9"/>
    <p:sldId id="301" r:id="rId10"/>
    <p:sldId id="303" r:id="rId11"/>
    <p:sldId id="299" r:id="rId12"/>
    <p:sldId id="304" r:id="rId13"/>
    <p:sldId id="296" r:id="rId14"/>
    <p:sldId id="298" r:id="rId15"/>
    <p:sldId id="291" r:id="rId16"/>
    <p:sldId id="256" r:id="rId17"/>
    <p:sldId id="258" r:id="rId18"/>
    <p:sldId id="259" r:id="rId19"/>
    <p:sldId id="260" r:id="rId20"/>
    <p:sldId id="262" r:id="rId21"/>
    <p:sldId id="263" r:id="rId22"/>
    <p:sldId id="264" r:id="rId23"/>
    <p:sldId id="265"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Lst>
  <p:sldSz cx="9144000" cy="6858000" type="screen4x3"/>
  <p:notesSz cx="7077075" cy="8955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30"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47754"/>
          </a:xfrm>
          <a:prstGeom prst="rect">
            <a:avLst/>
          </a:prstGeom>
        </p:spPr>
        <p:txBody>
          <a:bodyPr vert="horz" lIns="91440" tIns="45720" rIns="91440" bIns="45720" rtlCol="0"/>
          <a:lstStyle>
            <a:lvl1pPr algn="r">
              <a:defRPr sz="1200"/>
            </a:lvl1pPr>
          </a:lstStyle>
          <a:p>
            <a:fld id="{2A2975F8-E544-4632-AD0B-4937AF33718E}" type="datetimeFigureOut">
              <a:rPr lang="en-US" smtClean="0"/>
              <a:pPr/>
              <a:t>9/24/2011</a:t>
            </a:fld>
            <a:endParaRPr lang="en-US"/>
          </a:p>
        </p:txBody>
      </p:sp>
      <p:sp>
        <p:nvSpPr>
          <p:cNvPr id="4" name="Footer Placeholder 3"/>
          <p:cNvSpPr>
            <a:spLocks noGrp="1"/>
          </p:cNvSpPr>
          <p:nvPr>
            <p:ph type="ftr" sz="quarter" idx="2"/>
          </p:nvPr>
        </p:nvSpPr>
        <p:spPr>
          <a:xfrm>
            <a:off x="0" y="8505780"/>
            <a:ext cx="3066733" cy="4477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05780"/>
            <a:ext cx="3066733" cy="447754"/>
          </a:xfrm>
          <a:prstGeom prst="rect">
            <a:avLst/>
          </a:prstGeom>
        </p:spPr>
        <p:txBody>
          <a:bodyPr vert="horz" lIns="91440" tIns="45720" rIns="91440" bIns="45720" rtlCol="0" anchor="b"/>
          <a:lstStyle>
            <a:lvl1pPr algn="r">
              <a:defRPr sz="1200"/>
            </a:lvl1pPr>
          </a:lstStyle>
          <a:p>
            <a:fld id="{357B1BCD-6180-452D-8A67-CF202D9EED5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A015DA-3F12-4383-8732-5BF549505E80}" type="datetimeFigureOut">
              <a:rPr lang="en-US" smtClean="0"/>
              <a:pPr/>
              <a:t>9/24/2011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8AFC2FA-F11D-439B-86F7-31272C6E74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015DA-3F12-4383-8732-5BF549505E8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015DA-3F12-4383-8732-5BF549505E8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015DA-3F12-4383-8732-5BF549505E8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A015DA-3F12-4383-8732-5BF549505E8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015DA-3F12-4383-8732-5BF549505E80}"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A015DA-3F12-4383-8732-5BF549505E80}" type="datetimeFigureOut">
              <a:rPr lang="en-US" smtClean="0"/>
              <a:pPr/>
              <a:t>9/24/2011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A015DA-3F12-4383-8732-5BF549505E80}" type="datetimeFigureOut">
              <a:rPr lang="en-US" smtClean="0"/>
              <a:pPr/>
              <a:t>9/24/2011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015DA-3F12-4383-8732-5BF549505E80}" type="datetimeFigureOut">
              <a:rPr lang="en-US" smtClean="0"/>
              <a:pPr/>
              <a:t>9/24/2011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015DA-3F12-4383-8732-5BF549505E80}"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A015DA-3F12-4383-8732-5BF549505E80}"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8AFC2FA-F11D-439B-86F7-31272C6E74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A015DA-3F12-4383-8732-5BF549505E80}" type="datetimeFigureOut">
              <a:rPr lang="en-US" smtClean="0"/>
              <a:pPr/>
              <a:t>9/24/2011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AFC2FA-F11D-439B-86F7-31272C6E74C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7543800" cy="2286000"/>
          </a:xfrm>
        </p:spPr>
        <p:txBody>
          <a:bodyPr>
            <a:noAutofit/>
          </a:bodyPr>
          <a:lstStyle/>
          <a:p>
            <a:pPr algn="ctr" eaLnBrk="1" hangingPunct="1">
              <a:defRPr/>
            </a:pPr>
            <a:r>
              <a:rPr lang="en-US" sz="6600" b="0" i="1" dirty="0" smtClean="0">
                <a:solidFill>
                  <a:srgbClr val="FFFF66"/>
                </a:solidFill>
                <a:effectLst/>
                <a:latin typeface="Calibri" pitchFamily="34" charset="0"/>
              </a:rPr>
              <a:t>A Church That Belongs to Christ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28600" y="685800"/>
            <a:ext cx="8534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Practical Signs of Belonging to Christ</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1815882"/>
          </a:xfrm>
          <a:prstGeom prst="rect">
            <a:avLst/>
          </a:prstGeom>
          <a:noFill/>
        </p:spPr>
        <p:txBody>
          <a:bodyPr wrap="square" rtlCol="0">
            <a:spAutoFit/>
          </a:bodyPr>
          <a:lstStyle/>
          <a:p>
            <a:pPr marL="342900" indent="-342900">
              <a:buFont typeface="Arial" pitchFamily="34" charset="0"/>
              <a:buChar char="•"/>
            </a:pPr>
            <a:r>
              <a:rPr lang="en-US" sz="3200" dirty="0" smtClean="0">
                <a:solidFill>
                  <a:srgbClr val="FFFF00"/>
                </a:solidFill>
              </a:rPr>
              <a:t> </a:t>
            </a:r>
            <a:r>
              <a:rPr lang="en-US" sz="4000" dirty="0" smtClean="0"/>
              <a:t> </a:t>
            </a:r>
            <a:r>
              <a:rPr lang="en-US" sz="3600" dirty="0" smtClean="0">
                <a:solidFill>
                  <a:srgbClr val="FFFF00"/>
                </a:solidFill>
              </a:rPr>
              <a:t>Work and mission of this church  </a:t>
            </a:r>
            <a:endParaRPr lang="en-US" sz="3600" dirty="0" smtClean="0">
              <a:solidFill>
                <a:srgbClr val="FFFF00"/>
              </a:solidFill>
            </a:endParaRPr>
          </a:p>
          <a:p>
            <a:pPr marL="342900" indent="-342900">
              <a:buFont typeface="Arial" pitchFamily="34" charset="0"/>
              <a:buChar char="•"/>
            </a:pPr>
            <a:r>
              <a:rPr lang="en-US" sz="3600" dirty="0" smtClean="0">
                <a:solidFill>
                  <a:srgbClr val="FFFF00"/>
                </a:solidFill>
              </a:rPr>
              <a:t>  </a:t>
            </a:r>
            <a:r>
              <a:rPr lang="en-US" sz="3600" dirty="0" smtClean="0">
                <a:solidFill>
                  <a:srgbClr val="FFFF00"/>
                </a:solidFill>
              </a:rPr>
              <a:t>Worship of this church</a:t>
            </a:r>
            <a:endParaRPr lang="en-US" sz="3600" dirty="0" smtClean="0">
              <a:solidFill>
                <a:srgbClr val="FFFF00"/>
              </a:solidFill>
            </a:endParaRPr>
          </a:p>
          <a:p>
            <a:pPr marL="574675" indent="-574675">
              <a:buFont typeface="Arial" pitchFamily="34" charset="0"/>
              <a:buChar char="•"/>
            </a:pPr>
            <a:r>
              <a:rPr lang="en-US" sz="3600" dirty="0" smtClean="0"/>
              <a:t>Organization of this church (I Tim 3:1-15)</a:t>
            </a:r>
            <a:endParaRPr lang="en-US" sz="36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28600" y="685800"/>
            <a:ext cx="8534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Practical Signs of Belonging to Christ</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2923877"/>
          </a:xfrm>
          <a:prstGeom prst="rect">
            <a:avLst/>
          </a:prstGeom>
          <a:noFill/>
        </p:spPr>
        <p:txBody>
          <a:bodyPr wrap="square" rtlCol="0">
            <a:spAutoFit/>
          </a:bodyPr>
          <a:lstStyle/>
          <a:p>
            <a:pPr marL="342900" indent="-342900">
              <a:buFont typeface="Arial" pitchFamily="34" charset="0"/>
              <a:buChar char="•"/>
            </a:pPr>
            <a:r>
              <a:rPr lang="en-US" sz="3200" dirty="0" smtClean="0">
                <a:solidFill>
                  <a:srgbClr val="FFFF00"/>
                </a:solidFill>
              </a:rPr>
              <a:t> </a:t>
            </a:r>
            <a:r>
              <a:rPr lang="en-US" sz="4000" dirty="0" smtClean="0">
                <a:solidFill>
                  <a:srgbClr val="FFFF00"/>
                </a:solidFill>
              </a:rPr>
              <a:t> </a:t>
            </a:r>
            <a:r>
              <a:rPr lang="en-US" sz="3600" dirty="0" smtClean="0">
                <a:solidFill>
                  <a:srgbClr val="FFFF00"/>
                </a:solidFill>
              </a:rPr>
              <a:t>Work and mission of this church  </a:t>
            </a:r>
            <a:endParaRPr lang="en-US" sz="3600" dirty="0" smtClean="0">
              <a:solidFill>
                <a:srgbClr val="FFFF00"/>
              </a:solidFill>
            </a:endParaRPr>
          </a:p>
          <a:p>
            <a:pPr marL="342900" indent="-342900">
              <a:buFont typeface="Arial" pitchFamily="34" charset="0"/>
              <a:buChar char="•"/>
            </a:pPr>
            <a:r>
              <a:rPr lang="en-US" sz="3600" dirty="0" smtClean="0">
                <a:solidFill>
                  <a:srgbClr val="FFFF00"/>
                </a:solidFill>
              </a:rPr>
              <a:t>  </a:t>
            </a:r>
            <a:r>
              <a:rPr lang="en-US" sz="3600" dirty="0" smtClean="0">
                <a:solidFill>
                  <a:srgbClr val="FFFF00"/>
                </a:solidFill>
              </a:rPr>
              <a:t>Worship of this church</a:t>
            </a:r>
            <a:endParaRPr lang="en-US" sz="3600" dirty="0" smtClean="0">
              <a:solidFill>
                <a:srgbClr val="FFFF00"/>
              </a:solidFill>
            </a:endParaRPr>
          </a:p>
          <a:p>
            <a:pPr marL="574675" indent="-574675">
              <a:buFont typeface="Arial" pitchFamily="34" charset="0"/>
              <a:buChar char="•"/>
            </a:pPr>
            <a:r>
              <a:rPr lang="en-US" sz="3600" dirty="0" smtClean="0">
                <a:solidFill>
                  <a:srgbClr val="FFFF00"/>
                </a:solidFill>
              </a:rPr>
              <a:t>Organization of this church</a:t>
            </a:r>
            <a:endParaRPr lang="en-US" sz="3600" dirty="0" smtClean="0">
              <a:solidFill>
                <a:srgbClr val="FFFF00"/>
              </a:solidFill>
            </a:endParaRPr>
          </a:p>
          <a:p>
            <a:pPr marL="574675" indent="-574675">
              <a:buFont typeface="Arial" pitchFamily="34" charset="0"/>
              <a:buChar char="•"/>
            </a:pPr>
            <a:r>
              <a:rPr lang="en-US" sz="3600" dirty="0" smtClean="0"/>
              <a:t>Funding of the work of this church (I Cor. 16:1-2)</a:t>
            </a:r>
            <a:endParaRPr lang="en-US" sz="36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dissolv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7543800" cy="2286000"/>
          </a:xfrm>
        </p:spPr>
        <p:txBody>
          <a:bodyPr>
            <a:noAutofit/>
          </a:bodyPr>
          <a:lstStyle/>
          <a:p>
            <a:pPr algn="ctr" eaLnBrk="1" hangingPunct="1">
              <a:defRPr/>
            </a:pPr>
            <a:r>
              <a:rPr lang="en-US" sz="6600" b="0" i="1" dirty="0" smtClean="0">
                <a:solidFill>
                  <a:srgbClr val="FFFF66"/>
                </a:solidFill>
                <a:effectLst/>
                <a:latin typeface="Calibri" pitchFamily="34" charset="0"/>
              </a:rPr>
              <a:t>A Church That Belongs to Christ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2554545"/>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r>
              <a:rPr lang="en-US" sz="4000" dirty="0" smtClean="0"/>
              <a:t>Involves hidden, seemingly  unimportant acts</a:t>
            </a:r>
          </a:p>
        </p:txBody>
      </p:sp>
      <p:sp>
        <p:nvSpPr>
          <p:cNvPr id="4" name="Rectangle 3"/>
          <p:cNvSpPr>
            <a:spLocks noChangeArrowheads="1"/>
          </p:cNvSpPr>
          <p:nvPr/>
        </p:nvSpPr>
        <p:spPr bwMode="auto">
          <a:xfrm>
            <a:off x="304800" y="4724400"/>
            <a:ext cx="8534400" cy="1815882"/>
          </a:xfrm>
          <a:prstGeom prst="rect">
            <a:avLst/>
          </a:prstGeom>
          <a:noFill/>
          <a:ln w="38100">
            <a:solidFill>
              <a:srgbClr val="92D050"/>
            </a:solidFill>
            <a:miter lim="800000"/>
            <a:headEnd/>
            <a:tailEnd/>
          </a:ln>
        </p:spPr>
        <p:txBody>
          <a:bodyPr anchor="ctr">
            <a:spAutoFit/>
          </a:bodyPr>
          <a:lstStyle/>
          <a:p>
            <a:r>
              <a:rPr lang="en-US" sz="2800" i="1" baseline="30000" dirty="0" smtClean="0"/>
              <a:t>3</a:t>
            </a:r>
            <a:r>
              <a:rPr lang="en-US" sz="2800" i="1" dirty="0" smtClean="0"/>
              <a:t>But when you give to the needy, do not let your left hand know what your right hand is doing, </a:t>
            </a:r>
            <a:r>
              <a:rPr lang="en-US" sz="2800" i="1" baseline="30000" dirty="0" smtClean="0"/>
              <a:t>4</a:t>
            </a:r>
            <a:r>
              <a:rPr lang="en-US" sz="2800" i="1" dirty="0" smtClean="0"/>
              <a:t>so that your giving may be in secret. And your Father who sees in secret will reward you.</a:t>
            </a:r>
            <a:r>
              <a:rPr lang="en-US" sz="2800" dirty="0" smtClean="0"/>
              <a:t> – </a:t>
            </a:r>
            <a:r>
              <a:rPr lang="en-US" sz="2800" dirty="0" smtClean="0">
                <a:solidFill>
                  <a:srgbClr val="FFFF00"/>
                </a:solidFill>
              </a:rPr>
              <a:t>Matthew 6:3-4</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Matthew 10:34-39</a:t>
            </a:r>
          </a:p>
        </p:txBody>
      </p:sp>
      <p:sp>
        <p:nvSpPr>
          <p:cNvPr id="53251" name="Rectangle 3"/>
          <p:cNvSpPr>
            <a:spLocks noChangeArrowheads="1"/>
          </p:cNvSpPr>
          <p:nvPr/>
        </p:nvSpPr>
        <p:spPr bwMode="auto">
          <a:xfrm>
            <a:off x="304800" y="1474110"/>
            <a:ext cx="8534400" cy="4832092"/>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2800" i="1" baseline="30000" dirty="0" smtClean="0"/>
              <a:t>34</a:t>
            </a:r>
            <a:r>
              <a:rPr lang="en-US" sz="2800" i="1" dirty="0" smtClean="0"/>
              <a:t> "Do not think that I have come to bring peace to the earth. I have not come to bring peace, but a sword. </a:t>
            </a:r>
            <a:r>
              <a:rPr lang="en-US" sz="2800" i="1" baseline="30000" dirty="0" smtClean="0"/>
              <a:t>35</a:t>
            </a:r>
            <a:r>
              <a:rPr lang="en-US" sz="2800" i="1" dirty="0" smtClean="0"/>
              <a:t> For I have come to set a man against his father, and a daughter against her mother, and a daughter-in-law against her mother-in-law. </a:t>
            </a:r>
            <a:r>
              <a:rPr lang="en-US" sz="2800" i="1" baseline="30000" dirty="0" smtClean="0"/>
              <a:t>36</a:t>
            </a:r>
            <a:r>
              <a:rPr lang="en-US" sz="2800" i="1" dirty="0" smtClean="0"/>
              <a:t> And a person’s enemies will be those of his own household. </a:t>
            </a:r>
            <a:r>
              <a:rPr lang="en-US" sz="2800" i="1" baseline="30000" dirty="0" smtClean="0"/>
              <a:t>37</a:t>
            </a:r>
            <a:r>
              <a:rPr lang="en-US" sz="2800" i="1" dirty="0" smtClean="0"/>
              <a:t> Whoever loves father or mother more than me is not worthy of me, and whoever loves son or daughter more than me is not worthy of me. </a:t>
            </a:r>
            <a:r>
              <a:rPr lang="en-US" sz="2800" i="1" baseline="30000" dirty="0" smtClean="0"/>
              <a:t>38</a:t>
            </a:r>
            <a:r>
              <a:rPr lang="en-US" sz="2800" i="1" dirty="0" smtClean="0"/>
              <a:t>And whoever does not take his cross and follow me is not worthy of me. </a:t>
            </a:r>
            <a:r>
              <a:rPr lang="en-US" sz="2800" i="1" baseline="30000" dirty="0" smtClean="0"/>
              <a:t>39</a:t>
            </a:r>
            <a:r>
              <a:rPr lang="en-US" sz="2800" i="1" dirty="0" smtClean="0"/>
              <a:t> Whoever finds his life will lose it, and whoever loses his life for my sake will find it.</a:t>
            </a:r>
            <a:endParaRPr lang="en-US" sz="28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Romans 2:7</a:t>
            </a:r>
          </a:p>
        </p:txBody>
      </p:sp>
      <p:sp>
        <p:nvSpPr>
          <p:cNvPr id="53251" name="Rectangle 3"/>
          <p:cNvSpPr>
            <a:spLocks noChangeArrowheads="1"/>
          </p:cNvSpPr>
          <p:nvPr/>
        </p:nvSpPr>
        <p:spPr bwMode="auto">
          <a:xfrm>
            <a:off x="304800" y="2551331"/>
            <a:ext cx="8534400" cy="2677656"/>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400" i="1" baseline="30000" dirty="0" smtClean="0"/>
              <a:t>7</a:t>
            </a:r>
            <a:r>
              <a:rPr lang="en-US" sz="4400" i="1" dirty="0" smtClean="0"/>
              <a:t>to those who by patience in well-doing </a:t>
            </a:r>
            <a:r>
              <a:rPr lang="en-US" sz="4400" i="1" dirty="0" smtClean="0">
                <a:solidFill>
                  <a:srgbClr val="FFFF00"/>
                </a:solidFill>
              </a:rPr>
              <a:t>seek for glory and honor and immortality</a:t>
            </a:r>
            <a:r>
              <a:rPr lang="en-US" sz="4400" i="1" dirty="0" smtClean="0"/>
              <a:t>, he will give eternal life;</a:t>
            </a:r>
            <a:endParaRPr lang="en-US" sz="3600" dirty="0" smtClean="0"/>
          </a:p>
          <a:p>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i="1" dirty="0" smtClean="0"/>
              <a:t>Eight Needed Actions</a:t>
            </a:r>
            <a:endParaRPr lang="en-US" i="1" dirty="0"/>
          </a:p>
        </p:txBody>
      </p:sp>
      <p:sp>
        <p:nvSpPr>
          <p:cNvPr id="3" name="Subtitle 2"/>
          <p:cNvSpPr>
            <a:spLocks noGrp="1"/>
          </p:cNvSpPr>
          <p:nvPr>
            <p:ph type="subTitle" idx="1"/>
          </p:nvPr>
        </p:nvSpPr>
        <p:spPr>
          <a:xfrm>
            <a:off x="1371600" y="1981200"/>
            <a:ext cx="6400800" cy="3886200"/>
          </a:xfrm>
        </p:spPr>
        <p:txBody>
          <a:bodyPr>
            <a:normAutofit/>
          </a:bodyPr>
          <a:lstStyle/>
          <a:p>
            <a:pPr algn="l">
              <a:buFont typeface="Arial" pitchFamily="34" charset="0"/>
              <a:buChar char="•"/>
            </a:pPr>
            <a:r>
              <a:rPr lang="en-US" sz="2400" dirty="0" smtClean="0">
                <a:solidFill>
                  <a:schemeClr val="tx1"/>
                </a:solidFill>
                <a:latin typeface="+mj-lt"/>
              </a:rPr>
              <a:t>Receive my words</a:t>
            </a:r>
          </a:p>
          <a:p>
            <a:pPr algn="l">
              <a:buFont typeface="Arial" pitchFamily="34" charset="0"/>
              <a:buChar char="•"/>
            </a:pPr>
            <a:r>
              <a:rPr lang="en-US" sz="2400" dirty="0" smtClean="0">
                <a:solidFill>
                  <a:schemeClr val="tx1"/>
                </a:solidFill>
                <a:latin typeface="+mj-lt"/>
              </a:rPr>
              <a:t>Treasure my commands</a:t>
            </a:r>
          </a:p>
          <a:p>
            <a:pPr algn="l">
              <a:buFont typeface="Arial" pitchFamily="34" charset="0"/>
              <a:buChar char="•"/>
            </a:pPr>
            <a:r>
              <a:rPr lang="en-US" sz="2400" dirty="0" smtClean="0">
                <a:solidFill>
                  <a:schemeClr val="tx1"/>
                </a:solidFill>
                <a:latin typeface="+mj-lt"/>
              </a:rPr>
              <a:t>Incline your ear to wisdom</a:t>
            </a:r>
          </a:p>
          <a:p>
            <a:pPr algn="l">
              <a:buFont typeface="Arial" pitchFamily="34" charset="0"/>
              <a:buChar char="•"/>
            </a:pPr>
            <a:r>
              <a:rPr lang="en-US" sz="2400" dirty="0" smtClean="0">
                <a:solidFill>
                  <a:schemeClr val="tx1"/>
                </a:solidFill>
                <a:latin typeface="+mj-lt"/>
              </a:rPr>
              <a:t>Apply your heart to understanding</a:t>
            </a:r>
          </a:p>
          <a:p>
            <a:pPr algn="l">
              <a:buFont typeface="Arial" pitchFamily="34" charset="0"/>
              <a:buChar char="•"/>
            </a:pPr>
            <a:r>
              <a:rPr lang="en-US" sz="2400" dirty="0" smtClean="0">
                <a:solidFill>
                  <a:schemeClr val="tx1"/>
                </a:solidFill>
                <a:latin typeface="+mj-lt"/>
              </a:rPr>
              <a:t>Seek wisdom as treasure</a:t>
            </a:r>
          </a:p>
          <a:p>
            <a:pPr algn="l">
              <a:buFont typeface="Arial" pitchFamily="34" charset="0"/>
              <a:buChar char="•"/>
            </a:pPr>
            <a:r>
              <a:rPr lang="en-US" sz="2400" dirty="0" smtClean="0">
                <a:solidFill>
                  <a:schemeClr val="tx1"/>
                </a:solidFill>
                <a:latin typeface="+mj-lt"/>
              </a:rPr>
              <a:t>Search for wisdom as a hidden treasure</a:t>
            </a:r>
          </a:p>
          <a:p>
            <a:pPr algn="l">
              <a:buFont typeface="Arial" pitchFamily="34" charset="0"/>
              <a:buChar char="•"/>
            </a:pPr>
            <a:r>
              <a:rPr lang="en-US" sz="2400" dirty="0" smtClean="0">
                <a:solidFill>
                  <a:schemeClr val="tx1"/>
                </a:solidFill>
                <a:latin typeface="+mj-lt"/>
              </a:rPr>
              <a:t>Cry out for discernment</a:t>
            </a:r>
          </a:p>
          <a:p>
            <a:pPr algn="l">
              <a:buFont typeface="Arial" pitchFamily="34" charset="0"/>
              <a:buChar char="•"/>
            </a:pPr>
            <a:r>
              <a:rPr lang="en-US" sz="2400" dirty="0" smtClean="0">
                <a:solidFill>
                  <a:schemeClr val="tx1"/>
                </a:solidFill>
                <a:latin typeface="+mj-lt"/>
              </a:rPr>
              <a:t>Lift up your voice for understanding</a:t>
            </a:r>
          </a:p>
          <a:p>
            <a:pPr algn="l">
              <a:buFont typeface="Arial" pitchFamily="34" charset="0"/>
              <a:buChar char="•"/>
            </a:pPr>
            <a:endParaRPr lang="en-US" sz="2400" b="1" dirty="0" smtClean="0"/>
          </a:p>
          <a:p>
            <a:pPr algn="l">
              <a:buFont typeface="Arial" pitchFamily="34" charset="0"/>
              <a:buChar char="•"/>
            </a:pPr>
            <a:endParaRPr lang="en-US" sz="2400" b="1" dirty="0" smtClean="0"/>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057400"/>
            <a:ext cx="4876800" cy="914400"/>
          </a:xfrm>
        </p:spPr>
        <p:txBody>
          <a:bodyPr/>
          <a:lstStyle/>
          <a:p>
            <a:pPr eaLnBrk="1" hangingPunct="1"/>
            <a:r>
              <a:rPr lang="en-US" dirty="0" smtClean="0">
                <a:solidFill>
                  <a:srgbClr val="FFFF66"/>
                </a:solidFill>
                <a:effectLst/>
                <a:latin typeface="Garamond" pitchFamily="18" charset="0"/>
              </a:rPr>
              <a:t>Ephesians 3:3-4</a:t>
            </a:r>
          </a:p>
        </p:txBody>
      </p:sp>
      <p:sp>
        <p:nvSpPr>
          <p:cNvPr id="71683" name="Rectangle 3"/>
          <p:cNvSpPr>
            <a:spLocks noChangeArrowheads="1"/>
          </p:cNvSpPr>
          <p:nvPr/>
        </p:nvSpPr>
        <p:spPr bwMode="auto">
          <a:xfrm>
            <a:off x="609600" y="2743200"/>
            <a:ext cx="8534400" cy="2862322"/>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i="1" baseline="30000" dirty="0" smtClean="0">
                <a:latin typeface="Calibri" pitchFamily="34" charset="0"/>
              </a:rPr>
              <a:t>3</a:t>
            </a:r>
            <a:r>
              <a:rPr lang="en-US" sz="3600" i="1" dirty="0" smtClean="0">
                <a:latin typeface="Calibri" pitchFamily="34" charset="0"/>
              </a:rPr>
              <a:t> how the mystery was made known to me by revelation, as I have written briefly. </a:t>
            </a:r>
            <a:r>
              <a:rPr lang="en-US" sz="3600" i="1" baseline="30000" dirty="0" smtClean="0">
                <a:latin typeface="Calibri" pitchFamily="34" charset="0"/>
              </a:rPr>
              <a:t>4</a:t>
            </a:r>
            <a:r>
              <a:rPr lang="en-US" sz="3600" i="1" dirty="0" smtClean="0">
                <a:latin typeface="Calibri" pitchFamily="34" charset="0"/>
              </a:rPr>
              <a:t> When you read this, you can perceive my insight into the mystery of Christ,</a:t>
            </a:r>
            <a:endParaRPr lang="en-US" sz="2000" dirty="0" smtClean="0">
              <a:latin typeface="Calibri" pitchFamily="34" charset="0"/>
            </a:endParaRPr>
          </a:p>
          <a:p>
            <a:pPr eaLnBrk="1" hangingPunct="1"/>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905000"/>
            <a:ext cx="4876800" cy="914400"/>
          </a:xfrm>
        </p:spPr>
        <p:txBody>
          <a:bodyPr/>
          <a:lstStyle/>
          <a:p>
            <a:pPr eaLnBrk="1" hangingPunct="1"/>
            <a:r>
              <a:rPr lang="en-US" dirty="0" smtClean="0">
                <a:solidFill>
                  <a:srgbClr val="FFFF66"/>
                </a:solidFill>
                <a:effectLst/>
                <a:latin typeface="Garamond" pitchFamily="18" charset="0"/>
              </a:rPr>
              <a:t>II Timothy 3:16-17</a:t>
            </a:r>
          </a:p>
        </p:txBody>
      </p:sp>
      <p:sp>
        <p:nvSpPr>
          <p:cNvPr id="71683" name="Rectangle 3"/>
          <p:cNvSpPr>
            <a:spLocks noChangeArrowheads="1"/>
          </p:cNvSpPr>
          <p:nvPr/>
        </p:nvSpPr>
        <p:spPr bwMode="auto">
          <a:xfrm>
            <a:off x="609600" y="2590800"/>
            <a:ext cx="8534400" cy="3416320"/>
          </a:xfrm>
          <a:prstGeom prst="rect">
            <a:avLst/>
          </a:prstGeom>
          <a:noFill/>
          <a:ln w="9525">
            <a:noFill/>
            <a:miter lim="800000"/>
            <a:headEnd/>
            <a:tailEnd/>
          </a:ln>
        </p:spPr>
        <p:txBody>
          <a:bodyPr anchor="ctr">
            <a:spAutoFit/>
          </a:bodyPr>
          <a:lstStyle/>
          <a:p>
            <a:pPr eaLnBrk="1" hangingPunct="1"/>
            <a:r>
              <a:rPr lang="en-US" sz="3600" i="1" baseline="30000" dirty="0" smtClean="0"/>
              <a:t>16</a:t>
            </a:r>
            <a:r>
              <a:rPr lang="en-US" sz="3600" i="1" dirty="0" smtClean="0"/>
              <a:t> All Scripture is breathed out by God and profitable for teaching, for reproof, for correction, and for training in righteousness, </a:t>
            </a:r>
            <a:r>
              <a:rPr lang="en-US" sz="3600" i="1" baseline="30000" dirty="0" smtClean="0"/>
              <a:t>17</a:t>
            </a:r>
            <a:r>
              <a:rPr lang="en-US" sz="3600" i="1" dirty="0" smtClean="0"/>
              <a:t>that the man of God may be competent, equipped for every good work.</a:t>
            </a:r>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4876800" cy="914400"/>
          </a:xfrm>
        </p:spPr>
        <p:txBody>
          <a:bodyPr/>
          <a:lstStyle/>
          <a:p>
            <a:pPr eaLnBrk="1" hangingPunct="1"/>
            <a:r>
              <a:rPr lang="en-US" dirty="0" smtClean="0">
                <a:solidFill>
                  <a:srgbClr val="FFFF66"/>
                </a:solidFill>
                <a:effectLst/>
                <a:latin typeface="Garamond" pitchFamily="18" charset="0"/>
              </a:rPr>
              <a:t>II Peter 1:20-21</a:t>
            </a:r>
          </a:p>
        </p:txBody>
      </p:sp>
      <p:sp>
        <p:nvSpPr>
          <p:cNvPr id="71683" name="Rectangle 3"/>
          <p:cNvSpPr>
            <a:spLocks noChangeArrowheads="1"/>
          </p:cNvSpPr>
          <p:nvPr/>
        </p:nvSpPr>
        <p:spPr bwMode="auto">
          <a:xfrm>
            <a:off x="228600" y="2438400"/>
            <a:ext cx="8534400" cy="3970318"/>
          </a:xfrm>
          <a:prstGeom prst="rect">
            <a:avLst/>
          </a:prstGeom>
          <a:noFill/>
          <a:ln w="9525">
            <a:noFill/>
            <a:miter lim="800000"/>
            <a:headEnd/>
            <a:tailEnd/>
          </a:ln>
        </p:spPr>
        <p:txBody>
          <a:bodyPr anchor="ctr">
            <a:spAutoFit/>
          </a:bodyPr>
          <a:lstStyle/>
          <a:p>
            <a:r>
              <a:rPr lang="en-US" sz="3600" i="1" baseline="30000" dirty="0" smtClean="0"/>
              <a:t>20</a:t>
            </a:r>
            <a:r>
              <a:rPr lang="en-US" sz="3600" i="1" dirty="0" smtClean="0"/>
              <a:t>knowing this first of all, that no prophecy of Scripture comes from someone’s own interpretation. </a:t>
            </a:r>
            <a:r>
              <a:rPr lang="en-US" sz="3600" i="1" baseline="30000" dirty="0" smtClean="0"/>
              <a:t>21</a:t>
            </a:r>
            <a:r>
              <a:rPr lang="en-US" sz="3600" i="1" dirty="0" smtClean="0"/>
              <a:t>For no prophecy was ever produced by the will of man, but men spoke from God as they were carried along by the Holy Spirit.</a:t>
            </a:r>
            <a:endParaRPr lang="en-US" sz="3600" dirty="0" smtClean="0"/>
          </a:p>
          <a:p>
            <a:pPr eaLnBrk="1" hangingPunct="1"/>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990600"/>
            <a:ext cx="7543800" cy="2286000"/>
          </a:xfrm>
        </p:spPr>
        <p:txBody>
          <a:bodyPr>
            <a:noAutofit/>
          </a:bodyPr>
          <a:lstStyle/>
          <a:p>
            <a:pPr algn="ctr" eaLnBrk="1" hangingPunct="1">
              <a:defRPr/>
            </a:pPr>
            <a:r>
              <a:rPr lang="en-US" sz="6600" b="0" i="1" dirty="0" smtClean="0">
                <a:solidFill>
                  <a:srgbClr val="FFFF66"/>
                </a:solidFill>
                <a:effectLst/>
                <a:latin typeface="Calibri" pitchFamily="34" charset="0"/>
              </a:rPr>
              <a:t>A Church That Belongs to Christ</a:t>
            </a:r>
          </a:p>
        </p:txBody>
      </p:sp>
      <p:sp>
        <p:nvSpPr>
          <p:cNvPr id="3" name="Rectangle 2"/>
          <p:cNvSpPr>
            <a:spLocks noChangeArrowheads="1"/>
          </p:cNvSpPr>
          <p:nvPr/>
        </p:nvSpPr>
        <p:spPr bwMode="auto">
          <a:xfrm>
            <a:off x="838200" y="3962400"/>
            <a:ext cx="7772400" cy="2062103"/>
          </a:xfrm>
          <a:prstGeom prst="rect">
            <a:avLst/>
          </a:prstGeom>
          <a:noFill/>
          <a:ln w="38100">
            <a:solidFill>
              <a:srgbClr val="92D050"/>
            </a:solidFill>
            <a:miter lim="800000"/>
            <a:headEnd/>
            <a:tailEnd/>
          </a:ln>
        </p:spPr>
        <p:txBody>
          <a:bodyPr wrap="square" anchor="ctr">
            <a:spAutoFit/>
          </a:bodyPr>
          <a:lstStyle/>
          <a:p>
            <a:pPr algn="ctr"/>
            <a:r>
              <a:rPr lang="en-US" sz="3200" i="1" baseline="30000" dirty="0" smtClean="0"/>
              <a:t>22</a:t>
            </a:r>
            <a:r>
              <a:rPr lang="en-US" sz="3200" i="1" dirty="0" smtClean="0"/>
              <a:t>And he put all things under his feet and gave him as head over all things to the church, </a:t>
            </a:r>
            <a:r>
              <a:rPr lang="en-US" sz="3200" i="1" baseline="30000" dirty="0" smtClean="0"/>
              <a:t>23</a:t>
            </a:r>
            <a:r>
              <a:rPr lang="en-US" sz="3200" i="1" dirty="0" smtClean="0"/>
              <a:t> which is his body, the fullness of him who fills all in all</a:t>
            </a:r>
            <a:r>
              <a:rPr lang="en-US" sz="3200" dirty="0" smtClean="0"/>
              <a:t>.</a:t>
            </a:r>
            <a:r>
              <a:rPr lang="en-US" sz="3200" dirty="0" smtClean="0"/>
              <a:t>– </a:t>
            </a:r>
            <a:r>
              <a:rPr lang="en-US" sz="3200" dirty="0" smtClean="0">
                <a:solidFill>
                  <a:srgbClr val="FFFF00"/>
                </a:solidFill>
              </a:rPr>
              <a:t>Ephesians </a:t>
            </a:r>
            <a:r>
              <a:rPr lang="en-US" sz="3200" dirty="0" smtClean="0">
                <a:solidFill>
                  <a:srgbClr val="FFFF00"/>
                </a:solidFill>
              </a:rPr>
              <a:t>1:22-23</a:t>
            </a:r>
            <a:endParaRPr lang="en-US" sz="32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8610600" cy="9144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Garamond" pitchFamily="18" charset="0"/>
              </a:rPr>
              <a:t>The New Testament is the end of revelation to man</a:t>
            </a:r>
          </a:p>
        </p:txBody>
      </p:sp>
      <p:sp>
        <p:nvSpPr>
          <p:cNvPr id="71683" name="Rectangle 3"/>
          <p:cNvSpPr>
            <a:spLocks noChangeArrowheads="1"/>
          </p:cNvSpPr>
          <p:nvPr/>
        </p:nvSpPr>
        <p:spPr bwMode="auto">
          <a:xfrm>
            <a:off x="381000" y="2989421"/>
            <a:ext cx="8534400" cy="2062103"/>
          </a:xfrm>
          <a:prstGeom prst="rect">
            <a:avLst/>
          </a:prstGeom>
          <a:noFill/>
          <a:ln w="9525">
            <a:noFill/>
            <a:miter lim="800000"/>
            <a:headEnd/>
            <a:tailEnd/>
          </a:ln>
        </p:spPr>
        <p:txBody>
          <a:bodyPr anchor="ctr">
            <a:spAutoFit/>
          </a:bodyPr>
          <a:lstStyle/>
          <a:p>
            <a:r>
              <a:rPr lang="en-US" sz="3200" i="1" baseline="30000" dirty="0" smtClean="0"/>
              <a:t>1</a:t>
            </a:r>
            <a:r>
              <a:rPr lang="en-US" sz="3200" i="1" dirty="0" smtClean="0"/>
              <a:t>Long ago, at many times and in many ways, God spoke to our fathers by the prophets, </a:t>
            </a:r>
            <a:r>
              <a:rPr lang="en-US" sz="3200" i="1" baseline="30000" dirty="0" smtClean="0"/>
              <a:t>2</a:t>
            </a:r>
            <a:r>
              <a:rPr lang="en-US" sz="3200" i="1" dirty="0" smtClean="0"/>
              <a:t>but in these last days he has spoken to us by his Son, </a:t>
            </a:r>
            <a:r>
              <a:rPr lang="en-US" sz="3200" i="1" dirty="0" smtClean="0">
                <a:solidFill>
                  <a:srgbClr val="FFC000"/>
                </a:solidFill>
              </a:rPr>
              <a:t>– Hebrews 1:1-2</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8610600" cy="9144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Garamond" pitchFamily="18" charset="0"/>
              </a:rPr>
              <a:t>The New Testament is the end of revelation to man</a:t>
            </a:r>
          </a:p>
        </p:txBody>
      </p:sp>
      <p:sp>
        <p:nvSpPr>
          <p:cNvPr id="71683" name="Rectangle 3"/>
          <p:cNvSpPr>
            <a:spLocks noChangeArrowheads="1"/>
          </p:cNvSpPr>
          <p:nvPr/>
        </p:nvSpPr>
        <p:spPr bwMode="auto">
          <a:xfrm>
            <a:off x="381000" y="2895600"/>
            <a:ext cx="8534400" cy="3539430"/>
          </a:xfrm>
          <a:prstGeom prst="rect">
            <a:avLst/>
          </a:prstGeom>
          <a:noFill/>
          <a:ln w="9525">
            <a:noFill/>
            <a:miter lim="800000"/>
            <a:headEnd/>
            <a:tailEnd/>
          </a:ln>
        </p:spPr>
        <p:txBody>
          <a:bodyPr anchor="ctr">
            <a:spAutoFit/>
          </a:bodyPr>
          <a:lstStyle/>
          <a:p>
            <a:r>
              <a:rPr lang="en-US" sz="3200" i="1" baseline="30000" dirty="0" smtClean="0"/>
              <a:t>9</a:t>
            </a:r>
            <a:r>
              <a:rPr lang="en-US" sz="3200" i="1" dirty="0" smtClean="0"/>
              <a:t>Everyone who goes on ahead and does not abide in the teaching of Christ, does not have God. Whoever abides in the teaching has both the Father and the Son. </a:t>
            </a:r>
            <a:r>
              <a:rPr lang="en-US" sz="3200" i="1" baseline="30000" dirty="0" smtClean="0"/>
              <a:t>10</a:t>
            </a:r>
            <a:r>
              <a:rPr lang="en-US" sz="3200" i="1" dirty="0" smtClean="0"/>
              <a:t>If anyone comes to you and does not bring this teaching, do not receive him into your house or give him any greeting </a:t>
            </a:r>
            <a:r>
              <a:rPr lang="en-US" sz="3200" i="1" dirty="0" smtClean="0">
                <a:solidFill>
                  <a:srgbClr val="FFC000"/>
                </a:solidFill>
              </a:rPr>
              <a:t>– II John 9, 10</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3505200"/>
            <a:ext cx="8534400" cy="1569660"/>
          </a:xfrm>
          <a:prstGeom prst="rect">
            <a:avLst/>
          </a:prstGeom>
          <a:noFill/>
          <a:ln w="9525">
            <a:noFill/>
            <a:miter lim="800000"/>
            <a:headEnd/>
            <a:tailEnd/>
          </a:ln>
        </p:spPr>
        <p:txBody>
          <a:bodyPr anchor="ctr">
            <a:spAutoFit/>
          </a:bodyPr>
          <a:lstStyle/>
          <a:p>
            <a:pPr lvl="0"/>
            <a:r>
              <a:rPr lang="en-US" sz="3200" i="1" baseline="30000" dirty="0" smtClean="0"/>
              <a:t>17</a:t>
            </a:r>
            <a:r>
              <a:rPr lang="en-US" sz="3200" i="1" dirty="0" smtClean="0"/>
              <a:t>that the man of God may be competent, equipped for </a:t>
            </a:r>
            <a:r>
              <a:rPr lang="en-US" sz="3200" i="1" u="sng" dirty="0" smtClean="0"/>
              <a:t>every</a:t>
            </a:r>
            <a:r>
              <a:rPr lang="en-US" sz="3200" i="1" dirty="0" smtClean="0"/>
              <a:t> good work.</a:t>
            </a:r>
            <a:endParaRPr lang="en-US" sz="3200" dirty="0" smtClean="0"/>
          </a:p>
          <a:p>
            <a:r>
              <a:rPr lang="en-US" sz="3200" i="1" dirty="0" smtClean="0"/>
              <a:t> </a:t>
            </a:r>
            <a:r>
              <a:rPr lang="en-US" sz="3200" i="1" dirty="0" smtClean="0">
                <a:solidFill>
                  <a:srgbClr val="FFC000"/>
                </a:solidFill>
              </a:rPr>
              <a:t>– II Timothy 3:17</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11" name="Rectangle 3"/>
          <p:cNvSpPr txBox="1">
            <a:spLocks noChangeArrowheads="1"/>
          </p:cNvSpPr>
          <p:nvPr/>
        </p:nvSpPr>
        <p:spPr bwMode="auto">
          <a:xfrm>
            <a:off x="228600" y="1524000"/>
            <a:ext cx="8586788"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the end of revelation to man</a:t>
            </a:r>
          </a:p>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completely sufficient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dissolv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3352800"/>
            <a:ext cx="8534400" cy="2554545"/>
          </a:xfrm>
          <a:prstGeom prst="rect">
            <a:avLst/>
          </a:prstGeom>
          <a:noFill/>
          <a:ln w="9525">
            <a:noFill/>
            <a:miter lim="800000"/>
            <a:headEnd/>
            <a:tailEnd/>
          </a:ln>
        </p:spPr>
        <p:txBody>
          <a:bodyPr anchor="ctr">
            <a:spAutoFit/>
          </a:bodyPr>
          <a:lstStyle/>
          <a:p>
            <a:pPr lvl="0"/>
            <a:r>
              <a:rPr lang="en-US" sz="3200" i="1" dirty="0" smtClean="0"/>
              <a:t>When the Spirit of truth comes, he will guide you into </a:t>
            </a:r>
            <a:r>
              <a:rPr lang="en-US" sz="3200" i="1" u="sng" dirty="0" smtClean="0"/>
              <a:t>all the truth,</a:t>
            </a:r>
            <a:r>
              <a:rPr lang="en-US" sz="3200" i="1" dirty="0" smtClean="0"/>
              <a:t> for he will not speak on his own authority, but whatever he hears he will speak, and he will declare to you the things that are to come. </a:t>
            </a:r>
            <a:r>
              <a:rPr lang="en-US" sz="3200" i="1" dirty="0" smtClean="0">
                <a:solidFill>
                  <a:srgbClr val="FFC000"/>
                </a:solidFill>
              </a:rPr>
              <a:t>– John 16:13</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11" name="Rectangle 3"/>
          <p:cNvSpPr txBox="1">
            <a:spLocks noChangeArrowheads="1"/>
          </p:cNvSpPr>
          <p:nvPr/>
        </p:nvSpPr>
        <p:spPr bwMode="auto">
          <a:xfrm>
            <a:off x="228600" y="1524000"/>
            <a:ext cx="8586788"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the end of revelation to man</a:t>
            </a:r>
          </a:p>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completely sufficient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Calibri" pitchFamily="34" charset="0"/>
              </a:rPr>
              <a:t>Other Ideas of How God Speaks</a:t>
            </a:r>
            <a:endParaRPr lang="en-US" sz="4800" i="1" dirty="0" smtClean="0">
              <a:latin typeface="Calibri" pitchFamily="34" charset="0"/>
            </a:endParaRPr>
          </a:p>
        </p:txBody>
      </p:sp>
      <p:sp>
        <p:nvSpPr>
          <p:cNvPr id="73731" name="Rectangle 3"/>
          <p:cNvSpPr>
            <a:spLocks noGrp="1" noChangeArrowheads="1"/>
          </p:cNvSpPr>
          <p:nvPr>
            <p:ph sz="half" idx="1"/>
          </p:nvPr>
        </p:nvSpPr>
        <p:spPr>
          <a:xfrm>
            <a:off x="381001" y="1371600"/>
            <a:ext cx="8763000" cy="3886200"/>
          </a:xfrm>
        </p:spPr>
        <p:txBody>
          <a:bodyPr/>
          <a:lstStyle/>
          <a:p>
            <a:pPr eaLnBrk="1" hangingPunct="1">
              <a:buSzPct val="110000"/>
              <a:buFont typeface="Wingdings" pitchFamily="2" charset="2"/>
              <a:buChar char="§"/>
              <a:defRPr/>
            </a:pPr>
            <a:r>
              <a:rPr lang="en-US" sz="3600" dirty="0" smtClean="0">
                <a:latin typeface="Calibri" pitchFamily="34" charset="0"/>
              </a:rPr>
              <a:t>Through a literal voice (a direct revelation)</a:t>
            </a:r>
          </a:p>
          <a:p>
            <a:pPr eaLnBrk="1" hangingPunct="1">
              <a:buSzPct val="110000"/>
              <a:buFont typeface="Wingdings" pitchFamily="2" charset="2"/>
              <a:buChar char="§"/>
              <a:defRPr/>
            </a:pPr>
            <a:r>
              <a:rPr lang="en-US" sz="3600" dirty="0" smtClean="0">
                <a:latin typeface="Calibri" pitchFamily="34" charset="0"/>
              </a:rPr>
              <a:t>Through dreams</a:t>
            </a:r>
          </a:p>
          <a:p>
            <a:pPr eaLnBrk="1" hangingPunct="1">
              <a:buSzPct val="110000"/>
              <a:buFont typeface="Wingdings" pitchFamily="2" charset="2"/>
              <a:buChar char="§"/>
              <a:defRPr/>
            </a:pPr>
            <a:r>
              <a:rPr lang="en-US" sz="3600" dirty="0" smtClean="0">
                <a:latin typeface="Calibri" pitchFamily="34" charset="0"/>
              </a:rPr>
              <a:t>Through sensations or inward promptings</a:t>
            </a:r>
          </a:p>
          <a:p>
            <a:pPr eaLnBrk="1" hangingPunct="1">
              <a:buSzPct val="110000"/>
              <a:buFont typeface="Wingdings" pitchFamily="2" charset="2"/>
              <a:buChar char="§"/>
              <a:defRPr/>
            </a:pPr>
            <a:r>
              <a:rPr lang="en-US" sz="3600" dirty="0" smtClean="0">
                <a:latin typeface="Calibri" pitchFamily="34" charset="0"/>
              </a:rPr>
              <a:t>Through a sense of God’s peace</a:t>
            </a:r>
          </a:p>
          <a:p>
            <a:pPr eaLnBrk="1" hangingPunct="1">
              <a:buSzPct val="110000"/>
              <a:buFont typeface="Wingdings" pitchFamily="2" charset="2"/>
              <a:buChar char="§"/>
              <a:defRPr/>
            </a:pPr>
            <a:r>
              <a:rPr lang="en-US" sz="3600" dirty="0" smtClean="0">
                <a:latin typeface="Calibri" pitchFamily="34" charset="0"/>
              </a:rPr>
              <a:t>Through meanings of events and circumstances</a:t>
            </a:r>
            <a:endParaRPr lang="en-US" sz="32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dirty="0" smtClean="0">
                <a:solidFill>
                  <a:srgbClr val="FFFF66"/>
                </a:solidFill>
                <a:effectLst/>
                <a:latin typeface="Calibri" pitchFamily="34" charset="0"/>
              </a:rPr>
              <a:t>Gary Gilley – </a:t>
            </a:r>
            <a:r>
              <a:rPr lang="en-US" u="sng" dirty="0" smtClean="0">
                <a:solidFill>
                  <a:srgbClr val="FFFF66"/>
                </a:solidFill>
                <a:effectLst/>
                <a:latin typeface="Calibri" pitchFamily="34" charset="0"/>
              </a:rPr>
              <a:t>Is That You Lord?</a:t>
            </a:r>
          </a:p>
        </p:txBody>
      </p:sp>
      <p:sp>
        <p:nvSpPr>
          <p:cNvPr id="53251" name="Rectangle 3"/>
          <p:cNvSpPr>
            <a:spLocks noChangeArrowheads="1"/>
          </p:cNvSpPr>
          <p:nvPr/>
        </p:nvSpPr>
        <p:spPr bwMode="auto">
          <a:xfrm>
            <a:off x="381000" y="1143000"/>
            <a:ext cx="8534400" cy="5262979"/>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2800" i="1" dirty="0" smtClean="0"/>
              <a:t>We constantly overhear in Christian circles that someone is looking for the will of God for his life.  He is most likely speaking of the major decisions - who to marry, where to attend school, what vocations to follow, etc. Others are seeking God’s will for slightly lesser concerns: what car or house to buy, church to attend, vacation to take.  We have been taught that the will of God can be ascertained through divinely prompted feelings, hunches, impressions or dreams. . . To be sure these methods are usually coupled with analysis of circumstances, wise counsel and the peace of God.  </a:t>
            </a:r>
            <a:endParaRPr lang="en-US" sz="28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dirty="0" smtClean="0">
                <a:solidFill>
                  <a:srgbClr val="FFFF66"/>
                </a:solidFill>
                <a:effectLst/>
                <a:latin typeface="Calibri" pitchFamily="34" charset="0"/>
              </a:rPr>
              <a:t>Gary Gilley – </a:t>
            </a:r>
            <a:r>
              <a:rPr lang="en-US" u="sng" dirty="0" smtClean="0">
                <a:solidFill>
                  <a:srgbClr val="FFFF66"/>
                </a:solidFill>
                <a:effectLst/>
                <a:latin typeface="Calibri" pitchFamily="34" charset="0"/>
              </a:rPr>
              <a:t>Is That You Lord?</a:t>
            </a:r>
          </a:p>
        </p:txBody>
      </p:sp>
      <p:sp>
        <p:nvSpPr>
          <p:cNvPr id="53251" name="Rectangle 3"/>
          <p:cNvSpPr>
            <a:spLocks noChangeArrowheads="1"/>
          </p:cNvSpPr>
          <p:nvPr/>
        </p:nvSpPr>
        <p:spPr bwMode="auto">
          <a:xfrm>
            <a:off x="381000" y="2404885"/>
            <a:ext cx="8534400" cy="2739211"/>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3600" i="1" dirty="0" smtClean="0"/>
              <a:t>But here a serious question arises – does the Bible prescribe such methods? Is this how God says we are to discern his will?</a:t>
            </a:r>
            <a:endParaRPr lang="en-US" sz="2800" dirty="0" smtClean="0"/>
          </a:p>
          <a:p>
            <a:endParaRPr lang="en-US" sz="28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4755" name="Rectangle 3"/>
          <p:cNvSpPr>
            <a:spLocks noGrp="1" noChangeArrowheads="1"/>
          </p:cNvSpPr>
          <p:nvPr>
            <p:ph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Rare when God spoke</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533400" y="1600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Rare when God spoke</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No doubt when God spoke</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
        <p:nvSpPr>
          <p:cNvPr id="5" name="TextBox 4"/>
          <p:cNvSpPr txBox="1"/>
          <p:nvPr/>
        </p:nvSpPr>
        <p:spPr>
          <a:xfrm>
            <a:off x="762000" y="3962400"/>
            <a:ext cx="7467600" cy="2000548"/>
          </a:xfrm>
          <a:prstGeom prst="rect">
            <a:avLst/>
          </a:prstGeom>
          <a:noFill/>
          <a:ln w="28575">
            <a:solidFill>
              <a:srgbClr val="FFC000"/>
            </a:solidFill>
          </a:ln>
        </p:spPr>
        <p:txBody>
          <a:bodyPr wrap="square" rtlCol="0">
            <a:spAutoFit/>
          </a:bodyPr>
          <a:lstStyle/>
          <a:p>
            <a:r>
              <a:rPr lang="en-US" sz="2800" dirty="0" smtClean="0">
                <a:solidFill>
                  <a:srgbClr val="FFFF00"/>
                </a:solidFill>
                <a:latin typeface="Calibri" pitchFamily="34" charset="0"/>
              </a:rPr>
              <a:t>God Speaks in Acts – 13 times</a:t>
            </a:r>
          </a:p>
          <a:p>
            <a:r>
              <a:rPr lang="en-US" sz="2400" dirty="0" smtClean="0">
                <a:latin typeface="Calibri" pitchFamily="34" charset="0"/>
              </a:rPr>
              <a:t>8:26-29		9:4-15			10:1-16</a:t>
            </a:r>
          </a:p>
          <a:p>
            <a:r>
              <a:rPr lang="en-US" sz="2400" dirty="0" smtClean="0">
                <a:latin typeface="Calibri" pitchFamily="34" charset="0"/>
              </a:rPr>
              <a:t>12:7-8			13:2-4			16:6, 9-10</a:t>
            </a:r>
          </a:p>
          <a:p>
            <a:r>
              <a:rPr lang="en-US" sz="2400" dirty="0" smtClean="0">
                <a:latin typeface="Calibri" pitchFamily="34" charset="0"/>
              </a:rPr>
              <a:t>18:9			21:4, 11		22:17-21</a:t>
            </a:r>
          </a:p>
          <a:p>
            <a:r>
              <a:rPr lang="en-US" sz="2400" dirty="0" smtClean="0">
                <a:latin typeface="Calibri" pitchFamily="34" charset="0"/>
              </a:rPr>
              <a:t>23:11</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381000" y="1600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Rare when God spoke</a:t>
            </a: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No doubt when God spoke</a:t>
            </a: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Decisions are to be made on our own</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
        <p:nvSpPr>
          <p:cNvPr id="5" name="TextBox 4"/>
          <p:cNvSpPr txBox="1"/>
          <p:nvPr/>
        </p:nvSpPr>
        <p:spPr>
          <a:xfrm>
            <a:off x="685800" y="3962400"/>
            <a:ext cx="8001000" cy="2893100"/>
          </a:xfrm>
          <a:prstGeom prst="rect">
            <a:avLst/>
          </a:prstGeom>
          <a:noFill/>
          <a:ln w="28575">
            <a:solidFill>
              <a:srgbClr val="FFC000"/>
            </a:solidFill>
          </a:ln>
        </p:spPr>
        <p:txBody>
          <a:bodyPr wrap="square" rtlCol="0">
            <a:spAutoFit/>
          </a:bodyPr>
          <a:lstStyle/>
          <a:p>
            <a:r>
              <a:rPr lang="en-US" sz="2600" i="1" baseline="30000" dirty="0" smtClean="0">
                <a:latin typeface="Calibri" pitchFamily="34" charset="0"/>
              </a:rPr>
              <a:t>13</a:t>
            </a:r>
            <a:r>
              <a:rPr lang="en-US" sz="2600" i="1" dirty="0" smtClean="0">
                <a:latin typeface="Calibri" pitchFamily="34" charset="0"/>
              </a:rPr>
              <a:t>Come now, you who say, "Today or tomorrow we will go into such and such a town and spend a year there and trade and make a profit"— </a:t>
            </a:r>
            <a:r>
              <a:rPr lang="en-US" sz="2600" i="1" baseline="30000" dirty="0" smtClean="0">
                <a:latin typeface="Calibri" pitchFamily="34" charset="0"/>
              </a:rPr>
              <a:t>14</a:t>
            </a:r>
            <a:r>
              <a:rPr lang="en-US" sz="2600" i="1" dirty="0" smtClean="0">
                <a:latin typeface="Calibri" pitchFamily="34" charset="0"/>
              </a:rPr>
              <a:t>yet you do not know what tomorrow will bring. What is your life? For you are a mist that appears for a little time and then vanishes. </a:t>
            </a:r>
            <a:r>
              <a:rPr lang="en-US" sz="2600" i="1" baseline="30000" dirty="0" smtClean="0">
                <a:latin typeface="Calibri" pitchFamily="34" charset="0"/>
              </a:rPr>
              <a:t>15</a:t>
            </a:r>
            <a:r>
              <a:rPr lang="en-US" sz="2600" i="1" dirty="0" smtClean="0">
                <a:latin typeface="Calibri" pitchFamily="34" charset="0"/>
              </a:rPr>
              <a:t>Instead you ought to say, "If the Lord wills, we will live and do this or that."  </a:t>
            </a:r>
            <a:r>
              <a:rPr lang="en-US" sz="2600" i="1" dirty="0" smtClean="0">
                <a:solidFill>
                  <a:srgbClr val="FFC000"/>
                </a:solidFill>
                <a:latin typeface="Calibri" pitchFamily="34" charset="0"/>
              </a:rPr>
              <a:t>- James 4:13-15</a:t>
            </a:r>
            <a:endParaRPr lang="en-US" sz="2600" dirty="0">
              <a:solidFill>
                <a:srgbClr val="FFC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Two Distinctive Features</a:t>
            </a:r>
          </a:p>
        </p:txBody>
      </p:sp>
      <p:sp>
        <p:nvSpPr>
          <p:cNvPr id="5" name="TextBox 4"/>
          <p:cNvSpPr txBox="1"/>
          <p:nvPr/>
        </p:nvSpPr>
        <p:spPr>
          <a:xfrm>
            <a:off x="685800" y="2209800"/>
            <a:ext cx="7543800" cy="3477875"/>
          </a:xfrm>
          <a:prstGeom prst="rect">
            <a:avLst/>
          </a:prstGeom>
          <a:noFill/>
        </p:spPr>
        <p:txBody>
          <a:bodyPr wrap="square" rtlCol="0">
            <a:spAutoFit/>
          </a:bodyPr>
          <a:lstStyle/>
          <a:p>
            <a:pPr marL="519113" indent="-519113">
              <a:buFont typeface="+mj-lt"/>
              <a:buAutoNum type="arabicPeriod"/>
            </a:pPr>
            <a:r>
              <a:rPr lang="en-US" sz="4400" dirty="0" smtClean="0"/>
              <a:t>We are a church that is </a:t>
            </a:r>
            <a:r>
              <a:rPr lang="en-US" sz="4400" dirty="0" smtClean="0"/>
              <a:t>directly accountable to Christ</a:t>
            </a:r>
          </a:p>
          <a:p>
            <a:pPr marL="519113" indent="-519113">
              <a:buFont typeface="+mj-lt"/>
              <a:buAutoNum type="arabicPeriod"/>
            </a:pPr>
            <a:endParaRPr lang="en-US" sz="4400" dirty="0" smtClean="0"/>
          </a:p>
          <a:p>
            <a:pPr marL="519113" indent="-519113">
              <a:buFont typeface="+mj-lt"/>
              <a:buAutoNum type="arabicPeriod"/>
            </a:pPr>
            <a:r>
              <a:rPr lang="en-US" sz="4400" dirty="0" smtClean="0"/>
              <a:t>Our only set of instructions is the New Testament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Aren’t we told we are to learn lessons from the trials of life?</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What about prayer?  We speak to God, doesn’t he respond in some recognizable way?</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Two Objections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lvl="0" eaLnBrk="1" hangingPunct="1">
              <a:defRPr/>
            </a:pPr>
            <a:r>
              <a:rPr lang="en-US" sz="4800" i="1" dirty="0" smtClean="0">
                <a:solidFill>
                  <a:srgbClr val="FFFF66"/>
                </a:solidFill>
                <a:latin typeface="Calibri" pitchFamily="34" charset="0"/>
              </a:rPr>
              <a:t>How is God Speaking to Me?</a:t>
            </a:r>
          </a:p>
        </p:txBody>
      </p:sp>
      <p:sp>
        <p:nvSpPr>
          <p:cNvPr id="73731" name="Rectangle 3"/>
          <p:cNvSpPr>
            <a:spLocks noGrp="1" noChangeArrowheads="1"/>
          </p:cNvSpPr>
          <p:nvPr>
            <p:ph type="body" sz="half" idx="1"/>
          </p:nvPr>
        </p:nvSpPr>
        <p:spPr>
          <a:xfrm>
            <a:off x="381000" y="1752600"/>
            <a:ext cx="8763000" cy="3886200"/>
          </a:xfrm>
        </p:spPr>
        <p:txBody>
          <a:bodyPr>
            <a:normAutofit fontScale="92500"/>
          </a:bodyPr>
          <a:lstStyle/>
          <a:p>
            <a:pPr eaLnBrk="1" hangingPunct="1">
              <a:buSzPct val="110000"/>
              <a:buFont typeface="Wingdings" pitchFamily="2" charset="2"/>
              <a:buChar char="§"/>
              <a:defRPr/>
            </a:pPr>
            <a:r>
              <a:rPr lang="en-US" sz="3600" dirty="0" smtClean="0">
                <a:effectLst/>
                <a:latin typeface="Calibri" pitchFamily="34" charset="0"/>
              </a:rPr>
              <a:t>How much should we contribute? (II Cor. 9:7)</a:t>
            </a:r>
          </a:p>
          <a:p>
            <a:pPr eaLnBrk="1" hangingPunct="1">
              <a:buSzPct val="110000"/>
              <a:buFont typeface="Wingdings" pitchFamily="2" charset="2"/>
              <a:buChar char="§"/>
              <a:defRPr/>
            </a:pPr>
            <a:r>
              <a:rPr lang="en-US" sz="3600" dirty="0" smtClean="0">
                <a:effectLst/>
                <a:latin typeface="Calibri" pitchFamily="34" charset="0"/>
              </a:rPr>
              <a:t>How should we act on certain holidays? (Romans 14:5-9)</a:t>
            </a:r>
          </a:p>
          <a:p>
            <a:pPr eaLnBrk="1" hangingPunct="1">
              <a:buSzPct val="110000"/>
              <a:buFont typeface="Wingdings" pitchFamily="2" charset="2"/>
              <a:buChar char="§"/>
              <a:defRPr/>
            </a:pPr>
            <a:r>
              <a:rPr lang="en-US" sz="3600" dirty="0" smtClean="0">
                <a:effectLst/>
                <a:latin typeface="Calibri" pitchFamily="34" charset="0"/>
              </a:rPr>
              <a:t>What to eat? (I Corinthians 8)</a:t>
            </a:r>
          </a:p>
          <a:p>
            <a:pPr eaLnBrk="1" hangingPunct="1">
              <a:buSzPct val="110000"/>
              <a:buFont typeface="Wingdings" pitchFamily="2" charset="2"/>
              <a:buChar char="§"/>
              <a:defRPr/>
            </a:pPr>
            <a:r>
              <a:rPr lang="en-US" sz="3600" dirty="0" smtClean="0">
                <a:effectLst/>
                <a:latin typeface="Calibri" pitchFamily="34" charset="0"/>
              </a:rPr>
              <a:t>Should we marry? (I Corinthians 7:39-40)</a:t>
            </a:r>
          </a:p>
          <a:p>
            <a:pPr eaLnBrk="1" hangingPunct="1">
              <a:buSzPct val="110000"/>
              <a:buFont typeface="Wingdings" pitchFamily="2" charset="2"/>
              <a:buChar char="§"/>
              <a:defRPr/>
            </a:pPr>
            <a:r>
              <a:rPr lang="en-US" sz="3600" dirty="0" smtClean="0">
                <a:effectLst/>
                <a:latin typeface="Calibri" pitchFamily="34" charset="0"/>
              </a:rPr>
              <a:t>How to conduct business (James 4:13-15)</a:t>
            </a:r>
            <a:endParaRPr lang="en-US" sz="3200" dirty="0" smtClean="0">
              <a:effectLst/>
              <a:latin typeface="AGaramond" pitchFamily="18" charset="0"/>
            </a:endParaRPr>
          </a:p>
        </p:txBody>
      </p:sp>
      <p:sp>
        <p:nvSpPr>
          <p:cNvPr id="4"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dirty="0" smtClean="0">
                <a:solidFill>
                  <a:srgbClr val="FFFF66"/>
                </a:solidFill>
                <a:latin typeface="Calibri" pitchFamily="34" charset="0"/>
                <a:ea typeface="+mj-ea"/>
                <a:cs typeface="+mj-cs"/>
              </a:rPr>
              <a:t>Scriptural Guidance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7800" y="2057400"/>
            <a:ext cx="6248400" cy="2286000"/>
          </a:xfrm>
        </p:spPr>
        <p:txBody>
          <a:bodyPr/>
          <a:lstStyle/>
          <a:p>
            <a:pPr eaLnBrk="1" hangingPunct="1">
              <a:defRPr/>
            </a:pPr>
            <a:r>
              <a:rPr lang="en-US" sz="6000" i="1" dirty="0" smtClean="0">
                <a:solidFill>
                  <a:srgbClr val="FFFF66"/>
                </a:solidFill>
                <a:latin typeface="Calibri" pitchFamily="34" charset="0"/>
              </a:rPr>
              <a:t>How is God Speaking to Me?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normAutofit fontScale="90000"/>
          </a:bodyPr>
          <a:lstStyle/>
          <a:p>
            <a:pPr eaLnBrk="1" hangingPunct="1"/>
            <a:r>
              <a:rPr lang="en-US" sz="6600" dirty="0" smtClean="0">
                <a:solidFill>
                  <a:srgbClr val="FFFF66"/>
                </a:solidFill>
                <a:effectLst/>
                <a:latin typeface="Garamond" pitchFamily="18" charset="0"/>
              </a:rPr>
              <a:t>I Peter 1:8b</a:t>
            </a:r>
          </a:p>
        </p:txBody>
      </p:sp>
      <p:sp>
        <p:nvSpPr>
          <p:cNvPr id="53251" name="Rectangle 3"/>
          <p:cNvSpPr>
            <a:spLocks noChangeArrowheads="1"/>
          </p:cNvSpPr>
          <p:nvPr/>
        </p:nvSpPr>
        <p:spPr bwMode="auto">
          <a:xfrm>
            <a:off x="381000" y="1981200"/>
            <a:ext cx="8534400" cy="2123658"/>
          </a:xfrm>
          <a:prstGeom prst="rect">
            <a:avLst/>
          </a:prstGeom>
          <a:noFill/>
          <a:ln w="9525">
            <a:noFill/>
            <a:miter lim="800000"/>
            <a:headEnd/>
            <a:tailEnd/>
          </a:ln>
        </p:spPr>
        <p:txBody>
          <a:bodyPr wrap="square" anchor="ctr">
            <a:spAutoFit/>
          </a:bodyPr>
          <a:lstStyle/>
          <a:p>
            <a:pPr eaLnBrk="1" hangingPunct="1"/>
            <a:r>
              <a:rPr lang="en-US" sz="2400" dirty="0">
                <a:latin typeface="Tahoma" charset="0"/>
              </a:rPr>
              <a:t> </a:t>
            </a:r>
            <a:r>
              <a:rPr lang="en-US" sz="2000" i="1" dirty="0"/>
              <a:t> </a:t>
            </a:r>
            <a:r>
              <a:rPr lang="en-US" sz="4400" i="1" dirty="0"/>
              <a:t>you believe in him and rejoice with joy that is inexpressible and filled with </a:t>
            </a:r>
            <a:r>
              <a:rPr lang="en-US" sz="4400" i="1" dirty="0" smtClean="0"/>
              <a:t>glory</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normAutofit fontScale="90000"/>
          </a:bodyPr>
          <a:lstStyle/>
          <a:p>
            <a:pPr eaLnBrk="1" hangingPunct="1"/>
            <a:r>
              <a:rPr lang="en-US" sz="6600" dirty="0" smtClean="0">
                <a:solidFill>
                  <a:srgbClr val="FFFF66"/>
                </a:solidFill>
                <a:effectLst/>
                <a:latin typeface="Garamond" pitchFamily="18" charset="0"/>
              </a:rPr>
              <a:t>II Peter 1:3-4</a:t>
            </a:r>
          </a:p>
        </p:txBody>
      </p:sp>
      <p:sp>
        <p:nvSpPr>
          <p:cNvPr id="53251" name="Rectangle 3"/>
          <p:cNvSpPr>
            <a:spLocks noChangeArrowheads="1"/>
          </p:cNvSpPr>
          <p:nvPr/>
        </p:nvSpPr>
        <p:spPr bwMode="auto">
          <a:xfrm>
            <a:off x="457200" y="1524000"/>
            <a:ext cx="8534400" cy="4524315"/>
          </a:xfrm>
          <a:prstGeom prst="rect">
            <a:avLst/>
          </a:prstGeom>
          <a:noFill/>
          <a:ln w="9525">
            <a:noFill/>
            <a:miter lim="800000"/>
            <a:headEnd/>
            <a:tailEnd/>
          </a:ln>
        </p:spPr>
        <p:txBody>
          <a:bodyPr anchor="ctr">
            <a:spAutoFit/>
          </a:bodyPr>
          <a:lstStyle/>
          <a:p>
            <a:pPr eaLnBrk="1" hangingPunct="1"/>
            <a:r>
              <a:rPr lang="en-US" sz="2400" dirty="0">
                <a:latin typeface="Tahoma" charset="0"/>
              </a:rPr>
              <a:t> </a:t>
            </a:r>
            <a:r>
              <a:rPr lang="en-US" sz="2000" i="1" dirty="0">
                <a:latin typeface="Garamond" pitchFamily="18" charset="0"/>
              </a:rPr>
              <a:t>    </a:t>
            </a:r>
            <a:r>
              <a:rPr lang="en-US" sz="3200" b="1" i="1" baseline="30000" dirty="0"/>
              <a:t>3</a:t>
            </a:r>
            <a:r>
              <a:rPr lang="en-US" sz="3200" i="1" dirty="0"/>
              <a:t>His divine power has granted to us all things that pertain to life and godliness, through the knowledge of him who called us to his own glory and excellence, </a:t>
            </a:r>
            <a:r>
              <a:rPr lang="en-US" sz="3200" b="1" i="1" baseline="30000" dirty="0"/>
              <a:t>4</a:t>
            </a:r>
            <a:r>
              <a:rPr lang="en-US" sz="3200" i="1" dirty="0"/>
              <a:t>by which he has granted to us his precious and very great promises, so that through them you may become partakers of the divine nature, having escaped from the corruption that is in the world because of sinful desire</a:t>
            </a:r>
            <a:r>
              <a:rPr lang="en-US" sz="3200" i="1" dirty="0" smtClean="0"/>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Peter’s Failures</a:t>
            </a:r>
            <a:endParaRPr lang="en-US" sz="4800" i="1" dirty="0" smtClean="0">
              <a:latin typeface="AGaramond" pitchFamily="18" charset="0"/>
            </a:endParaRPr>
          </a:p>
        </p:txBody>
      </p:sp>
      <p:sp>
        <p:nvSpPr>
          <p:cNvPr id="73731" name="Rectangle 3"/>
          <p:cNvSpPr>
            <a:spLocks noGrp="1" noChangeArrowheads="1"/>
          </p:cNvSpPr>
          <p:nvPr>
            <p:ph type="body" sz="half" idx="1"/>
          </p:nvPr>
        </p:nvSpPr>
        <p:spPr>
          <a:xfrm>
            <a:off x="381001" y="1371600"/>
            <a:ext cx="8763000" cy="5257800"/>
          </a:xfrm>
        </p:spPr>
        <p:txBody>
          <a:bodyPr/>
          <a:lstStyle/>
          <a:p>
            <a:pPr eaLnBrk="1" hangingPunct="1">
              <a:defRPr/>
            </a:pPr>
            <a:r>
              <a:rPr lang="en-US" sz="3200" dirty="0" smtClean="0">
                <a:latin typeface="AGaramond" pitchFamily="18" charset="0"/>
              </a:rPr>
              <a:t>Walking on Water – Matthew 14:28-32</a:t>
            </a:r>
          </a:p>
          <a:p>
            <a:pPr eaLnBrk="1" hangingPunct="1">
              <a:defRPr/>
            </a:pPr>
            <a:r>
              <a:rPr lang="en-US" sz="3200" dirty="0" smtClean="0">
                <a:latin typeface="AGaramond" pitchFamily="18" charset="0"/>
              </a:rPr>
              <a:t>Confession of Faith – Matthew 16:21-23</a:t>
            </a:r>
          </a:p>
          <a:p>
            <a:pPr eaLnBrk="1" hangingPunct="1">
              <a:defRPr/>
            </a:pPr>
            <a:r>
              <a:rPr lang="en-US" sz="3200" dirty="0" smtClean="0">
                <a:latin typeface="AGaramond" pitchFamily="18" charset="0"/>
              </a:rPr>
              <a:t>Transfiguration – Matthew 17:4-5</a:t>
            </a:r>
          </a:p>
          <a:p>
            <a:pPr eaLnBrk="1" hangingPunct="1">
              <a:defRPr/>
            </a:pPr>
            <a:r>
              <a:rPr lang="en-US" sz="3200" dirty="0" smtClean="0">
                <a:latin typeface="AGaramond" pitchFamily="18" charset="0"/>
              </a:rPr>
              <a:t>In the Garden – Mark 14:32-40</a:t>
            </a:r>
          </a:p>
          <a:p>
            <a:pPr eaLnBrk="1" hangingPunct="1">
              <a:defRPr/>
            </a:pPr>
            <a:r>
              <a:rPr lang="en-US" sz="3200" dirty="0" smtClean="0">
                <a:latin typeface="AGaramond" pitchFamily="18" charset="0"/>
              </a:rPr>
              <a:t>Denying Christ – Matt. 26:33-35, Luke 22:54-62</a:t>
            </a:r>
          </a:p>
          <a:p>
            <a:pPr eaLnBrk="1" hangingPunct="1">
              <a:defRPr/>
            </a:pPr>
            <a:r>
              <a:rPr lang="en-US" sz="3200" dirty="0" smtClean="0">
                <a:latin typeface="AGaramond" pitchFamily="18" charset="0"/>
              </a:rPr>
              <a:t>Withstood to the Face – Galatians 2:11-14</a:t>
            </a:r>
          </a:p>
          <a:p>
            <a:pPr eaLnBrk="1" hangingPunct="1">
              <a:defRPr/>
            </a:pP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Peter’s Trials and Tragedies</a:t>
            </a:r>
            <a:endParaRPr lang="en-US" sz="4800" i="1" dirty="0" smtClean="0">
              <a:latin typeface="AGaramond" pitchFamily="18" charset="0"/>
            </a:endParaRPr>
          </a:p>
        </p:txBody>
      </p:sp>
      <p:sp>
        <p:nvSpPr>
          <p:cNvPr id="73731" name="Rectangle 3"/>
          <p:cNvSpPr>
            <a:spLocks noGrp="1" noChangeArrowheads="1"/>
          </p:cNvSpPr>
          <p:nvPr>
            <p:ph type="body" sz="half" idx="1"/>
          </p:nvPr>
        </p:nvSpPr>
        <p:spPr>
          <a:xfrm>
            <a:off x="381001" y="1371600"/>
            <a:ext cx="8763000" cy="3886200"/>
          </a:xfrm>
        </p:spPr>
        <p:txBody>
          <a:bodyPr/>
          <a:lstStyle/>
          <a:p>
            <a:pPr eaLnBrk="1" hangingPunct="1">
              <a:defRPr/>
            </a:pPr>
            <a:r>
              <a:rPr lang="en-US" sz="3200" dirty="0" smtClean="0">
                <a:latin typeface="AGaramond" pitchFamily="18" charset="0"/>
              </a:rPr>
              <a:t>Time away from home – Mark 1:30</a:t>
            </a:r>
          </a:p>
          <a:p>
            <a:pPr eaLnBrk="1" hangingPunct="1">
              <a:defRPr/>
            </a:pPr>
            <a:r>
              <a:rPr lang="en-US" sz="3200" dirty="0" smtClean="0">
                <a:latin typeface="AGaramond" pitchFamily="18" charset="0"/>
              </a:rPr>
              <a:t>Witnessed the suffering of Christ – I Peter 4:1</a:t>
            </a:r>
          </a:p>
          <a:p>
            <a:pPr eaLnBrk="1" hangingPunct="1">
              <a:defRPr/>
            </a:pPr>
            <a:r>
              <a:rPr lang="en-US" sz="3200" dirty="0" smtClean="0">
                <a:latin typeface="AGaramond" pitchFamily="18" charset="0"/>
              </a:rPr>
              <a:t>Death of James – Acts 12:1-3</a:t>
            </a:r>
          </a:p>
          <a:p>
            <a:pPr eaLnBrk="1" hangingPunct="1">
              <a:defRPr/>
            </a:pPr>
            <a:r>
              <a:rPr lang="en-US" sz="3200" dirty="0" smtClean="0">
                <a:latin typeface="AGaramond" pitchFamily="18" charset="0"/>
              </a:rPr>
              <a:t>Jerusalem church scattered – Acts 8:1</a:t>
            </a:r>
          </a:p>
          <a:p>
            <a:pPr eaLnBrk="1" hangingPunct="1">
              <a:defRPr/>
            </a:pPr>
            <a:r>
              <a:rPr lang="en-US" sz="3200" dirty="0" smtClean="0">
                <a:latin typeface="AGaramond" pitchFamily="18" charset="0"/>
              </a:rPr>
              <a:t>Various imprisonments and beatings</a:t>
            </a:r>
          </a:p>
          <a:p>
            <a:pPr eaLnBrk="1" hangingPunct="1">
              <a:defRPr/>
            </a:pPr>
            <a:r>
              <a:rPr lang="en-US" sz="3200" dirty="0" smtClean="0">
                <a:latin typeface="AGaramond" pitchFamily="18" charset="0"/>
              </a:rPr>
              <a:t>No hope of relief – John 21:18-19</a:t>
            </a:r>
          </a:p>
          <a:p>
            <a:pPr eaLnBrk="1" hangingPunct="1">
              <a:defRPr/>
            </a:pP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600" dirty="0" smtClean="0">
                <a:solidFill>
                  <a:srgbClr val="FFFF66"/>
                </a:solidFill>
                <a:effectLst/>
                <a:latin typeface="Garamond" pitchFamily="18" charset="0"/>
              </a:rPr>
              <a:t>II Peter 1:16-21</a:t>
            </a:r>
          </a:p>
        </p:txBody>
      </p:sp>
      <p:sp>
        <p:nvSpPr>
          <p:cNvPr id="53251" name="Rectangle 3"/>
          <p:cNvSpPr>
            <a:spLocks noChangeArrowheads="1"/>
          </p:cNvSpPr>
          <p:nvPr/>
        </p:nvSpPr>
        <p:spPr bwMode="auto">
          <a:xfrm>
            <a:off x="457200" y="1125382"/>
            <a:ext cx="8534400" cy="5570756"/>
          </a:xfrm>
          <a:prstGeom prst="rect">
            <a:avLst/>
          </a:prstGeom>
          <a:noFill/>
          <a:ln w="9525">
            <a:noFill/>
            <a:miter lim="800000"/>
            <a:headEnd/>
            <a:tailEnd/>
          </a:ln>
        </p:spPr>
        <p:txBody>
          <a:bodyPr anchor="ctr">
            <a:spAutoFit/>
          </a:bodyPr>
          <a:lstStyle/>
          <a:p>
            <a:pPr eaLnBrk="1" hangingPunct="1"/>
            <a:r>
              <a:rPr lang="en-US" sz="2800" dirty="0">
                <a:latin typeface="Tahoma" charset="0"/>
              </a:rPr>
              <a:t> </a:t>
            </a:r>
            <a:r>
              <a:rPr lang="en-US" sz="2400" i="1" dirty="0">
                <a:latin typeface="Garamond" pitchFamily="18" charset="0"/>
              </a:rPr>
              <a:t> </a:t>
            </a:r>
            <a:r>
              <a:rPr lang="en-US" sz="3200" b="1" i="1" baseline="30000" dirty="0"/>
              <a:t>16</a:t>
            </a:r>
            <a:r>
              <a:rPr lang="en-US" sz="3200" i="1" dirty="0"/>
              <a:t>For we did not follow cleverly devised myths when we made known to you the power and coming of our Lord Jesus Christ, but we were eyewitnesses of his majesty. </a:t>
            </a:r>
            <a:r>
              <a:rPr lang="en-US" sz="3200" b="1" i="1" baseline="30000" dirty="0"/>
              <a:t>17</a:t>
            </a:r>
            <a:r>
              <a:rPr lang="en-US" sz="3200" i="1" dirty="0"/>
              <a:t>For when he received honor and glory from God the Father, and the voice was borne to him by the Majestic Glory, "This is my beloved Son, with whom I am well pleased," </a:t>
            </a:r>
            <a:r>
              <a:rPr lang="en-US" sz="3200" b="1" i="1" baseline="30000" dirty="0"/>
              <a:t>18</a:t>
            </a:r>
            <a:r>
              <a:rPr lang="en-US" sz="3200" i="1" dirty="0"/>
              <a:t>we ourselves heard this very voice borne from heaven, for we were with him on the holy mountain.</a:t>
            </a:r>
            <a:r>
              <a:rPr lang="en-US" sz="3200" dirty="0"/>
              <a:t> </a:t>
            </a:r>
            <a:endParaRPr lang="en-US" sz="4000" dirty="0"/>
          </a:p>
          <a:p>
            <a:pPr eaLnBrk="1" hangingPunct="1"/>
            <a:r>
              <a:rPr lang="en-US" sz="3600" dirty="0" smtClean="0">
                <a:latin typeface="Arial" pitchFamily="34" charset="0"/>
                <a:cs typeface="Arial" pitchFamily="34" charset="0"/>
              </a:rPr>
              <a:t>.</a:t>
            </a:r>
            <a:endParaRPr lang="en-US" sz="3600" dirty="0">
              <a:latin typeface="Arial" pitchFamily="34" charset="0"/>
              <a:cs typeface="Arial" pitchFamily="34" charset="0"/>
            </a:endParaRPr>
          </a:p>
        </p:txBody>
      </p:sp>
      <p:cxnSp>
        <p:nvCxnSpPr>
          <p:cNvPr id="5" name="Straight Connector 4"/>
          <p:cNvCxnSpPr/>
          <p:nvPr/>
        </p:nvCxnSpPr>
        <p:spPr bwMode="auto">
          <a:xfrm>
            <a:off x="1524000" y="3124200"/>
            <a:ext cx="5029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5562600" y="5029200"/>
            <a:ext cx="2514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533400" y="5562600"/>
            <a:ext cx="7162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609600" y="6019800"/>
            <a:ext cx="3124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5334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II John 6-11</a:t>
            </a:r>
          </a:p>
        </p:txBody>
      </p:sp>
      <p:sp>
        <p:nvSpPr>
          <p:cNvPr id="53251" name="Rectangle 3"/>
          <p:cNvSpPr>
            <a:spLocks noChangeArrowheads="1"/>
          </p:cNvSpPr>
          <p:nvPr/>
        </p:nvSpPr>
        <p:spPr bwMode="auto">
          <a:xfrm>
            <a:off x="304800" y="1524000"/>
            <a:ext cx="8534400" cy="4893647"/>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2600" i="1" baseline="30000" dirty="0" smtClean="0"/>
              <a:t>6</a:t>
            </a:r>
            <a:r>
              <a:rPr lang="en-US" sz="2600" i="1" dirty="0" smtClean="0"/>
              <a:t>And this is love, that we walk according to his commandments; this is the commandment, just as you have heard from the beginning, so that you should walk in it. </a:t>
            </a:r>
            <a:r>
              <a:rPr lang="en-US" sz="2600" i="1" baseline="30000" dirty="0" smtClean="0"/>
              <a:t>7</a:t>
            </a:r>
            <a:r>
              <a:rPr lang="en-US" sz="2600" i="1" dirty="0" smtClean="0"/>
              <a:t>For many deceivers have gone out into the world, those who do not confess the coming of Jesus Christ in the flesh. Such a one is the deceiver and the antichrist. </a:t>
            </a:r>
            <a:r>
              <a:rPr lang="en-US" sz="2600" i="1" baseline="30000" dirty="0" smtClean="0"/>
              <a:t>8</a:t>
            </a:r>
            <a:r>
              <a:rPr lang="en-US" sz="2600" i="1" dirty="0" smtClean="0"/>
              <a:t>Watch yourselves, so that you may not lose what we have worked for, but may win a full reward. </a:t>
            </a:r>
            <a:r>
              <a:rPr lang="en-US" sz="2600" i="1" baseline="30000" dirty="0" smtClean="0">
                <a:solidFill>
                  <a:srgbClr val="FFFF00"/>
                </a:solidFill>
              </a:rPr>
              <a:t>9</a:t>
            </a:r>
            <a:r>
              <a:rPr lang="en-US" sz="2600" i="1" dirty="0" smtClean="0">
                <a:solidFill>
                  <a:srgbClr val="FFFF00"/>
                </a:solidFill>
              </a:rPr>
              <a:t>Everyone who goes on ahead and does not abide in the teaching of Christ, does not have God. Whoever abides in the teaching has both the Father and the Son</a:t>
            </a:r>
            <a:r>
              <a:rPr lang="en-US" sz="2600" i="1" dirty="0" smtClean="0"/>
              <a:t>. </a:t>
            </a:r>
            <a:r>
              <a:rPr lang="en-US" sz="2600" i="1" baseline="30000" dirty="0" smtClean="0"/>
              <a:t>10</a:t>
            </a:r>
            <a:r>
              <a:rPr lang="en-US" sz="2600" i="1" dirty="0" smtClean="0"/>
              <a:t>If anyone comes to you and does not bring this teaching, do not receive him into your house or give him any greeting, </a:t>
            </a:r>
            <a:endParaRPr lang="en-US" sz="2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152400"/>
            <a:ext cx="6019800" cy="914400"/>
          </a:xfrm>
        </p:spPr>
        <p:txBody>
          <a:bodyPr/>
          <a:lstStyle/>
          <a:p>
            <a:pPr eaLnBrk="1" hangingPunct="1"/>
            <a:r>
              <a:rPr lang="en-US" sz="5400" dirty="0" smtClean="0">
                <a:solidFill>
                  <a:srgbClr val="FFFF66"/>
                </a:solidFill>
                <a:effectLst/>
                <a:latin typeface="Garamond" pitchFamily="18" charset="0"/>
              </a:rPr>
              <a:t>I Peter 1:18-19</a:t>
            </a:r>
          </a:p>
        </p:txBody>
      </p:sp>
      <p:sp>
        <p:nvSpPr>
          <p:cNvPr id="71683" name="Rectangle 3"/>
          <p:cNvSpPr>
            <a:spLocks noChangeArrowheads="1"/>
          </p:cNvSpPr>
          <p:nvPr/>
        </p:nvSpPr>
        <p:spPr bwMode="auto">
          <a:xfrm>
            <a:off x="457200" y="838200"/>
            <a:ext cx="8534400" cy="1538883"/>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000" b="1" i="1" baseline="30000" dirty="0"/>
              <a:t> 18</a:t>
            </a:r>
            <a:r>
              <a:rPr lang="en-US" sz="3000" i="1" dirty="0"/>
              <a:t>knowing that you were ransomed . . .with the </a:t>
            </a:r>
            <a:r>
              <a:rPr lang="en-US" sz="3000" i="1" dirty="0">
                <a:solidFill>
                  <a:srgbClr val="FFFF66"/>
                </a:solidFill>
              </a:rPr>
              <a:t>precious blood of Christ</a:t>
            </a:r>
            <a:r>
              <a:rPr lang="en-US" sz="3000" i="1" dirty="0"/>
              <a:t>, like that of a lamb without blemish or spot </a:t>
            </a:r>
            <a:endParaRPr lang="en-US" sz="3000" i="1" dirty="0">
              <a:latin typeface="Times New Roman" pitchFamily="18" charset="0"/>
            </a:endParaRPr>
          </a:p>
        </p:txBody>
      </p:sp>
      <p:sp>
        <p:nvSpPr>
          <p:cNvPr id="6" name="Rectangle 2"/>
          <p:cNvSpPr txBox="1">
            <a:spLocks noChangeArrowheads="1"/>
          </p:cNvSpPr>
          <p:nvPr/>
        </p:nvSpPr>
        <p:spPr bwMode="auto">
          <a:xfrm>
            <a:off x="1143000" y="2286000"/>
            <a:ext cx="7315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66"/>
                </a:solidFill>
                <a:effectLst/>
                <a:uLnTx/>
                <a:uFillTx/>
                <a:latin typeface="Garamond" pitchFamily="18" charset="0"/>
                <a:ea typeface="+mj-ea"/>
                <a:cs typeface="+mj-cs"/>
              </a:rPr>
              <a:t>I Peter 2:21-22,</a:t>
            </a:r>
            <a:r>
              <a:rPr kumimoji="0" lang="en-US" sz="5400" b="0" i="0" u="none" strike="noStrike" kern="0" cap="none" spc="0" normalizeH="0" noProof="0" dirty="0" smtClean="0">
                <a:ln>
                  <a:noFill/>
                </a:ln>
                <a:solidFill>
                  <a:srgbClr val="FFFF66"/>
                </a:solidFill>
                <a:effectLst/>
                <a:uLnTx/>
                <a:uFillTx/>
                <a:latin typeface="Garamond" pitchFamily="18" charset="0"/>
                <a:ea typeface="+mj-ea"/>
                <a:cs typeface="+mj-cs"/>
              </a:rPr>
              <a:t> 24-25</a:t>
            </a:r>
            <a:endParaRPr kumimoji="0" lang="en-US" sz="5400" b="0" i="0" u="none" strike="noStrike" kern="0" cap="none" spc="0" normalizeH="0" baseline="0" noProof="0" dirty="0" smtClean="0">
              <a:ln>
                <a:noFill/>
              </a:ln>
              <a:solidFill>
                <a:srgbClr val="FFFF66"/>
              </a:solidFill>
              <a:effectLst/>
              <a:uLnTx/>
              <a:uFillTx/>
              <a:latin typeface="Garamond" pitchFamily="18" charset="0"/>
              <a:ea typeface="+mj-ea"/>
              <a:cs typeface="+mj-cs"/>
            </a:endParaRPr>
          </a:p>
        </p:txBody>
      </p:sp>
      <p:sp>
        <p:nvSpPr>
          <p:cNvPr id="7" name="Rectangle 3"/>
          <p:cNvSpPr>
            <a:spLocks noChangeArrowheads="1"/>
          </p:cNvSpPr>
          <p:nvPr/>
        </p:nvSpPr>
        <p:spPr bwMode="auto">
          <a:xfrm>
            <a:off x="304800" y="2952691"/>
            <a:ext cx="8534400" cy="3631763"/>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2800" b="1" i="1" baseline="30000" dirty="0"/>
              <a:t> 21</a:t>
            </a:r>
            <a:r>
              <a:rPr lang="en-US" sz="2800" i="1" dirty="0"/>
              <a:t>For to this you have been called, because </a:t>
            </a:r>
            <a:r>
              <a:rPr lang="en-US" sz="2800" i="1" dirty="0">
                <a:solidFill>
                  <a:srgbClr val="FFFF66"/>
                </a:solidFill>
              </a:rPr>
              <a:t>Christ also suffered for you,</a:t>
            </a:r>
            <a:r>
              <a:rPr lang="en-US" sz="2800" i="1" dirty="0"/>
              <a:t> leaving you an example, so that you might follow in his steps. </a:t>
            </a:r>
            <a:r>
              <a:rPr lang="en-US" sz="2800" b="1" i="1" baseline="30000" dirty="0"/>
              <a:t>22</a:t>
            </a:r>
            <a:r>
              <a:rPr lang="en-US" sz="2800" i="1" dirty="0"/>
              <a:t> He committed no sin, neither was deceit found in his mouth. </a:t>
            </a:r>
            <a:r>
              <a:rPr lang="en-US" sz="2800" b="1" i="1" baseline="30000" dirty="0" smtClean="0"/>
              <a:t>24</a:t>
            </a:r>
            <a:r>
              <a:rPr lang="en-US" sz="2800" i="1" dirty="0" smtClean="0"/>
              <a:t> </a:t>
            </a:r>
            <a:r>
              <a:rPr lang="en-US" sz="2800" i="1" dirty="0">
                <a:solidFill>
                  <a:srgbClr val="FFFF66"/>
                </a:solidFill>
              </a:rPr>
              <a:t>He himself bore our sins in his body on the tree</a:t>
            </a:r>
            <a:r>
              <a:rPr lang="en-US" sz="2800" i="1" dirty="0"/>
              <a:t>, that we might die to sin and live to righteousness. </a:t>
            </a:r>
            <a:r>
              <a:rPr lang="en-US" sz="2800" i="1" dirty="0">
                <a:solidFill>
                  <a:srgbClr val="FFFF66"/>
                </a:solidFill>
              </a:rPr>
              <a:t>By his wounds you have been healed. </a:t>
            </a:r>
            <a:r>
              <a:rPr lang="en-US" sz="2800" b="1" i="1" baseline="30000" dirty="0"/>
              <a:t>25</a:t>
            </a:r>
            <a:r>
              <a:rPr lang="en-US" sz="2800" i="1" dirty="0"/>
              <a:t>For you were straying like sheep, but have now returned </a:t>
            </a:r>
            <a:r>
              <a:rPr lang="en-US" sz="2800" i="1" dirty="0" smtClean="0"/>
              <a:t>. . .</a:t>
            </a:r>
            <a:endParaRPr lang="en-US" sz="28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he could be faithful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600" dirty="0" smtClean="0">
                <a:solidFill>
                  <a:srgbClr val="FFFF66"/>
                </a:solidFill>
                <a:effectLst/>
                <a:latin typeface="Garamond" pitchFamily="18" charset="0"/>
              </a:rPr>
              <a:t>II Peter 1:8-11</a:t>
            </a:r>
          </a:p>
        </p:txBody>
      </p:sp>
      <p:sp>
        <p:nvSpPr>
          <p:cNvPr id="53251" name="Rectangle 3"/>
          <p:cNvSpPr>
            <a:spLocks noChangeArrowheads="1"/>
          </p:cNvSpPr>
          <p:nvPr/>
        </p:nvSpPr>
        <p:spPr bwMode="auto">
          <a:xfrm>
            <a:off x="457200" y="1295400"/>
            <a:ext cx="8534400" cy="4832092"/>
          </a:xfrm>
          <a:prstGeom prst="rect">
            <a:avLst/>
          </a:prstGeom>
          <a:noFill/>
          <a:ln w="9525">
            <a:noFill/>
            <a:miter lim="800000"/>
            <a:headEnd/>
            <a:tailEnd/>
          </a:ln>
        </p:spPr>
        <p:txBody>
          <a:bodyPr anchor="ctr">
            <a:spAutoFit/>
          </a:bodyPr>
          <a:lstStyle/>
          <a:p>
            <a:pPr eaLnBrk="1" hangingPunct="1"/>
            <a:r>
              <a:rPr lang="en-US" sz="2800" dirty="0">
                <a:latin typeface="Tahoma" charset="0"/>
              </a:rPr>
              <a:t> </a:t>
            </a:r>
            <a:r>
              <a:rPr lang="en-US" sz="2400" i="1" dirty="0">
                <a:latin typeface="Garamond" pitchFamily="18" charset="0"/>
              </a:rPr>
              <a:t> </a:t>
            </a:r>
            <a:r>
              <a:rPr lang="en-US" sz="2800" b="1" i="1" baseline="30000" dirty="0"/>
              <a:t>8</a:t>
            </a:r>
            <a:r>
              <a:rPr lang="en-US" sz="2800" i="1" dirty="0"/>
              <a:t>For if these qualities are yours and are increasing, they keep you from being ineffective or unfruitful in the knowledge of our Lord Jesus Christ. </a:t>
            </a:r>
            <a:r>
              <a:rPr lang="en-US" sz="2800" b="1" i="1" baseline="30000" dirty="0"/>
              <a:t>9</a:t>
            </a:r>
            <a:r>
              <a:rPr lang="en-US" sz="2800" i="1" dirty="0"/>
              <a:t>For whoever lacks these qualities is so nearsighted that he is blind, having forgotten that he was cleansed from his former sins. </a:t>
            </a:r>
            <a:r>
              <a:rPr lang="en-US" sz="2800" b="1" i="1" baseline="30000" dirty="0"/>
              <a:t>10</a:t>
            </a:r>
            <a:r>
              <a:rPr lang="en-US" sz="2800" i="1" dirty="0"/>
              <a:t>Therefore, brothers, be all the more diligent to make your calling and election sure, for if you practice these qualities you will never fall. </a:t>
            </a:r>
            <a:r>
              <a:rPr lang="en-US" sz="2800" b="1" i="1" baseline="30000" dirty="0"/>
              <a:t>11</a:t>
            </a:r>
            <a:r>
              <a:rPr lang="en-US" sz="2800" i="1" dirty="0"/>
              <a:t>For in this way there will be richly provided for you an entrance into the eternal kingdom of our Lord and Savior Jesus </a:t>
            </a:r>
            <a:r>
              <a:rPr lang="en-US" sz="2800" i="1" dirty="0" smtClean="0"/>
              <a:t>Christ</a:t>
            </a:r>
            <a:endParaRPr lang="en-US" sz="3600" dirty="0">
              <a:latin typeface="Arial" pitchFamily="34" charset="0"/>
              <a:cs typeface="Arial" pitchFamily="34" charset="0"/>
            </a:endParaRPr>
          </a:p>
        </p:txBody>
      </p:sp>
      <p:cxnSp>
        <p:nvCxnSpPr>
          <p:cNvPr id="5" name="Straight Connector 4"/>
          <p:cNvCxnSpPr/>
          <p:nvPr/>
        </p:nvCxnSpPr>
        <p:spPr bwMode="auto">
          <a:xfrm>
            <a:off x="457200" y="2209800"/>
            <a:ext cx="7543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4876800" y="4343400"/>
            <a:ext cx="3886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5715000" y="4800600"/>
            <a:ext cx="2819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4" name="Straight Connector 13"/>
          <p:cNvCxnSpPr/>
          <p:nvPr/>
        </p:nvCxnSpPr>
        <p:spPr bwMode="auto">
          <a:xfrm>
            <a:off x="5181600" y="5181600"/>
            <a:ext cx="3505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6" name="Straight Connector 15"/>
          <p:cNvCxnSpPr/>
          <p:nvPr/>
        </p:nvCxnSpPr>
        <p:spPr bwMode="auto">
          <a:xfrm>
            <a:off x="609600" y="5638800"/>
            <a:ext cx="5791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22" presetClass="entr" presetSubtype="8"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he could be faithful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Peter – A Life of Failure and Difficulty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John 14:25-26</a:t>
            </a:r>
          </a:p>
        </p:txBody>
      </p:sp>
      <p:sp>
        <p:nvSpPr>
          <p:cNvPr id="53251" name="Rectangle 3"/>
          <p:cNvSpPr>
            <a:spLocks noChangeArrowheads="1"/>
          </p:cNvSpPr>
          <p:nvPr/>
        </p:nvSpPr>
        <p:spPr bwMode="auto">
          <a:xfrm>
            <a:off x="304800" y="2181999"/>
            <a:ext cx="8534400" cy="3416320"/>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baseline="30000" dirty="0" smtClean="0"/>
              <a:t>25</a:t>
            </a:r>
            <a:r>
              <a:rPr lang="en-US" sz="3600" i="1" dirty="0" smtClean="0"/>
              <a:t>"These things I have spoken to you while I am still with you. </a:t>
            </a:r>
            <a:r>
              <a:rPr lang="en-US" sz="3600" i="1" baseline="30000" dirty="0" smtClean="0"/>
              <a:t>26</a:t>
            </a:r>
            <a:r>
              <a:rPr lang="en-US" sz="3600" i="1" dirty="0" smtClean="0"/>
              <a:t>But the Helper, the Holy Spirit, whom the Father will send in my name, he will teach you all things and bring to your remembrance all that I have said to you.”</a:t>
            </a:r>
            <a:r>
              <a:rPr lang="en-US" sz="3600" dirty="0" smtClean="0"/>
              <a:t>  </a:t>
            </a:r>
            <a:r>
              <a:rPr lang="en-US" sz="3600" i="1" dirty="0" smtClean="0">
                <a:solidFill>
                  <a:srgbClr val="FFFF00"/>
                </a:solidFill>
              </a:rPr>
              <a:t> </a:t>
            </a:r>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I Thessalonians 2:13-16</a:t>
            </a:r>
          </a:p>
        </p:txBody>
      </p:sp>
      <p:sp>
        <p:nvSpPr>
          <p:cNvPr id="53251" name="Rectangle 3"/>
          <p:cNvSpPr>
            <a:spLocks noChangeArrowheads="1"/>
          </p:cNvSpPr>
          <p:nvPr/>
        </p:nvSpPr>
        <p:spPr bwMode="auto">
          <a:xfrm>
            <a:off x="609600" y="1524000"/>
            <a:ext cx="8534400" cy="5047536"/>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2600" i="1" baseline="30000" dirty="0" smtClean="0"/>
              <a:t>13</a:t>
            </a:r>
            <a:r>
              <a:rPr lang="en-US" sz="2600" i="1" dirty="0" smtClean="0"/>
              <a:t>And we also thank God constantly for this, that </a:t>
            </a:r>
            <a:r>
              <a:rPr lang="en-US" sz="2600" i="1" dirty="0" smtClean="0">
                <a:solidFill>
                  <a:srgbClr val="FFFF00"/>
                </a:solidFill>
              </a:rPr>
              <a:t>when you received the word of God, which you heard from us, you accepted it not as the word of men but as what it really is, the word of God, which is at work in you believers.</a:t>
            </a:r>
            <a:r>
              <a:rPr lang="en-US" sz="2600" i="1" dirty="0" smtClean="0"/>
              <a:t> </a:t>
            </a:r>
            <a:r>
              <a:rPr lang="en-US" sz="2600" i="1" baseline="30000" dirty="0" smtClean="0"/>
              <a:t>14</a:t>
            </a:r>
            <a:r>
              <a:rPr lang="en-US" sz="2600" i="1" dirty="0" smtClean="0"/>
              <a:t>For you, brothers, became imitators of the churches of God in Christ Jesus that are in Judea. For you suffered the same things from your own countrymen as they did from the Jews, </a:t>
            </a:r>
            <a:r>
              <a:rPr lang="en-US" sz="2600" i="1" baseline="30000" dirty="0" smtClean="0"/>
              <a:t>15</a:t>
            </a:r>
            <a:r>
              <a:rPr lang="en-US" sz="2600" i="1" dirty="0" smtClean="0"/>
              <a:t> who killed both the Lord Jesus and the prophets, and drove us out, and displease God and oppose all mankind </a:t>
            </a:r>
            <a:r>
              <a:rPr lang="en-US" sz="2600" i="1" baseline="30000" dirty="0" smtClean="0"/>
              <a:t>16</a:t>
            </a:r>
            <a:r>
              <a:rPr lang="en-US" sz="2600" i="1" dirty="0" smtClean="0"/>
              <a:t> by hindering us from speaking to the Gentiles that they might be saved—so as always to fill up the measure of their sins.</a:t>
            </a:r>
            <a:endParaRPr lang="en-US" sz="2600" dirty="0" smtClean="0"/>
          </a:p>
          <a:p>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Philippians 4:9</a:t>
            </a:r>
            <a:endParaRPr lang="en-US" sz="6600" dirty="0" smtClean="0">
              <a:solidFill>
                <a:srgbClr val="FFFF66"/>
              </a:solidFill>
              <a:effectLst/>
              <a:latin typeface="Garamond" pitchFamily="18" charset="0"/>
            </a:endParaRPr>
          </a:p>
        </p:txBody>
      </p:sp>
      <p:sp>
        <p:nvSpPr>
          <p:cNvPr id="53251" name="Rectangle 3"/>
          <p:cNvSpPr>
            <a:spLocks noChangeArrowheads="1"/>
          </p:cNvSpPr>
          <p:nvPr/>
        </p:nvSpPr>
        <p:spPr bwMode="auto">
          <a:xfrm>
            <a:off x="381000" y="1981200"/>
            <a:ext cx="8534400" cy="3908762"/>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400" i="1" baseline="30000" dirty="0" smtClean="0"/>
              <a:t>9</a:t>
            </a:r>
            <a:r>
              <a:rPr lang="en-US" sz="4400" i="1" dirty="0" smtClean="0"/>
              <a:t>What you have learned and received and heard and seen in me—practice these things, and the God of peace will be with you.</a:t>
            </a:r>
            <a:endParaRPr lang="en-US" sz="4400" dirty="0" smtClean="0"/>
          </a:p>
          <a:p>
            <a:endParaRPr lang="en-US" sz="3600" dirty="0" smtClean="0"/>
          </a:p>
          <a:p>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28600" y="685800"/>
            <a:ext cx="8534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Practical Signs of Belonging to Christ</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1600200"/>
            <a:ext cx="8534400" cy="4216539"/>
          </a:xfrm>
          <a:prstGeom prst="rect">
            <a:avLst/>
          </a:prstGeom>
          <a:noFill/>
        </p:spPr>
        <p:txBody>
          <a:bodyPr wrap="square" rtlCol="0">
            <a:spAutoFit/>
          </a:bodyPr>
          <a:lstStyle/>
          <a:p>
            <a:pPr marL="342900" indent="-342900">
              <a:buFont typeface="Arial" pitchFamily="34" charset="0"/>
              <a:buChar char="•"/>
            </a:pPr>
            <a:r>
              <a:rPr lang="en-US" sz="3200" dirty="0" smtClean="0">
                <a:solidFill>
                  <a:srgbClr val="FFFF00"/>
                </a:solidFill>
              </a:rPr>
              <a:t> </a:t>
            </a:r>
            <a:r>
              <a:rPr lang="en-US" sz="4000" dirty="0" smtClean="0">
                <a:solidFill>
                  <a:srgbClr val="FFFF00"/>
                </a:solidFill>
              </a:rPr>
              <a:t> </a:t>
            </a:r>
            <a:r>
              <a:rPr lang="en-US" sz="3600" dirty="0" smtClean="0">
                <a:solidFill>
                  <a:srgbClr val="FFFF00"/>
                </a:solidFill>
              </a:rPr>
              <a:t>Work and mission of this church </a:t>
            </a:r>
          </a:p>
          <a:p>
            <a:pPr marL="800100" lvl="1" indent="-342900">
              <a:buFont typeface="Wingdings" pitchFamily="2" charset="2"/>
              <a:buChar char="ü"/>
            </a:pPr>
            <a:r>
              <a:rPr lang="en-US" sz="2800" dirty="0" smtClean="0"/>
              <a:t>Worshipping God as an assembly (I Cor. 11:18, 14:23)</a:t>
            </a:r>
          </a:p>
          <a:p>
            <a:pPr marL="800100" lvl="1" indent="-342900">
              <a:buFont typeface="Wingdings" pitchFamily="2" charset="2"/>
              <a:buChar char="ü"/>
            </a:pPr>
            <a:r>
              <a:rPr lang="en-US" sz="2800" dirty="0" smtClean="0"/>
              <a:t>Preaching the gospel and supporting those who preach (Phil. 4:15-18, Acts 13:1-3)</a:t>
            </a:r>
          </a:p>
          <a:p>
            <a:pPr marL="800100" lvl="1" indent="-342900">
              <a:buFont typeface="Wingdings" pitchFamily="2" charset="2"/>
              <a:buChar char="ü"/>
            </a:pPr>
            <a:r>
              <a:rPr lang="en-US" sz="2800" dirty="0" smtClean="0"/>
              <a:t>Edifying and building up one another (Eph. 4:15-16, Heb. 10:24-25)</a:t>
            </a:r>
          </a:p>
          <a:p>
            <a:pPr marL="800100" lvl="1" indent="-342900">
              <a:buFont typeface="Wingdings" pitchFamily="2" charset="2"/>
              <a:buChar char="ü"/>
            </a:pPr>
            <a:r>
              <a:rPr lang="en-US" sz="2800" dirty="0" smtClean="0"/>
              <a:t>Providing for the physical needs of fellow members and other Christians (Acts 4:34-35, Acts 8:1-4)</a:t>
            </a:r>
            <a:endParaRPr lang="en-US" sz="3600"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28600" y="685800"/>
            <a:ext cx="8534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Practical Signs of Belonging to Christ</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2985433"/>
          </a:xfrm>
          <a:prstGeom prst="rect">
            <a:avLst/>
          </a:prstGeom>
          <a:noFill/>
        </p:spPr>
        <p:txBody>
          <a:bodyPr wrap="square" rtlCol="0">
            <a:spAutoFit/>
          </a:bodyPr>
          <a:lstStyle/>
          <a:p>
            <a:pPr marL="342900" indent="-342900">
              <a:buFont typeface="Arial" pitchFamily="34" charset="0"/>
              <a:buChar char="•"/>
            </a:pPr>
            <a:r>
              <a:rPr lang="en-US" sz="3200" dirty="0" smtClean="0">
                <a:solidFill>
                  <a:srgbClr val="FFFF00"/>
                </a:solidFill>
              </a:rPr>
              <a:t> </a:t>
            </a:r>
            <a:r>
              <a:rPr lang="en-US" sz="4000" dirty="0" smtClean="0">
                <a:solidFill>
                  <a:srgbClr val="FFFF00"/>
                </a:solidFill>
              </a:rPr>
              <a:t> </a:t>
            </a:r>
            <a:r>
              <a:rPr lang="en-US" sz="3600" dirty="0" smtClean="0">
                <a:solidFill>
                  <a:srgbClr val="FFFF00"/>
                </a:solidFill>
              </a:rPr>
              <a:t>Work and mission of this church  </a:t>
            </a:r>
            <a:endParaRPr lang="en-US" sz="3600" dirty="0" smtClean="0">
              <a:solidFill>
                <a:srgbClr val="FFFF00"/>
              </a:solidFill>
            </a:endParaRPr>
          </a:p>
          <a:p>
            <a:pPr marL="342900" indent="-342900">
              <a:buFont typeface="Arial" pitchFamily="34" charset="0"/>
              <a:buChar char="•"/>
            </a:pPr>
            <a:r>
              <a:rPr lang="en-US" sz="3600" dirty="0" smtClean="0">
                <a:solidFill>
                  <a:srgbClr val="FFFF00"/>
                </a:solidFill>
              </a:rPr>
              <a:t>  </a:t>
            </a:r>
            <a:r>
              <a:rPr lang="en-US" sz="3600" dirty="0" smtClean="0">
                <a:solidFill>
                  <a:srgbClr val="FFFF00"/>
                </a:solidFill>
              </a:rPr>
              <a:t>Worship of this church</a:t>
            </a:r>
          </a:p>
          <a:p>
            <a:pPr marL="800100" lvl="1" indent="-342900">
              <a:buFont typeface="Wingdings" pitchFamily="2" charset="2"/>
              <a:buChar char="ü"/>
            </a:pPr>
            <a:r>
              <a:rPr lang="en-US" sz="2800" dirty="0" smtClean="0"/>
              <a:t>Lord’s Supper (Acts 20:7, I Cor. 11:23-26)</a:t>
            </a:r>
          </a:p>
          <a:p>
            <a:pPr marL="800100" lvl="1" indent="-342900">
              <a:buFont typeface="Wingdings" pitchFamily="2" charset="2"/>
              <a:buChar char="ü"/>
            </a:pPr>
            <a:r>
              <a:rPr lang="en-US" sz="2800" dirty="0" smtClean="0"/>
              <a:t>Prayer (Acts 21:5, I Tim. 2:8)</a:t>
            </a:r>
          </a:p>
          <a:p>
            <a:pPr marL="800100" lvl="1" indent="-342900">
              <a:buFont typeface="Wingdings" pitchFamily="2" charset="2"/>
              <a:buChar char="ü"/>
            </a:pPr>
            <a:r>
              <a:rPr lang="en-US" sz="2800" dirty="0" smtClean="0"/>
              <a:t>Singing (Eph. 5:19-20, I Cor. 14:26)</a:t>
            </a:r>
          </a:p>
          <a:p>
            <a:pPr marL="800100" lvl="1" indent="-342900">
              <a:buFont typeface="Wingdings" pitchFamily="2" charset="2"/>
              <a:buChar char="ü"/>
            </a:pPr>
            <a:r>
              <a:rPr lang="en-US" sz="2800" dirty="0" smtClean="0"/>
              <a:t>Preaching (Acts 20:7, I Cor. 14:26)</a:t>
            </a:r>
            <a:endParaRPr lang="en-US" sz="2800"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dissolv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dissolv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ssolv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0.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8.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9.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0.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8.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9.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1836</TotalTime>
  <Words>1337</Words>
  <Application>Microsoft Office PowerPoint</Application>
  <PresentationFormat>On-screen Show (4:3)</PresentationFormat>
  <Paragraphs>178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A Church That Belongs to Christ</vt:lpstr>
      <vt:lpstr>A Church That Belongs to Christ</vt:lpstr>
      <vt:lpstr>Slide 3</vt:lpstr>
      <vt:lpstr>II John 6-11</vt:lpstr>
      <vt:lpstr>John 14:25-26</vt:lpstr>
      <vt:lpstr>I Thessalonians 2:13-16</vt:lpstr>
      <vt:lpstr>Philippians 4:9</vt:lpstr>
      <vt:lpstr>Slide 8</vt:lpstr>
      <vt:lpstr>Slide 9</vt:lpstr>
      <vt:lpstr>Slide 10</vt:lpstr>
      <vt:lpstr>Slide 11</vt:lpstr>
      <vt:lpstr>A Church That Belongs to Christ</vt:lpstr>
      <vt:lpstr>Slide 13</vt:lpstr>
      <vt:lpstr>Matthew 10:34-39</vt:lpstr>
      <vt:lpstr>Romans 2:7</vt:lpstr>
      <vt:lpstr>Eight Needed Actions</vt:lpstr>
      <vt:lpstr>Ephesians 3:3-4</vt:lpstr>
      <vt:lpstr>II Timothy 3:16-17</vt:lpstr>
      <vt:lpstr>II Peter 1:20-21</vt:lpstr>
      <vt:lpstr>The New Testament is the end of revelation to man</vt:lpstr>
      <vt:lpstr>The New Testament is the end of revelation to man</vt:lpstr>
      <vt:lpstr>Slide 22</vt:lpstr>
      <vt:lpstr>Slide 23</vt:lpstr>
      <vt:lpstr>Other Ideas of How God Speaks</vt:lpstr>
      <vt:lpstr>Gary Gilley – Is That You Lord?</vt:lpstr>
      <vt:lpstr>Gary Gilley – Is That You Lord?</vt:lpstr>
      <vt:lpstr>Slide 27</vt:lpstr>
      <vt:lpstr>Slide 28</vt:lpstr>
      <vt:lpstr>Slide 29</vt:lpstr>
      <vt:lpstr>Slide 30</vt:lpstr>
      <vt:lpstr>How is God Speaking to Me?</vt:lpstr>
      <vt:lpstr>How is God Speaking to Me?</vt:lpstr>
      <vt:lpstr>I Peter 1:8b</vt:lpstr>
      <vt:lpstr>II Peter 1:3-4</vt:lpstr>
      <vt:lpstr>Peter’s Failures</vt:lpstr>
      <vt:lpstr>Peter’s Trials and Tragedies</vt:lpstr>
      <vt:lpstr>Four Reasons  Peter Remained Faithful</vt:lpstr>
      <vt:lpstr>II Peter 1:16-21</vt:lpstr>
      <vt:lpstr>Four Reasons  Peter Remained Faithful</vt:lpstr>
      <vt:lpstr>Four Reasons  Peter Remained Faithful</vt:lpstr>
      <vt:lpstr>I Peter 1:18-19</vt:lpstr>
      <vt:lpstr>Four Reasons  Peter Remained Faithful</vt:lpstr>
      <vt:lpstr>II Peter 1:8-11</vt:lpstr>
      <vt:lpstr>Four Reasons  Peter Remained Faithful</vt:lpstr>
      <vt:lpstr>Peter – A Life of Failure and Difficulty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Needed Actions</dc:title>
  <dc:creator> </dc:creator>
  <cp:lastModifiedBy> </cp:lastModifiedBy>
  <cp:revision>23</cp:revision>
  <dcterms:created xsi:type="dcterms:W3CDTF">2008-11-23T02:59:44Z</dcterms:created>
  <dcterms:modified xsi:type="dcterms:W3CDTF">2011-09-25T02:02:31Z</dcterms:modified>
</cp:coreProperties>
</file>