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70" r:id="rId4"/>
    <p:sldId id="257" r:id="rId5"/>
    <p:sldId id="271" r:id="rId6"/>
    <p:sldId id="259" r:id="rId7"/>
    <p:sldId id="258" r:id="rId8"/>
    <p:sldId id="268" r:id="rId9"/>
    <p:sldId id="261" r:id="rId10"/>
    <p:sldId id="262" r:id="rId11"/>
    <p:sldId id="269" r:id="rId12"/>
    <p:sldId id="272" r:id="rId13"/>
    <p:sldId id="264" r:id="rId14"/>
    <p:sldId id="263" r:id="rId15"/>
    <p:sldId id="273" r:id="rId16"/>
    <p:sldId id="274" r:id="rId17"/>
    <p:sldId id="265" r:id="rId18"/>
    <p:sldId id="266" r:id="rId19"/>
    <p:sldId id="267" r:id="rId20"/>
    <p:sldId id="275" r:id="rId21"/>
    <p:sldId id="277" r:id="rId22"/>
    <p:sldId id="276" r:id="rId23"/>
    <p:sldId id="278" r:id="rId24"/>
    <p:sldId id="281"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54" autoAdjust="0"/>
  </p:normalViewPr>
  <p:slideViewPr>
    <p:cSldViewPr>
      <p:cViewPr>
        <p:scale>
          <a:sx n="70" d="100"/>
          <a:sy n="70" d="100"/>
        </p:scale>
        <p:origin x="-522"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6AD4B-D469-43C1-8D54-C2A87A5A01D4}" type="datetimeFigureOut">
              <a:rPr lang="en-US" smtClean="0"/>
              <a:pPr/>
              <a:t>4/3/2011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2950A-547D-4E1F-B2BF-F9AFC16D92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F2950A-547D-4E1F-B2BF-F9AFC16D92C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99CC8-6FB8-4578-98B0-0AE87FBFDDC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99CC8-6FB8-4578-98B0-0AE87FBFDDC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99CC8-6FB8-4578-98B0-0AE87FBFDDC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3" descr="Papyrus-2.jpg"/>
          <p:cNvPicPr>
            <a:picLocks noChangeAspect="1"/>
          </p:cNvPicPr>
          <p:nvPr userDrawn="1"/>
        </p:nvPicPr>
        <p:blipFill>
          <a:blip r:embed="rId2" cstate="print"/>
          <a:stretch>
            <a:fillRect/>
          </a:stretch>
        </p:blipFill>
        <p:spPr>
          <a:xfrm>
            <a:off x="0" y="-112889"/>
            <a:ext cx="9144000" cy="6970889"/>
          </a:xfrm>
          <a:prstGeom prst="rect">
            <a:avLst/>
          </a:prstGeom>
        </p:spPr>
      </p:pic>
      <p:sp>
        <p:nvSpPr>
          <p:cNvPr id="8" name="Rectangle 7"/>
          <p:cNvSpPr/>
          <p:nvPr userDrawn="1"/>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Jerusalem Temple Mount-Samaria-Motif-clear brush.png"/>
          <p:cNvPicPr>
            <a:picLocks noChangeAspect="1"/>
          </p:cNvPicPr>
          <p:nvPr userDrawn="1"/>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10" name="Picture 12" descr="Jerusalem Temple Mount-Samaria-Motif-clear brush.png"/>
          <p:cNvPicPr>
            <a:picLocks noChangeAspect="1"/>
          </p:cNvPicPr>
          <p:nvPr userDrawn="1"/>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2" name="Title 1"/>
          <p:cNvSpPr>
            <a:spLocks noGrp="1"/>
          </p:cNvSpPr>
          <p:nvPr>
            <p:ph type="title"/>
          </p:nvPr>
        </p:nvSpPr>
        <p:spPr>
          <a:xfrm>
            <a:off x="1066800" y="76200"/>
            <a:ext cx="7620000" cy="1143000"/>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1066800" y="1600200"/>
            <a:ext cx="762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99CC8-6FB8-4578-98B0-0AE87FBFDDC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99CC8-6FB8-4578-98B0-0AE87FBFDDC9}" type="datetimeFigureOut">
              <a:rPr lang="en-US" smtClean="0"/>
              <a:pPr/>
              <a:t>4/3/2011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99CC8-6FB8-4578-98B0-0AE87FBFDDC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99CC8-6FB8-4578-98B0-0AE87FBFDDC9}" type="datetimeFigureOut">
              <a:rPr lang="en-US" smtClean="0"/>
              <a:pPr/>
              <a:t>4/3/2011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99CC8-6FB8-4578-98B0-0AE87FBFDDC9}" type="datetimeFigureOut">
              <a:rPr lang="en-US" smtClean="0"/>
              <a:pPr/>
              <a:t>4/3/2011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99CC8-6FB8-4578-98B0-0AE87FBFDDC9}" type="datetimeFigureOut">
              <a:rPr lang="en-US" smtClean="0"/>
              <a:pPr/>
              <a:t>4/3/2011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99CC8-6FB8-4578-98B0-0AE87FBFDDC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99CC8-6FB8-4578-98B0-0AE87FBFDDC9}" type="datetimeFigureOut">
              <a:rPr lang="en-US" smtClean="0"/>
              <a:pPr/>
              <a:t>4/3/2011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9BAE0-40D1-4155-B871-DF7AA2459D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99CC8-6FB8-4578-98B0-0AE87FBFDDC9}" type="datetimeFigureOut">
              <a:rPr lang="en-US" smtClean="0"/>
              <a:pPr/>
              <a:t>4/3/2011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9BAE0-40D1-4155-B871-DF7AA2459D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descr="DSC03012.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152400" y="3048000"/>
            <a:ext cx="3457165" cy="1446550"/>
          </a:xfrm>
          <a:prstGeom prst="rect">
            <a:avLst/>
          </a:prstGeom>
        </p:spPr>
        <p:txBody>
          <a:bodyPr wrap="none">
            <a:spAutoFit/>
          </a:bodyPr>
          <a:lstStyle/>
          <a:p>
            <a:r>
              <a:rPr lang="en-US" sz="4400" b="1" dirty="0" smtClean="0"/>
              <a:t>Be Strong </a:t>
            </a:r>
          </a:p>
          <a:p>
            <a:r>
              <a:rPr lang="en-US" sz="4400" b="1" dirty="0" smtClean="0"/>
              <a:t>&amp; Courageous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5638800" cy="1143000"/>
          </a:xfrm>
        </p:spPr>
        <p:txBody>
          <a:bodyPr/>
          <a:lstStyle/>
          <a:p>
            <a:r>
              <a:rPr lang="en-US" b="1" dirty="0" smtClean="0"/>
              <a:t>Giants in the Land</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24578" name="Picture 2" descr="giant leg"/>
          <p:cNvPicPr>
            <a:picLocks noChangeAspect="1" noChangeArrowheads="1"/>
          </p:cNvPicPr>
          <p:nvPr/>
        </p:nvPicPr>
        <p:blipFill>
          <a:blip r:embed="rId5" cstate="print"/>
          <a:srcRect r="41429" b="15882"/>
          <a:stretch>
            <a:fillRect/>
          </a:stretch>
        </p:blipFill>
        <p:spPr bwMode="auto">
          <a:xfrm>
            <a:off x="914400" y="1676400"/>
            <a:ext cx="2674131" cy="5181600"/>
          </a:xfrm>
          <a:prstGeom prst="rect">
            <a:avLst/>
          </a:prstGeom>
          <a:noFill/>
        </p:spPr>
      </p:pic>
      <p:pic>
        <p:nvPicPr>
          <p:cNvPr id="24579" name="Picture 3" descr="R:\Samuel-1-2\Images\David and Golaith\David-Golith-P0184.BMP"/>
          <p:cNvPicPr>
            <a:picLocks noChangeAspect="1" noChangeArrowheads="1"/>
          </p:cNvPicPr>
          <p:nvPr/>
        </p:nvPicPr>
        <p:blipFill>
          <a:blip r:embed="rId6" cstate="print"/>
          <a:srcRect/>
          <a:stretch>
            <a:fillRect/>
          </a:stretch>
        </p:blipFill>
        <p:spPr bwMode="auto">
          <a:xfrm>
            <a:off x="6629401" y="0"/>
            <a:ext cx="2514600" cy="6670022"/>
          </a:xfrm>
          <a:prstGeom prst="rect">
            <a:avLst/>
          </a:prstGeom>
          <a:noFill/>
        </p:spPr>
      </p:pic>
      <p:sp>
        <p:nvSpPr>
          <p:cNvPr id="10" name="TextBox 9"/>
          <p:cNvSpPr txBox="1"/>
          <p:nvPr/>
        </p:nvSpPr>
        <p:spPr>
          <a:xfrm>
            <a:off x="3657600" y="1828800"/>
            <a:ext cx="2971800" cy="3785652"/>
          </a:xfrm>
          <a:prstGeom prst="rect">
            <a:avLst/>
          </a:prstGeom>
          <a:solidFill>
            <a:srgbClr val="FFFFCC"/>
          </a:solidFill>
        </p:spPr>
        <p:txBody>
          <a:bodyPr wrap="square" rtlCol="0">
            <a:spAutoFit/>
          </a:bodyPr>
          <a:lstStyle/>
          <a:p>
            <a:r>
              <a:rPr lang="en-US" sz="2000" dirty="0" smtClean="0">
                <a:latin typeface="Arial Rounded MT Bold" pitchFamily="34" charset="0"/>
              </a:rPr>
              <a:t>Numbers  13 (ESV)</a:t>
            </a:r>
          </a:p>
          <a:p>
            <a:r>
              <a:rPr lang="en-US" sz="2000" dirty="0" smtClean="0">
                <a:latin typeface="Arial Rounded MT Bold" pitchFamily="34" charset="0"/>
              </a:rPr>
              <a:t>28However, the people who dwell in the land are strong, and the cities are fortified and very large. </a:t>
            </a:r>
          </a:p>
          <a:p>
            <a:endParaRPr lang="en-US" sz="2000" dirty="0" smtClean="0">
              <a:latin typeface="Arial Rounded MT Bold" pitchFamily="34" charset="0"/>
            </a:endParaRPr>
          </a:p>
          <a:p>
            <a:r>
              <a:rPr lang="en-US" sz="2000" dirty="0" smtClean="0">
                <a:latin typeface="Arial Rounded MT Bold" pitchFamily="34" charset="0"/>
              </a:rPr>
              <a:t>And besides, we saw the descendants of </a:t>
            </a:r>
            <a:r>
              <a:rPr lang="en-US" sz="2000" dirty="0" err="1" smtClean="0">
                <a:latin typeface="Arial Rounded MT Bold" pitchFamily="34" charset="0"/>
              </a:rPr>
              <a:t>Anak</a:t>
            </a:r>
            <a:r>
              <a:rPr lang="en-US" sz="2000" dirty="0" smtClean="0">
                <a:latin typeface="Arial Rounded MT Bold" pitchFamily="34" charset="0"/>
              </a:rPr>
              <a:t> there.  </a:t>
            </a:r>
          </a:p>
          <a:p>
            <a:endParaRPr lang="en-US" sz="2000" dirty="0">
              <a:latin typeface="Arial Rounded MT Bold" pitchFamily="34" charset="0"/>
            </a:endParaRPr>
          </a:p>
        </p:txBody>
      </p:sp>
      <p:sp>
        <p:nvSpPr>
          <p:cNvPr id="11" name="Rectangle 10"/>
          <p:cNvSpPr/>
          <p:nvPr/>
        </p:nvSpPr>
        <p:spPr>
          <a:xfrm>
            <a:off x="3581400" y="3886200"/>
            <a:ext cx="2971800" cy="1295400"/>
          </a:xfrm>
          <a:prstGeom prst="rect">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162800" cy="1143000"/>
          </a:xfrm>
        </p:spPr>
        <p:txBody>
          <a:bodyPr>
            <a:normAutofit fontScale="90000"/>
          </a:bodyPr>
          <a:lstStyle/>
          <a:p>
            <a:pPr algn="l"/>
            <a:r>
              <a:rPr lang="en-US" dirty="0" smtClean="0"/>
              <a:t>40 Years Later – A History Lesson</a:t>
            </a:r>
            <a:endParaRPr lang="en-US" dirty="0"/>
          </a:p>
        </p:txBody>
      </p:sp>
      <p:sp>
        <p:nvSpPr>
          <p:cNvPr id="6" name="TextBox 5"/>
          <p:cNvSpPr txBox="1"/>
          <p:nvPr/>
        </p:nvSpPr>
        <p:spPr>
          <a:xfrm>
            <a:off x="990600" y="838200"/>
            <a:ext cx="8153400" cy="5632311"/>
          </a:xfrm>
          <a:prstGeom prst="rect">
            <a:avLst/>
          </a:prstGeom>
          <a:solidFill>
            <a:srgbClr val="FFFFCC"/>
          </a:solidFill>
        </p:spPr>
        <p:txBody>
          <a:bodyPr wrap="square" rtlCol="0">
            <a:spAutoFit/>
          </a:bodyPr>
          <a:lstStyle/>
          <a:p>
            <a:r>
              <a:rPr lang="en-US" sz="2000" dirty="0" smtClean="0">
                <a:latin typeface="Arial Rounded MT Bold" pitchFamily="34" charset="0"/>
              </a:rPr>
              <a:t>Deuteronomy 1</a:t>
            </a:r>
          </a:p>
          <a:p>
            <a:r>
              <a:rPr lang="en-US" sz="2000" baseline="30000" dirty="0" smtClean="0">
                <a:latin typeface="Arial Rounded MT Bold" pitchFamily="34" charset="0"/>
              </a:rPr>
              <a:t>25</a:t>
            </a:r>
            <a:r>
              <a:rPr lang="en-US" sz="2000" dirty="0" smtClean="0">
                <a:latin typeface="Arial Rounded MT Bold" pitchFamily="34" charset="0"/>
              </a:rPr>
              <a:t>And they took in their hands some of the fruit of the land and brought it down to us, and brought us word again and said, ‘It is a good land that the Lord our God is giving us.’ </a:t>
            </a:r>
            <a:br>
              <a:rPr lang="en-US" sz="2000" dirty="0" smtClean="0">
                <a:latin typeface="Arial Rounded MT Bold" pitchFamily="34" charset="0"/>
              </a:rPr>
            </a:br>
            <a:r>
              <a:rPr lang="en-US" sz="2000" baseline="30000" dirty="0" smtClean="0">
                <a:latin typeface="Arial Rounded MT Bold" pitchFamily="34" charset="0"/>
              </a:rPr>
              <a:t>26</a:t>
            </a:r>
            <a:r>
              <a:rPr lang="en-US" sz="2000" dirty="0" smtClean="0">
                <a:latin typeface="Arial Rounded MT Bold" pitchFamily="34" charset="0"/>
              </a:rPr>
              <a:t>“Yet you would not go up, but rebelled against the command of the Lord your God.  </a:t>
            </a:r>
            <a:br>
              <a:rPr lang="en-US" sz="2000" dirty="0" smtClean="0">
                <a:latin typeface="Arial Rounded MT Bold" pitchFamily="34" charset="0"/>
              </a:rPr>
            </a:br>
            <a:r>
              <a:rPr lang="en-US" sz="2000" baseline="30000" dirty="0" smtClean="0">
                <a:latin typeface="Arial Rounded MT Bold" pitchFamily="34" charset="0"/>
              </a:rPr>
              <a:t>27</a:t>
            </a:r>
            <a:r>
              <a:rPr lang="en-US" sz="2000" dirty="0" smtClean="0">
                <a:latin typeface="Arial Rounded MT Bold" pitchFamily="34" charset="0"/>
              </a:rPr>
              <a:t>And you murmured in your tents and said, ‘Because the Lord hated us he has brought us out of the land of Egypt, to give us into the hand of the Amorites, to destroy us.  </a:t>
            </a:r>
            <a:br>
              <a:rPr lang="en-US" sz="2000" dirty="0" smtClean="0">
                <a:latin typeface="Arial Rounded MT Bold" pitchFamily="34" charset="0"/>
              </a:rPr>
            </a:br>
            <a:r>
              <a:rPr lang="en-US" sz="2000" baseline="30000" dirty="0" smtClean="0">
                <a:latin typeface="Arial Rounded MT Bold" pitchFamily="34" charset="0"/>
              </a:rPr>
              <a:t>28</a:t>
            </a:r>
            <a:r>
              <a:rPr lang="en-US" sz="2000" dirty="0" smtClean="0">
                <a:latin typeface="Arial Rounded MT Bold" pitchFamily="34" charset="0"/>
              </a:rPr>
              <a:t>Where are we going up? </a:t>
            </a:r>
          </a:p>
          <a:p>
            <a:r>
              <a:rPr lang="en-US" sz="2000" dirty="0" smtClean="0">
                <a:latin typeface="Arial Rounded MT Bold" pitchFamily="34" charset="0"/>
              </a:rPr>
              <a:t>Our brothers have made our hearts melt, saying, “The people are greater and taller than we. The cities are great and fortified up to heaven. And besides, we have seen the sons of the </a:t>
            </a:r>
            <a:r>
              <a:rPr lang="en-US" sz="2000" dirty="0" err="1" smtClean="0">
                <a:latin typeface="Arial Rounded MT Bold" pitchFamily="34" charset="0"/>
              </a:rPr>
              <a:t>Anakim</a:t>
            </a:r>
            <a:r>
              <a:rPr lang="en-US" sz="2000" dirty="0" smtClean="0">
                <a:latin typeface="Arial Rounded MT Bold" pitchFamily="34" charset="0"/>
              </a:rPr>
              <a:t> there.”’  </a:t>
            </a:r>
            <a:br>
              <a:rPr lang="en-US" sz="2000" dirty="0" smtClean="0">
                <a:latin typeface="Arial Rounded MT Bold" pitchFamily="34" charset="0"/>
              </a:rPr>
            </a:br>
            <a:r>
              <a:rPr lang="en-US" sz="2000" baseline="30000" dirty="0" smtClean="0">
                <a:latin typeface="Arial Rounded MT Bold" pitchFamily="34" charset="0"/>
              </a:rPr>
              <a:t>29</a:t>
            </a:r>
            <a:r>
              <a:rPr lang="en-US" sz="2000" dirty="0" smtClean="0">
                <a:latin typeface="Arial Rounded MT Bold" pitchFamily="34" charset="0"/>
              </a:rPr>
              <a:t>Then I said to you, ‘Do not be in dread or afraid of them.  </a:t>
            </a:r>
            <a:br>
              <a:rPr lang="en-US" sz="2000" dirty="0" smtClean="0">
                <a:latin typeface="Arial Rounded MT Bold" pitchFamily="34" charset="0"/>
              </a:rPr>
            </a:br>
            <a:r>
              <a:rPr lang="en-US" sz="2000" baseline="30000" dirty="0" smtClean="0">
                <a:latin typeface="Arial Rounded MT Bold" pitchFamily="34" charset="0"/>
              </a:rPr>
              <a:t>30</a:t>
            </a:r>
            <a:r>
              <a:rPr lang="en-US" sz="2000" dirty="0" smtClean="0">
                <a:latin typeface="Arial Rounded MT Bold" pitchFamily="34" charset="0"/>
              </a:rPr>
              <a:t>The Lord your God who goes before you will himself fight for you, just as he did for you in Egypt before your eyes,  </a:t>
            </a:r>
            <a:br>
              <a:rPr lang="en-US" sz="2000" dirty="0" smtClean="0">
                <a:latin typeface="Arial Rounded MT Bold" pitchFamily="34" charset="0"/>
              </a:rPr>
            </a:br>
            <a:endParaRPr lang="en-US" sz="2000" dirty="0">
              <a:latin typeface="Arial Rounded MT Bold" pitchFamily="34" charset="0"/>
            </a:endParaRPr>
          </a:p>
        </p:txBody>
      </p:sp>
      <p:cxnSp>
        <p:nvCxnSpPr>
          <p:cNvPr id="7" name="Straight Connector 6"/>
          <p:cNvCxnSpPr/>
          <p:nvPr/>
        </p:nvCxnSpPr>
        <p:spPr>
          <a:xfrm>
            <a:off x="1066800" y="4267200"/>
            <a:ext cx="4876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5486400"/>
            <a:ext cx="4419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20000" cy="1143000"/>
          </a:xfrm>
        </p:spPr>
        <p:txBody>
          <a:bodyPr/>
          <a:lstStyle/>
          <a:p>
            <a:r>
              <a:rPr lang="en-US" dirty="0" smtClean="0"/>
              <a:t>Moses Speaks to Israel</a:t>
            </a:r>
            <a:endParaRPr lang="en-US" dirty="0"/>
          </a:p>
        </p:txBody>
      </p:sp>
      <p:sp>
        <p:nvSpPr>
          <p:cNvPr id="4" name="TextBox 3"/>
          <p:cNvSpPr txBox="1"/>
          <p:nvPr/>
        </p:nvSpPr>
        <p:spPr>
          <a:xfrm>
            <a:off x="914400" y="1225689"/>
            <a:ext cx="7924800" cy="5324535"/>
          </a:xfrm>
          <a:prstGeom prst="rect">
            <a:avLst/>
          </a:prstGeom>
          <a:solidFill>
            <a:srgbClr val="FFFFCC"/>
          </a:solidFill>
        </p:spPr>
        <p:txBody>
          <a:bodyPr wrap="square" rtlCol="0">
            <a:spAutoFit/>
          </a:bodyPr>
          <a:lstStyle/>
          <a:p>
            <a:r>
              <a:rPr lang="en-US" sz="2000" b="1" dirty="0" smtClean="0">
                <a:latin typeface="Arial Rounded MT Bold" pitchFamily="34" charset="0"/>
              </a:rPr>
              <a:t>Deuteronomy 31 </a:t>
            </a:r>
            <a:endParaRPr lang="en-US" sz="2000" dirty="0" smtClean="0">
              <a:latin typeface="Arial Rounded MT Bold" pitchFamily="34" charset="0"/>
            </a:endParaRPr>
          </a:p>
          <a:p>
            <a:r>
              <a:rPr lang="en-US" sz="2000" baseline="30000" dirty="0" smtClean="0">
                <a:latin typeface="Arial Rounded MT Bold" pitchFamily="34" charset="0"/>
              </a:rPr>
              <a:t>1</a:t>
            </a:r>
            <a:r>
              <a:rPr lang="en-US" sz="2000" dirty="0" smtClean="0">
                <a:latin typeface="Arial Rounded MT Bold" pitchFamily="34" charset="0"/>
              </a:rPr>
              <a:t>Then Moses went and spoke these words to all Israel.   </a:t>
            </a:r>
          </a:p>
          <a:p>
            <a:r>
              <a:rPr lang="en-US" sz="2000" baseline="30000" dirty="0" smtClean="0">
                <a:solidFill>
                  <a:srgbClr val="002060"/>
                </a:solidFill>
                <a:latin typeface="Arial Rounded MT Bold" pitchFamily="34" charset="0"/>
              </a:rPr>
              <a:t>2</a:t>
            </a:r>
            <a:r>
              <a:rPr lang="en-US" sz="2000" dirty="0" smtClean="0">
                <a:solidFill>
                  <a:srgbClr val="002060"/>
                </a:solidFill>
                <a:latin typeface="Arial Rounded MT Bold" pitchFamily="34" charset="0"/>
              </a:rPr>
              <a:t>And he said to them: “I </a:t>
            </a:r>
            <a:r>
              <a:rPr lang="en-US" sz="2000" i="1" dirty="0" smtClean="0">
                <a:solidFill>
                  <a:srgbClr val="002060"/>
                </a:solidFill>
                <a:latin typeface="Arial Rounded MT Bold" pitchFamily="34" charset="0"/>
              </a:rPr>
              <a:t>am</a:t>
            </a:r>
            <a:r>
              <a:rPr lang="en-US" sz="2000" dirty="0" smtClean="0">
                <a:solidFill>
                  <a:srgbClr val="002060"/>
                </a:solidFill>
                <a:latin typeface="Arial Rounded MT Bold" pitchFamily="34" charset="0"/>
              </a:rPr>
              <a:t> one hundred and twenty years old today. I can no longer go out and come in. </a:t>
            </a:r>
          </a:p>
          <a:p>
            <a:r>
              <a:rPr lang="en-US" sz="2000" dirty="0" smtClean="0">
                <a:solidFill>
                  <a:srgbClr val="7030A0"/>
                </a:solidFill>
                <a:latin typeface="Arial Rounded MT Bold" pitchFamily="34" charset="0"/>
              </a:rPr>
              <a:t>Also the </a:t>
            </a:r>
            <a:r>
              <a:rPr lang="en-US" sz="2000" cap="small" dirty="0" smtClean="0">
                <a:solidFill>
                  <a:srgbClr val="7030A0"/>
                </a:solidFill>
                <a:latin typeface="Arial Rounded MT Bold" pitchFamily="34" charset="0"/>
              </a:rPr>
              <a:t>Lord</a:t>
            </a:r>
            <a:r>
              <a:rPr lang="en-US" sz="2000" dirty="0" smtClean="0">
                <a:solidFill>
                  <a:srgbClr val="7030A0"/>
                </a:solidFill>
                <a:latin typeface="Arial Rounded MT Bold" pitchFamily="34" charset="0"/>
              </a:rPr>
              <a:t> has said to me, ‘You shall not cross over this Jordan.’ </a:t>
            </a:r>
            <a:r>
              <a:rPr lang="en-US" sz="2000" dirty="0" smtClean="0">
                <a:latin typeface="Arial Rounded MT Bold" pitchFamily="34" charset="0"/>
              </a:rPr>
              <a:t>  </a:t>
            </a:r>
            <a:r>
              <a:rPr lang="en-US" sz="2000" baseline="30000" dirty="0" smtClean="0">
                <a:solidFill>
                  <a:srgbClr val="7030A0"/>
                </a:solidFill>
                <a:latin typeface="Arial Rounded MT Bold" pitchFamily="34" charset="0"/>
              </a:rPr>
              <a:t>3</a:t>
            </a:r>
            <a:r>
              <a:rPr lang="en-US" sz="2000" dirty="0" smtClean="0">
                <a:solidFill>
                  <a:srgbClr val="7030A0"/>
                </a:solidFill>
                <a:latin typeface="Arial Rounded MT Bold" pitchFamily="34" charset="0"/>
              </a:rPr>
              <a:t>The </a:t>
            </a:r>
            <a:r>
              <a:rPr lang="en-US" sz="2000" cap="small" dirty="0" smtClean="0">
                <a:solidFill>
                  <a:srgbClr val="7030A0"/>
                </a:solidFill>
                <a:latin typeface="Arial Rounded MT Bold" pitchFamily="34" charset="0"/>
              </a:rPr>
              <a:t>Lord</a:t>
            </a:r>
            <a:r>
              <a:rPr lang="en-US" sz="2000" dirty="0" smtClean="0">
                <a:solidFill>
                  <a:srgbClr val="7030A0"/>
                </a:solidFill>
                <a:latin typeface="Arial Rounded MT Bold" pitchFamily="34" charset="0"/>
              </a:rPr>
              <a:t> your God Himself crosses over before you; He will destroy these nations from before you, and you shall dispossess them. </a:t>
            </a:r>
          </a:p>
          <a:p>
            <a:r>
              <a:rPr lang="en-US" sz="2000" dirty="0" smtClean="0">
                <a:solidFill>
                  <a:srgbClr val="002060"/>
                </a:solidFill>
                <a:latin typeface="Arial Rounded MT Bold" pitchFamily="34" charset="0"/>
              </a:rPr>
              <a:t>Joshua himself crosses over before you, just as the </a:t>
            </a:r>
            <a:r>
              <a:rPr lang="en-US" sz="2000" cap="small" dirty="0" smtClean="0">
                <a:solidFill>
                  <a:srgbClr val="002060"/>
                </a:solidFill>
                <a:latin typeface="Arial Rounded MT Bold" pitchFamily="34" charset="0"/>
              </a:rPr>
              <a:t>Lord</a:t>
            </a:r>
            <a:r>
              <a:rPr lang="en-US" sz="2000" dirty="0" smtClean="0">
                <a:solidFill>
                  <a:srgbClr val="002060"/>
                </a:solidFill>
                <a:latin typeface="Arial Rounded MT Bold" pitchFamily="34" charset="0"/>
              </a:rPr>
              <a:t> has said. ..   </a:t>
            </a:r>
            <a:r>
              <a:rPr lang="en-US" sz="2000" baseline="30000" dirty="0" smtClean="0">
                <a:solidFill>
                  <a:srgbClr val="002060"/>
                </a:solidFill>
                <a:latin typeface="Arial Rounded MT Bold" pitchFamily="34" charset="0"/>
              </a:rPr>
              <a:t>5</a:t>
            </a:r>
            <a:r>
              <a:rPr lang="en-US" sz="2000" dirty="0" smtClean="0">
                <a:solidFill>
                  <a:srgbClr val="002060"/>
                </a:solidFill>
                <a:latin typeface="Arial Rounded MT Bold" pitchFamily="34" charset="0"/>
              </a:rPr>
              <a:t>The </a:t>
            </a:r>
            <a:r>
              <a:rPr lang="en-US" sz="2000" cap="small" dirty="0" smtClean="0">
                <a:solidFill>
                  <a:srgbClr val="002060"/>
                </a:solidFill>
                <a:latin typeface="Arial Rounded MT Bold" pitchFamily="34" charset="0"/>
              </a:rPr>
              <a:t>Lord</a:t>
            </a:r>
            <a:r>
              <a:rPr lang="en-US" sz="2000" dirty="0" smtClean="0">
                <a:solidFill>
                  <a:srgbClr val="002060"/>
                </a:solidFill>
                <a:latin typeface="Arial Rounded MT Bold" pitchFamily="34" charset="0"/>
              </a:rPr>
              <a:t> will give them over to you, that you may do to them according to every commandment which I have commanded you. </a:t>
            </a: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6</a:t>
            </a:r>
            <a:r>
              <a:rPr lang="en-US" sz="2000" dirty="0" smtClean="0">
                <a:latin typeface="Arial Rounded MT Bold" pitchFamily="34" charset="0"/>
              </a:rPr>
              <a:t>Be strong and of good courage, do not fear nor be afraid of them; for the </a:t>
            </a:r>
            <a:r>
              <a:rPr lang="en-US" sz="2000" cap="small" dirty="0" smtClean="0">
                <a:latin typeface="Arial Rounded MT Bold" pitchFamily="34" charset="0"/>
              </a:rPr>
              <a:t>Lord</a:t>
            </a:r>
            <a:r>
              <a:rPr lang="en-US" sz="2000" dirty="0" smtClean="0">
                <a:latin typeface="Arial Rounded MT Bold" pitchFamily="34" charset="0"/>
              </a:rPr>
              <a:t> your God, He </a:t>
            </a:r>
            <a:r>
              <a:rPr lang="en-US" sz="2000" i="1" dirty="0" smtClean="0">
                <a:latin typeface="Arial Rounded MT Bold" pitchFamily="34" charset="0"/>
              </a:rPr>
              <a:t>is</a:t>
            </a:r>
            <a:r>
              <a:rPr lang="en-US" sz="2000" dirty="0" smtClean="0">
                <a:latin typeface="Arial Rounded MT Bold" pitchFamily="34" charset="0"/>
              </a:rPr>
              <a:t> the One who goes with you. He will not leave you nor forsake you.”</a:t>
            </a:r>
          </a:p>
          <a:p>
            <a:endParaRPr lang="en-US" sz="2000" dirty="0">
              <a:latin typeface="Arial Rounded MT Bold" pitchFamily="34" charset="0"/>
            </a:endParaRPr>
          </a:p>
        </p:txBody>
      </p:sp>
      <p:cxnSp>
        <p:nvCxnSpPr>
          <p:cNvPr id="5" name="Straight Connector 4"/>
          <p:cNvCxnSpPr/>
          <p:nvPr/>
        </p:nvCxnSpPr>
        <p:spPr>
          <a:xfrm>
            <a:off x="1219200" y="5562600"/>
            <a:ext cx="6934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Moses Speaks to Joshua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14400" y="1225689"/>
            <a:ext cx="7924800" cy="4093428"/>
          </a:xfrm>
          <a:prstGeom prst="rect">
            <a:avLst/>
          </a:prstGeom>
          <a:solidFill>
            <a:srgbClr val="FFFFCC"/>
          </a:solidFill>
        </p:spPr>
        <p:txBody>
          <a:bodyPr wrap="square" rtlCol="0">
            <a:spAutoFit/>
          </a:bodyPr>
          <a:lstStyle/>
          <a:p>
            <a:r>
              <a:rPr lang="en-US" sz="2000" b="1" dirty="0" smtClean="0">
                <a:latin typeface="Arial Rounded MT Bold" pitchFamily="34" charset="0"/>
              </a:rPr>
              <a:t>Deuteronomy 31 </a:t>
            </a:r>
            <a:endParaRPr lang="en-US" sz="2000" dirty="0" smtClean="0">
              <a:latin typeface="Arial Rounded MT Bold" pitchFamily="34" charset="0"/>
            </a:endParaRP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7</a:t>
            </a:r>
            <a:r>
              <a:rPr lang="en-US" sz="2000" dirty="0" smtClean="0">
                <a:latin typeface="Arial Rounded MT Bold" pitchFamily="34" charset="0"/>
              </a:rPr>
              <a:t>Then Moses called Joshua and said to him in the sight of all Israel, </a:t>
            </a:r>
          </a:p>
          <a:p>
            <a:endParaRPr lang="en-US" sz="2000" dirty="0" smtClean="0">
              <a:latin typeface="Arial Rounded MT Bold" pitchFamily="34" charset="0"/>
            </a:endParaRPr>
          </a:p>
          <a:p>
            <a:r>
              <a:rPr lang="en-US" sz="2000" dirty="0" smtClean="0">
                <a:latin typeface="Arial Rounded MT Bold" pitchFamily="34" charset="0"/>
              </a:rPr>
              <a:t>“Be strong and of good courage, for you must go with this people to the land which the </a:t>
            </a:r>
            <a:r>
              <a:rPr lang="en-US" sz="2000" cap="small" dirty="0" smtClean="0">
                <a:latin typeface="Arial Rounded MT Bold" pitchFamily="34" charset="0"/>
              </a:rPr>
              <a:t>Lord</a:t>
            </a:r>
            <a:r>
              <a:rPr lang="en-US" sz="2000" dirty="0" smtClean="0">
                <a:latin typeface="Arial Rounded MT Bold" pitchFamily="34" charset="0"/>
              </a:rPr>
              <a:t> has sworn to their fathers to give them, and you shall cause them to inherit it.  </a:t>
            </a: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8</a:t>
            </a:r>
            <a:r>
              <a:rPr lang="en-US" sz="2000" dirty="0" smtClean="0">
                <a:latin typeface="Arial Rounded MT Bold" pitchFamily="34" charset="0"/>
              </a:rPr>
              <a:t>And the </a:t>
            </a:r>
            <a:r>
              <a:rPr lang="en-US" sz="2000" cap="small" dirty="0" smtClean="0">
                <a:latin typeface="Arial Rounded MT Bold" pitchFamily="34" charset="0"/>
              </a:rPr>
              <a:t>Lord</a:t>
            </a:r>
            <a:r>
              <a:rPr lang="en-US" sz="2000" dirty="0" smtClean="0">
                <a:latin typeface="Arial Rounded MT Bold" pitchFamily="34" charset="0"/>
              </a:rPr>
              <a:t>, He </a:t>
            </a:r>
            <a:r>
              <a:rPr lang="en-US" sz="2000" i="1" dirty="0" smtClean="0">
                <a:latin typeface="Arial Rounded MT Bold" pitchFamily="34" charset="0"/>
              </a:rPr>
              <a:t>is</a:t>
            </a:r>
            <a:r>
              <a:rPr lang="en-US" sz="2000" dirty="0" smtClean="0">
                <a:latin typeface="Arial Rounded MT Bold" pitchFamily="34" charset="0"/>
              </a:rPr>
              <a:t> the One who goes before you. He will be with you, He will not leave you nor forsake you; do not fear nor be dismayed.”</a:t>
            </a:r>
          </a:p>
          <a:p>
            <a:endParaRPr lang="en-US" sz="2000" dirty="0">
              <a:latin typeface="Arial Rounded MT Bold" pitchFamily="34" charset="0"/>
            </a:endParaRPr>
          </a:p>
        </p:txBody>
      </p:sp>
      <p:cxnSp>
        <p:nvCxnSpPr>
          <p:cNvPr id="9" name="Straight Connector 8"/>
          <p:cNvCxnSpPr/>
          <p:nvPr/>
        </p:nvCxnSpPr>
        <p:spPr>
          <a:xfrm>
            <a:off x="1104900" y="3124200"/>
            <a:ext cx="39243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Joshua Faces a Fortified City</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19458" name="Picture 2" descr="C:\Users\Danny\Documents\Bible Maps-Clipart\BibleMaps &amp; Clipart\Balage Balogh Pictures\Balage\Old Testament or Older\Yericho.jpg"/>
          <p:cNvPicPr>
            <a:picLocks noChangeAspect="1" noChangeArrowheads="1"/>
          </p:cNvPicPr>
          <p:nvPr/>
        </p:nvPicPr>
        <p:blipFill>
          <a:blip r:embed="rId5" cstate="print"/>
          <a:srcRect t="14309"/>
          <a:stretch>
            <a:fillRect/>
          </a:stretch>
        </p:blipFill>
        <p:spPr bwMode="auto">
          <a:xfrm>
            <a:off x="-1573859" y="1143000"/>
            <a:ext cx="10717860"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Lord Speaks to Joshua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14400" y="1225689"/>
            <a:ext cx="7924800" cy="5632311"/>
          </a:xfrm>
          <a:prstGeom prst="rect">
            <a:avLst/>
          </a:prstGeom>
          <a:solidFill>
            <a:srgbClr val="FFFFCC"/>
          </a:solidFill>
        </p:spPr>
        <p:txBody>
          <a:bodyPr wrap="square" rtlCol="0">
            <a:spAutoFit/>
          </a:bodyPr>
          <a:lstStyle/>
          <a:p>
            <a:r>
              <a:rPr lang="en-US" sz="2000" b="1" dirty="0" smtClean="0">
                <a:latin typeface="Arial Rounded MT Bold" pitchFamily="34" charset="0"/>
              </a:rPr>
              <a:t>Joshua 1 </a:t>
            </a:r>
            <a:endParaRPr lang="en-US" sz="2000" dirty="0" smtClean="0">
              <a:latin typeface="Arial Rounded MT Bold" pitchFamily="34" charset="0"/>
            </a:endParaRP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1</a:t>
            </a:r>
            <a:r>
              <a:rPr lang="en-US" sz="2000" dirty="0" smtClean="0">
                <a:latin typeface="Arial Rounded MT Bold" pitchFamily="34" charset="0"/>
              </a:rPr>
              <a:t>After the death of Moses the servant of the </a:t>
            </a:r>
            <a:r>
              <a:rPr lang="en-US" sz="2000" cap="small" dirty="0" smtClean="0">
                <a:latin typeface="Arial Rounded MT Bold" pitchFamily="34" charset="0"/>
              </a:rPr>
              <a:t>Lord</a:t>
            </a:r>
            <a:r>
              <a:rPr lang="en-US" sz="2000" dirty="0" smtClean="0">
                <a:latin typeface="Arial Rounded MT Bold" pitchFamily="34" charset="0"/>
              </a:rPr>
              <a:t>, it came to pass that the </a:t>
            </a:r>
            <a:r>
              <a:rPr lang="en-US" sz="2000" cap="small" dirty="0" smtClean="0">
                <a:latin typeface="Arial Rounded MT Bold" pitchFamily="34" charset="0"/>
              </a:rPr>
              <a:t>Lord</a:t>
            </a:r>
            <a:r>
              <a:rPr lang="en-US" sz="2000" dirty="0" smtClean="0">
                <a:latin typeface="Arial Rounded MT Bold" pitchFamily="34" charset="0"/>
              </a:rPr>
              <a:t> spoke to Joshua the son of Nun, Moses’ assistant, saying…</a:t>
            </a:r>
          </a:p>
          <a:p>
            <a:endParaRPr lang="en-US" sz="2000" dirty="0" smtClean="0">
              <a:latin typeface="Arial Rounded MT Bold" pitchFamily="34" charset="0"/>
            </a:endParaRPr>
          </a:p>
          <a:p>
            <a:r>
              <a:rPr lang="en-US" sz="2000" baseline="30000" dirty="0" smtClean="0">
                <a:solidFill>
                  <a:srgbClr val="002060"/>
                </a:solidFill>
                <a:latin typeface="Arial Rounded MT Bold" pitchFamily="34" charset="0"/>
              </a:rPr>
              <a:t>3</a:t>
            </a:r>
            <a:r>
              <a:rPr lang="en-US" sz="2000" dirty="0" smtClean="0">
                <a:solidFill>
                  <a:srgbClr val="002060"/>
                </a:solidFill>
                <a:latin typeface="Arial Rounded MT Bold" pitchFamily="34" charset="0"/>
              </a:rPr>
              <a:t>Every place that the sole of your foot will tread upon I have given you, as I said to Moses.   </a:t>
            </a:r>
            <a:r>
              <a:rPr lang="en-US" sz="2000" baseline="30000" dirty="0" smtClean="0">
                <a:solidFill>
                  <a:srgbClr val="002060"/>
                </a:solidFill>
                <a:latin typeface="Arial Rounded MT Bold" pitchFamily="34" charset="0"/>
              </a:rPr>
              <a:t>4</a:t>
            </a:r>
            <a:r>
              <a:rPr lang="en-US" sz="2000" dirty="0" smtClean="0">
                <a:solidFill>
                  <a:srgbClr val="002060"/>
                </a:solidFill>
                <a:latin typeface="Arial Rounded MT Bold" pitchFamily="34" charset="0"/>
              </a:rPr>
              <a:t>From the wilderness and this Lebanon as far as the great river, the River Euphrates, all the land of the Hittites, and to the Great Sea toward the going down of the sun, shall be your territory. </a:t>
            </a:r>
            <a:r>
              <a:rPr lang="en-US" sz="2000" dirty="0" smtClean="0">
                <a:latin typeface="Arial Rounded MT Bold" pitchFamily="34" charset="0"/>
              </a:rPr>
              <a:t>  </a:t>
            </a:r>
          </a:p>
          <a:p>
            <a:r>
              <a:rPr lang="en-US" sz="2000" baseline="30000" dirty="0" smtClean="0">
                <a:solidFill>
                  <a:srgbClr val="7030A0"/>
                </a:solidFill>
                <a:latin typeface="Arial Rounded MT Bold" pitchFamily="34" charset="0"/>
              </a:rPr>
              <a:t>5</a:t>
            </a:r>
            <a:r>
              <a:rPr lang="en-US" sz="2000" dirty="0" smtClean="0">
                <a:solidFill>
                  <a:srgbClr val="7030A0"/>
                </a:solidFill>
                <a:latin typeface="Arial Rounded MT Bold" pitchFamily="34" charset="0"/>
              </a:rPr>
              <a:t>No man shall </a:t>
            </a:r>
            <a:r>
              <a:rPr lang="en-US" sz="2000" i="1" dirty="0" smtClean="0">
                <a:solidFill>
                  <a:srgbClr val="7030A0"/>
                </a:solidFill>
                <a:latin typeface="Arial Rounded MT Bold" pitchFamily="34" charset="0"/>
              </a:rPr>
              <a:t>be able to</a:t>
            </a:r>
            <a:r>
              <a:rPr lang="en-US" sz="2000" dirty="0" smtClean="0">
                <a:solidFill>
                  <a:srgbClr val="7030A0"/>
                </a:solidFill>
                <a:latin typeface="Arial Rounded MT Bold" pitchFamily="34" charset="0"/>
              </a:rPr>
              <a:t> stand before you all the days of your life; as I was with Moses, </a:t>
            </a:r>
            <a:r>
              <a:rPr lang="en-US" sz="2000" i="1" dirty="0" smtClean="0">
                <a:solidFill>
                  <a:srgbClr val="7030A0"/>
                </a:solidFill>
                <a:latin typeface="Arial Rounded MT Bold" pitchFamily="34" charset="0"/>
              </a:rPr>
              <a:t>so</a:t>
            </a:r>
            <a:r>
              <a:rPr lang="en-US" sz="2000" dirty="0" smtClean="0">
                <a:solidFill>
                  <a:srgbClr val="7030A0"/>
                </a:solidFill>
                <a:latin typeface="Arial Rounded MT Bold" pitchFamily="34" charset="0"/>
              </a:rPr>
              <a:t> I will be with you. I will not leave you nor forsake you. </a:t>
            </a:r>
            <a:r>
              <a:rPr lang="en-US" sz="2000" dirty="0" smtClean="0">
                <a:latin typeface="Arial Rounded MT Bold" pitchFamily="34" charset="0"/>
              </a:rPr>
              <a:t>  </a:t>
            </a:r>
          </a:p>
          <a:p>
            <a:r>
              <a:rPr lang="en-US" sz="2000" baseline="30000" dirty="0" smtClean="0">
                <a:latin typeface="Arial Rounded MT Bold" pitchFamily="34" charset="0"/>
              </a:rPr>
              <a:t>6</a:t>
            </a:r>
            <a:r>
              <a:rPr lang="en-US" sz="2000" dirty="0" smtClean="0">
                <a:latin typeface="Arial Rounded MT Bold" pitchFamily="34" charset="0"/>
              </a:rPr>
              <a:t>Be strong and of good courage, for to this people you shall divide as an inheritance the land which I swore to their fathers to give them. </a:t>
            </a:r>
          </a:p>
          <a:p>
            <a:endParaRPr lang="en-US" sz="2000" dirty="0">
              <a:latin typeface="Arial Rounded MT Bold" pitchFamily="34" charset="0"/>
            </a:endParaRPr>
          </a:p>
        </p:txBody>
      </p:sp>
      <p:cxnSp>
        <p:nvCxnSpPr>
          <p:cNvPr id="9" name="Straight Connector 8"/>
          <p:cNvCxnSpPr/>
          <p:nvPr/>
        </p:nvCxnSpPr>
        <p:spPr>
          <a:xfrm>
            <a:off x="1143000" y="5867400"/>
            <a:ext cx="39243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Lord Speaks to Joshua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14400" y="914400"/>
            <a:ext cx="8077200" cy="5940088"/>
          </a:xfrm>
          <a:prstGeom prst="rect">
            <a:avLst/>
          </a:prstGeom>
          <a:solidFill>
            <a:srgbClr val="FFFFCC"/>
          </a:solidFill>
        </p:spPr>
        <p:txBody>
          <a:bodyPr wrap="square" rtlCol="0">
            <a:spAutoFit/>
          </a:bodyPr>
          <a:lstStyle/>
          <a:p>
            <a:r>
              <a:rPr lang="en-US" sz="2000" b="1" dirty="0" smtClean="0">
                <a:latin typeface="Arial Rounded MT Bold" pitchFamily="34" charset="0"/>
              </a:rPr>
              <a:t>Joshua 1 </a:t>
            </a:r>
            <a:endParaRPr lang="en-US" sz="2000" dirty="0" smtClean="0">
              <a:latin typeface="Arial Rounded MT Bold" pitchFamily="34" charset="0"/>
            </a:endParaRP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1</a:t>
            </a:r>
            <a:r>
              <a:rPr lang="en-US" sz="2000" dirty="0" smtClean="0">
                <a:latin typeface="Arial Rounded MT Bold" pitchFamily="34" charset="0"/>
              </a:rPr>
              <a:t>After the death of Moses the servant of the </a:t>
            </a:r>
            <a:r>
              <a:rPr lang="en-US" sz="2000" cap="small" dirty="0" smtClean="0">
                <a:latin typeface="Arial Rounded MT Bold" pitchFamily="34" charset="0"/>
              </a:rPr>
              <a:t>Lord</a:t>
            </a:r>
            <a:r>
              <a:rPr lang="en-US" sz="2000" dirty="0" smtClean="0">
                <a:latin typeface="Arial Rounded MT Bold" pitchFamily="34" charset="0"/>
              </a:rPr>
              <a:t>, it came to pass that the </a:t>
            </a:r>
            <a:r>
              <a:rPr lang="en-US" sz="2000" cap="small" dirty="0" smtClean="0">
                <a:latin typeface="Arial Rounded MT Bold" pitchFamily="34" charset="0"/>
              </a:rPr>
              <a:t>Lord</a:t>
            </a:r>
            <a:r>
              <a:rPr lang="en-US" sz="2000" dirty="0" smtClean="0">
                <a:latin typeface="Arial Rounded MT Bold" pitchFamily="34" charset="0"/>
              </a:rPr>
              <a:t> spoke to Joshua the son of Nun, Moses’ assistant, saying…</a:t>
            </a:r>
          </a:p>
          <a:p>
            <a:endParaRPr lang="en-US" sz="2000" dirty="0" smtClean="0">
              <a:latin typeface="Arial Rounded MT Bold" pitchFamily="34" charset="0"/>
            </a:endParaRPr>
          </a:p>
          <a:p>
            <a:r>
              <a:rPr lang="en-US" sz="2000" baseline="30000" dirty="0" smtClean="0">
                <a:latin typeface="Arial Rounded MT Bold" pitchFamily="34" charset="0"/>
              </a:rPr>
              <a:t>7</a:t>
            </a:r>
            <a:r>
              <a:rPr lang="en-US" sz="2000" dirty="0" smtClean="0">
                <a:latin typeface="Arial Rounded MT Bold" pitchFamily="34" charset="0"/>
              </a:rPr>
              <a:t>Only be strong and very courageous, </a:t>
            </a:r>
          </a:p>
          <a:p>
            <a:r>
              <a:rPr lang="en-US" sz="2000" dirty="0" smtClean="0">
                <a:solidFill>
                  <a:srgbClr val="7030A0"/>
                </a:solidFill>
                <a:latin typeface="Arial Rounded MT Bold" pitchFamily="34" charset="0"/>
              </a:rPr>
              <a:t>that you may observe to do according to all the law which Moses My servant commanded you; </a:t>
            </a:r>
            <a:r>
              <a:rPr lang="en-US" sz="2000" dirty="0" smtClean="0">
                <a:solidFill>
                  <a:srgbClr val="002060"/>
                </a:solidFill>
                <a:latin typeface="Arial Rounded MT Bold" pitchFamily="34" charset="0"/>
              </a:rPr>
              <a:t>do not turn from it to the right hand or to the left</a:t>
            </a:r>
            <a:r>
              <a:rPr lang="en-US" sz="2000" dirty="0" smtClean="0">
                <a:latin typeface="Arial Rounded MT Bold" pitchFamily="34" charset="0"/>
              </a:rPr>
              <a:t>, that you may prosper wherever you go. </a:t>
            </a:r>
          </a:p>
          <a:p>
            <a:endParaRPr lang="en-US" sz="2000" dirty="0" smtClean="0">
              <a:latin typeface="Arial Rounded MT Bold" pitchFamily="34" charset="0"/>
            </a:endParaRPr>
          </a:p>
          <a:p>
            <a:r>
              <a:rPr lang="en-US" sz="2000" baseline="30000" dirty="0" smtClean="0">
                <a:solidFill>
                  <a:srgbClr val="7030A0"/>
                </a:solidFill>
                <a:latin typeface="Arial Rounded MT Bold" pitchFamily="34" charset="0"/>
              </a:rPr>
              <a:t>8</a:t>
            </a:r>
            <a:r>
              <a:rPr lang="en-US" sz="2000" dirty="0" smtClean="0">
                <a:solidFill>
                  <a:srgbClr val="7030A0"/>
                </a:solidFill>
                <a:latin typeface="Arial Rounded MT Bold" pitchFamily="34" charset="0"/>
              </a:rPr>
              <a:t>This Book of the Law shall not depart from your mouth, but you shall meditate in it day and night</a:t>
            </a:r>
            <a:r>
              <a:rPr lang="en-US" sz="2000" dirty="0" smtClean="0">
                <a:latin typeface="Arial Rounded MT Bold" pitchFamily="34" charset="0"/>
              </a:rPr>
              <a:t>, </a:t>
            </a:r>
            <a:r>
              <a:rPr lang="en-US" sz="2000" dirty="0" smtClean="0">
                <a:solidFill>
                  <a:srgbClr val="002060"/>
                </a:solidFill>
                <a:latin typeface="Arial Rounded MT Bold" pitchFamily="34" charset="0"/>
              </a:rPr>
              <a:t>that you may observe to do according to all that is written in it. For then you will make your way prosperous, and then you will have good success.  </a:t>
            </a:r>
            <a:r>
              <a:rPr lang="en-US" sz="2000" dirty="0" smtClean="0">
                <a:latin typeface="Arial Rounded MT Bold" pitchFamily="34" charset="0"/>
              </a:rPr>
              <a:t> </a:t>
            </a:r>
          </a:p>
          <a:p>
            <a:r>
              <a:rPr lang="en-US" sz="2000" baseline="30000" dirty="0" smtClean="0">
                <a:latin typeface="Arial Rounded MT Bold" pitchFamily="34" charset="0"/>
              </a:rPr>
              <a:t>9</a:t>
            </a:r>
            <a:r>
              <a:rPr lang="en-US" sz="2000" dirty="0" smtClean="0">
                <a:latin typeface="Arial Rounded MT Bold" pitchFamily="34" charset="0"/>
              </a:rPr>
              <a:t>Have I not commanded you? Be strong and of good courage; do not be afraid, nor be dismayed, for the </a:t>
            </a:r>
            <a:r>
              <a:rPr lang="en-US" sz="2000" cap="small" dirty="0" smtClean="0">
                <a:latin typeface="Arial Rounded MT Bold" pitchFamily="34" charset="0"/>
              </a:rPr>
              <a:t>Lord</a:t>
            </a:r>
            <a:r>
              <a:rPr lang="en-US" sz="2000" dirty="0" smtClean="0">
                <a:latin typeface="Arial Rounded MT Bold" pitchFamily="34" charset="0"/>
              </a:rPr>
              <a:t> your God </a:t>
            </a:r>
            <a:r>
              <a:rPr lang="en-US" sz="2000" i="1" dirty="0" smtClean="0">
                <a:latin typeface="Arial Rounded MT Bold" pitchFamily="34" charset="0"/>
              </a:rPr>
              <a:t>is</a:t>
            </a:r>
            <a:r>
              <a:rPr lang="en-US" sz="2000" dirty="0" smtClean="0">
                <a:latin typeface="Arial Rounded MT Bold" pitchFamily="34" charset="0"/>
              </a:rPr>
              <a:t> with you wherever you go.”</a:t>
            </a:r>
          </a:p>
          <a:p>
            <a:endParaRPr lang="en-US" sz="2000" dirty="0">
              <a:latin typeface="Arial Rounded MT Bold" pitchFamily="34" charset="0"/>
            </a:endParaRPr>
          </a:p>
        </p:txBody>
      </p:sp>
      <p:cxnSp>
        <p:nvCxnSpPr>
          <p:cNvPr id="9" name="Straight Connector 8"/>
          <p:cNvCxnSpPr/>
          <p:nvPr/>
        </p:nvCxnSpPr>
        <p:spPr>
          <a:xfrm>
            <a:off x="1295400" y="3124200"/>
            <a:ext cx="4343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5867400"/>
            <a:ext cx="4343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0"/>
            <a:ext cx="8153400" cy="1143000"/>
          </a:xfrm>
        </p:spPr>
        <p:txBody>
          <a:bodyPr>
            <a:normAutofit fontScale="90000"/>
          </a:bodyPr>
          <a:lstStyle/>
          <a:p>
            <a:r>
              <a:rPr lang="en-US" b="1" dirty="0" smtClean="0"/>
              <a:t>Tribes of Reuben &amp; Gad </a:t>
            </a:r>
            <a:br>
              <a:rPr lang="en-US" b="1" dirty="0" smtClean="0"/>
            </a:br>
            <a:r>
              <a:rPr lang="en-US" b="1" dirty="0" smtClean="0"/>
              <a:t>Answer Joshua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14400" y="1219200"/>
            <a:ext cx="8077200" cy="4298613"/>
          </a:xfrm>
          <a:prstGeom prst="rect">
            <a:avLst/>
          </a:prstGeom>
          <a:solidFill>
            <a:srgbClr val="FFFFCC"/>
          </a:solidFill>
        </p:spPr>
        <p:txBody>
          <a:bodyPr wrap="square" rtlCol="0">
            <a:spAutoFit/>
          </a:bodyPr>
          <a:lstStyle/>
          <a:p>
            <a:r>
              <a:rPr lang="en-US" sz="2000" b="1" dirty="0" smtClean="0">
                <a:latin typeface="Arial Rounded MT Bold" pitchFamily="34" charset="0"/>
              </a:rPr>
              <a:t>Joshua 1 </a:t>
            </a:r>
            <a:endParaRPr lang="en-US" sz="2000" dirty="0" smtClean="0">
              <a:latin typeface="Arial Rounded MT Bold" pitchFamily="34" charset="0"/>
            </a:endParaRP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16</a:t>
            </a:r>
            <a:r>
              <a:rPr lang="en-US" sz="2000" dirty="0" smtClean="0">
                <a:latin typeface="Arial Rounded MT Bold" pitchFamily="34" charset="0"/>
              </a:rPr>
              <a:t>So they answered Joshua, saying, </a:t>
            </a:r>
          </a:p>
          <a:p>
            <a:endParaRPr lang="en-US" sz="2000" dirty="0" smtClean="0">
              <a:latin typeface="Arial Rounded MT Bold" pitchFamily="34" charset="0"/>
            </a:endParaRPr>
          </a:p>
          <a:p>
            <a:r>
              <a:rPr lang="en-US" sz="2000" dirty="0" smtClean="0">
                <a:latin typeface="Arial Rounded MT Bold" pitchFamily="34" charset="0"/>
              </a:rPr>
              <a:t>“All that you command us we will do, and wherever you send us we will go.  </a:t>
            </a:r>
          </a:p>
          <a:p>
            <a:endParaRPr lang="en-US" sz="2000" dirty="0" smtClean="0">
              <a:latin typeface="Arial Rounded MT Bold" pitchFamily="34" charset="0"/>
            </a:endParaRPr>
          </a:p>
          <a:p>
            <a:r>
              <a:rPr lang="en-US" sz="2000" dirty="0" smtClean="0">
                <a:latin typeface="Arial Rounded MT Bold" pitchFamily="34" charset="0"/>
              </a:rPr>
              <a:t> </a:t>
            </a:r>
            <a:r>
              <a:rPr lang="en-US" sz="2000" baseline="30000" dirty="0" smtClean="0">
                <a:latin typeface="Arial Rounded MT Bold" pitchFamily="34" charset="0"/>
              </a:rPr>
              <a:t>17</a:t>
            </a:r>
            <a:r>
              <a:rPr lang="en-US" sz="2000" dirty="0" smtClean="0">
                <a:latin typeface="Arial Rounded MT Bold" pitchFamily="34" charset="0"/>
              </a:rPr>
              <a:t>Just as we heeded Moses in all things, so we will heed you. Only the </a:t>
            </a:r>
            <a:r>
              <a:rPr lang="en-US" sz="2000" cap="small" dirty="0" smtClean="0">
                <a:latin typeface="Arial Rounded MT Bold" pitchFamily="34" charset="0"/>
              </a:rPr>
              <a:t>Lord</a:t>
            </a:r>
            <a:r>
              <a:rPr lang="en-US" sz="2000" dirty="0" smtClean="0">
                <a:latin typeface="Arial Rounded MT Bold" pitchFamily="34" charset="0"/>
              </a:rPr>
              <a:t> your God be with you, as He was with Moses.   </a:t>
            </a:r>
          </a:p>
          <a:p>
            <a:endParaRPr lang="en-US" sz="2000" baseline="30000" dirty="0" smtClean="0">
              <a:latin typeface="Arial Rounded MT Bold" pitchFamily="34" charset="0"/>
            </a:endParaRPr>
          </a:p>
          <a:p>
            <a:r>
              <a:rPr lang="en-US" sz="2000" baseline="30000" dirty="0" smtClean="0">
                <a:latin typeface="Arial Rounded MT Bold" pitchFamily="34" charset="0"/>
              </a:rPr>
              <a:t>18</a:t>
            </a:r>
            <a:r>
              <a:rPr lang="en-US" sz="2000" dirty="0" smtClean="0">
                <a:latin typeface="Arial Rounded MT Bold" pitchFamily="34" charset="0"/>
              </a:rPr>
              <a:t>Whoever rebels against your command and does not heed your words, in all that you command him, shall be put to death. Only be strong and of good courage.”</a:t>
            </a:r>
          </a:p>
          <a:p>
            <a:endParaRPr lang="en-US" sz="2000" dirty="0">
              <a:latin typeface="Arial Rounded MT Bold" pitchFamily="34" charset="0"/>
            </a:endParaRPr>
          </a:p>
        </p:txBody>
      </p:sp>
      <p:cxnSp>
        <p:nvCxnSpPr>
          <p:cNvPr id="9" name="Straight Connector 8"/>
          <p:cNvCxnSpPr/>
          <p:nvPr/>
        </p:nvCxnSpPr>
        <p:spPr>
          <a:xfrm>
            <a:off x="1066800" y="5181600"/>
            <a:ext cx="4343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Jericho Fears the Lord &amp; Israel</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14400" y="1219200"/>
            <a:ext cx="8077200" cy="5324535"/>
          </a:xfrm>
          <a:prstGeom prst="rect">
            <a:avLst/>
          </a:prstGeom>
          <a:solidFill>
            <a:srgbClr val="FFFFCC"/>
          </a:solidFill>
        </p:spPr>
        <p:txBody>
          <a:bodyPr wrap="square" rtlCol="0">
            <a:spAutoFit/>
          </a:bodyPr>
          <a:lstStyle/>
          <a:p>
            <a:r>
              <a:rPr lang="en-US" sz="2000" b="1" dirty="0" smtClean="0">
                <a:latin typeface="Arial Rounded MT Bold" pitchFamily="34" charset="0"/>
              </a:rPr>
              <a:t>Joshua 2</a:t>
            </a:r>
            <a:endParaRPr lang="en-US" sz="2000" dirty="0" smtClean="0">
              <a:latin typeface="Arial Rounded MT Bold" pitchFamily="34" charset="0"/>
            </a:endParaRPr>
          </a:p>
          <a:p>
            <a:endParaRPr lang="en-US" sz="2000" dirty="0" smtClean="0">
              <a:latin typeface="Arial Rounded MT Bold" pitchFamily="34" charset="0"/>
            </a:endParaRPr>
          </a:p>
          <a:p>
            <a:r>
              <a:rPr lang="en-US" sz="2000" dirty="0" smtClean="0">
                <a:latin typeface="Arial Rounded MT Bold" pitchFamily="34" charset="0"/>
              </a:rPr>
              <a:t>(Rahab)   </a:t>
            </a:r>
            <a:r>
              <a:rPr lang="en-US" sz="2000" baseline="30000" dirty="0" smtClean="0">
                <a:latin typeface="Arial Rounded MT Bold" pitchFamily="34" charset="0"/>
              </a:rPr>
              <a:t>9</a:t>
            </a:r>
            <a:r>
              <a:rPr lang="en-US" sz="2000" dirty="0" smtClean="0">
                <a:latin typeface="Arial Rounded MT Bold" pitchFamily="34" charset="0"/>
              </a:rPr>
              <a:t>and said to the men: </a:t>
            </a:r>
          </a:p>
          <a:p>
            <a:endParaRPr lang="en-US" sz="2000" dirty="0" smtClean="0">
              <a:latin typeface="Arial Rounded MT Bold" pitchFamily="34" charset="0"/>
            </a:endParaRPr>
          </a:p>
          <a:p>
            <a:r>
              <a:rPr lang="en-US" sz="2000" dirty="0" smtClean="0">
                <a:latin typeface="Arial Rounded MT Bold" pitchFamily="34" charset="0"/>
              </a:rPr>
              <a:t>“I know that the </a:t>
            </a:r>
            <a:r>
              <a:rPr lang="en-US" sz="2000" cap="small" dirty="0" smtClean="0">
                <a:latin typeface="Arial Rounded MT Bold" pitchFamily="34" charset="0"/>
              </a:rPr>
              <a:t>Lord</a:t>
            </a:r>
            <a:r>
              <a:rPr lang="en-US" sz="2000" dirty="0" smtClean="0">
                <a:latin typeface="Arial Rounded MT Bold" pitchFamily="34" charset="0"/>
              </a:rPr>
              <a:t> has given you the land, that the terror of you has fallen on us, and that all the inhabitants of the land are fainthearted because of you.   </a:t>
            </a:r>
          </a:p>
          <a:p>
            <a:r>
              <a:rPr lang="en-US" sz="2000" baseline="30000" dirty="0" smtClean="0">
                <a:solidFill>
                  <a:srgbClr val="002060"/>
                </a:solidFill>
                <a:latin typeface="Arial Rounded MT Bold" pitchFamily="34" charset="0"/>
              </a:rPr>
              <a:t>10</a:t>
            </a:r>
            <a:r>
              <a:rPr lang="en-US" sz="2000" dirty="0" smtClean="0">
                <a:solidFill>
                  <a:srgbClr val="002060"/>
                </a:solidFill>
                <a:latin typeface="Arial Rounded MT Bold" pitchFamily="34" charset="0"/>
              </a:rPr>
              <a:t>For we have heard how the </a:t>
            </a:r>
            <a:r>
              <a:rPr lang="en-US" sz="2000" cap="small" dirty="0" smtClean="0">
                <a:solidFill>
                  <a:srgbClr val="002060"/>
                </a:solidFill>
                <a:latin typeface="Arial Rounded MT Bold" pitchFamily="34" charset="0"/>
              </a:rPr>
              <a:t>Lord</a:t>
            </a:r>
            <a:r>
              <a:rPr lang="en-US" sz="2000" dirty="0" smtClean="0">
                <a:solidFill>
                  <a:srgbClr val="002060"/>
                </a:solidFill>
                <a:latin typeface="Arial Rounded MT Bold" pitchFamily="34" charset="0"/>
              </a:rPr>
              <a:t> dried up the water of the Red Sea for you when you came out of Egypt, </a:t>
            </a:r>
          </a:p>
          <a:p>
            <a:r>
              <a:rPr lang="en-US" sz="2000" dirty="0" smtClean="0">
                <a:solidFill>
                  <a:srgbClr val="7030A0"/>
                </a:solidFill>
                <a:latin typeface="Arial Rounded MT Bold" pitchFamily="34" charset="0"/>
              </a:rPr>
              <a:t>and what you did to the two kings of the Amorites who </a:t>
            </a:r>
            <a:r>
              <a:rPr lang="en-US" sz="2000" i="1" dirty="0" smtClean="0">
                <a:solidFill>
                  <a:srgbClr val="7030A0"/>
                </a:solidFill>
                <a:latin typeface="Arial Rounded MT Bold" pitchFamily="34" charset="0"/>
              </a:rPr>
              <a:t>were</a:t>
            </a:r>
            <a:r>
              <a:rPr lang="en-US" sz="2000" dirty="0" smtClean="0">
                <a:solidFill>
                  <a:srgbClr val="7030A0"/>
                </a:solidFill>
                <a:latin typeface="Arial Rounded MT Bold" pitchFamily="34" charset="0"/>
              </a:rPr>
              <a:t> on the other side of the Jordan, </a:t>
            </a:r>
            <a:r>
              <a:rPr lang="en-US" sz="2000" dirty="0" err="1" smtClean="0">
                <a:solidFill>
                  <a:srgbClr val="7030A0"/>
                </a:solidFill>
                <a:latin typeface="Arial Rounded MT Bold" pitchFamily="34" charset="0"/>
              </a:rPr>
              <a:t>Sihon</a:t>
            </a:r>
            <a:r>
              <a:rPr lang="en-US" sz="2000" dirty="0" smtClean="0">
                <a:solidFill>
                  <a:srgbClr val="7030A0"/>
                </a:solidFill>
                <a:latin typeface="Arial Rounded MT Bold" pitchFamily="34" charset="0"/>
              </a:rPr>
              <a:t> and </a:t>
            </a:r>
            <a:r>
              <a:rPr lang="en-US" sz="2000" dirty="0" err="1" smtClean="0">
                <a:solidFill>
                  <a:srgbClr val="7030A0"/>
                </a:solidFill>
                <a:latin typeface="Arial Rounded MT Bold" pitchFamily="34" charset="0"/>
              </a:rPr>
              <a:t>Og</a:t>
            </a:r>
            <a:r>
              <a:rPr lang="en-US" sz="2000" dirty="0" smtClean="0">
                <a:solidFill>
                  <a:srgbClr val="7030A0"/>
                </a:solidFill>
                <a:latin typeface="Arial Rounded MT Bold" pitchFamily="34" charset="0"/>
              </a:rPr>
              <a:t>, whom you utterly destroyed.  </a:t>
            </a:r>
            <a:r>
              <a:rPr lang="en-US" sz="2000" dirty="0" smtClean="0">
                <a:latin typeface="Arial Rounded MT Bold" pitchFamily="34" charset="0"/>
              </a:rPr>
              <a:t> </a:t>
            </a:r>
          </a:p>
          <a:p>
            <a:r>
              <a:rPr lang="en-US" sz="2000" baseline="30000" dirty="0" smtClean="0">
                <a:latin typeface="Arial Rounded MT Bold" pitchFamily="34" charset="0"/>
              </a:rPr>
              <a:t>11</a:t>
            </a:r>
            <a:r>
              <a:rPr lang="en-US" sz="2000" dirty="0" smtClean="0">
                <a:latin typeface="Arial Rounded MT Bold" pitchFamily="34" charset="0"/>
              </a:rPr>
              <a:t>And as soon as we heard </a:t>
            </a:r>
            <a:r>
              <a:rPr lang="en-US" sz="2000" i="1" dirty="0" smtClean="0">
                <a:latin typeface="Arial Rounded MT Bold" pitchFamily="34" charset="0"/>
              </a:rPr>
              <a:t>these things,</a:t>
            </a:r>
            <a:r>
              <a:rPr lang="en-US" sz="2000" dirty="0" smtClean="0">
                <a:latin typeface="Arial Rounded MT Bold" pitchFamily="34" charset="0"/>
              </a:rPr>
              <a:t> our hearts melted; neither did there remain any more courage in anyone because of you, for the </a:t>
            </a:r>
            <a:r>
              <a:rPr lang="en-US" sz="2000" cap="small" dirty="0" smtClean="0">
                <a:latin typeface="Arial Rounded MT Bold" pitchFamily="34" charset="0"/>
              </a:rPr>
              <a:t>Lord</a:t>
            </a:r>
            <a:r>
              <a:rPr lang="en-US" sz="2000" dirty="0" smtClean="0">
                <a:latin typeface="Arial Rounded MT Bold" pitchFamily="34" charset="0"/>
              </a:rPr>
              <a:t> your God, He </a:t>
            </a:r>
            <a:r>
              <a:rPr lang="en-US" sz="2000" i="1" dirty="0" smtClean="0">
                <a:latin typeface="Arial Rounded MT Bold" pitchFamily="34" charset="0"/>
              </a:rPr>
              <a:t>is</a:t>
            </a:r>
            <a:r>
              <a:rPr lang="en-US" sz="2000" dirty="0" smtClean="0">
                <a:latin typeface="Arial Rounded MT Bold" pitchFamily="34" charset="0"/>
              </a:rPr>
              <a:t> God in heaven above and on earth beneath. </a:t>
            </a:r>
          </a:p>
          <a:p>
            <a:endParaRPr lang="en-US" sz="2000" dirty="0">
              <a:latin typeface="Arial Rounded MT Bold" pitchFamily="34" charset="0"/>
            </a:endParaRPr>
          </a:p>
        </p:txBody>
      </p:sp>
      <p:cxnSp>
        <p:nvCxnSpPr>
          <p:cNvPr id="9" name="Straight Connector 8"/>
          <p:cNvCxnSpPr/>
          <p:nvPr/>
        </p:nvCxnSpPr>
        <p:spPr>
          <a:xfrm>
            <a:off x="1219200" y="5562600"/>
            <a:ext cx="6248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Joshua’s Farewell to the People</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8" name="Picture 2" descr="C:\Users\Danny\Documents\Bible Maps-Clipart\BibleMaps &amp; Clipart\Beka-Type Pictures\Joshua\800-Joshua-23-Farewell%20Speech.jpg"/>
          <p:cNvPicPr>
            <a:picLocks noChangeAspect="1" noChangeArrowheads="1"/>
          </p:cNvPicPr>
          <p:nvPr/>
        </p:nvPicPr>
        <p:blipFill>
          <a:blip r:embed="rId5" cstate="print"/>
          <a:srcRect l="43200" t="8000" r="12000" b="62400"/>
          <a:stretch>
            <a:fillRect/>
          </a:stretch>
        </p:blipFill>
        <p:spPr bwMode="auto">
          <a:xfrm>
            <a:off x="2286000" y="1143000"/>
            <a:ext cx="6858000" cy="1981200"/>
          </a:xfrm>
          <a:prstGeom prst="rect">
            <a:avLst/>
          </a:prstGeom>
          <a:noFill/>
        </p:spPr>
      </p:pic>
      <p:pic>
        <p:nvPicPr>
          <p:cNvPr id="9" name="Picture 2" descr="C:\Users\Danny\Documents\Bible Maps-Clipart\BibleMaps &amp; Clipart\Beka-Type Pictures\Joshua\800-Joshua-23-Farewell%20Speech.jpg"/>
          <p:cNvPicPr>
            <a:picLocks noChangeAspect="1" noChangeArrowheads="1"/>
          </p:cNvPicPr>
          <p:nvPr/>
        </p:nvPicPr>
        <p:blipFill>
          <a:blip r:embed="rId5" cstate="print"/>
          <a:srcRect l="43200" t="22400" r="12000" b="62400"/>
          <a:stretch>
            <a:fillRect/>
          </a:stretch>
        </p:blipFill>
        <p:spPr bwMode="auto">
          <a:xfrm>
            <a:off x="0" y="2920312"/>
            <a:ext cx="9144000" cy="3937687"/>
          </a:xfrm>
          <a:prstGeom prst="rect">
            <a:avLst/>
          </a:prstGeom>
          <a:noFill/>
        </p:spPr>
      </p:pic>
      <p:sp>
        <p:nvSpPr>
          <p:cNvPr id="10" name="TextBox 9"/>
          <p:cNvSpPr txBox="1"/>
          <p:nvPr/>
        </p:nvSpPr>
        <p:spPr>
          <a:xfrm>
            <a:off x="2362200" y="1219200"/>
            <a:ext cx="6629400" cy="5632311"/>
          </a:xfrm>
          <a:prstGeom prst="rect">
            <a:avLst/>
          </a:prstGeom>
          <a:noFill/>
        </p:spPr>
        <p:txBody>
          <a:bodyPr wrap="square" rtlCol="0">
            <a:spAutoFit/>
          </a:bodyPr>
          <a:lstStyle/>
          <a:p>
            <a:r>
              <a:rPr lang="en-US" sz="2000" b="1" dirty="0" smtClean="0">
                <a:latin typeface="Arial Rounded MT Bold" pitchFamily="34" charset="0"/>
              </a:rPr>
              <a:t>Joshua 23:2-6(NKJV)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2</a:t>
            </a:r>
            <a:r>
              <a:rPr lang="en-US" sz="2000" dirty="0" smtClean="0">
                <a:latin typeface="Arial Rounded MT Bold" pitchFamily="34" charset="0"/>
              </a:rPr>
              <a:t>And Joshua called for all Israel… and said to them: “I am old, advanced in age.  </a:t>
            </a:r>
            <a:br>
              <a:rPr lang="en-US" sz="2000" dirty="0" smtClean="0">
                <a:latin typeface="Arial Rounded MT Bold" pitchFamily="34" charset="0"/>
              </a:rPr>
            </a:br>
            <a:r>
              <a:rPr lang="en-US" sz="2000" baseline="30000" dirty="0" smtClean="0">
                <a:solidFill>
                  <a:schemeClr val="tx2">
                    <a:lumMod val="75000"/>
                  </a:schemeClr>
                </a:solidFill>
                <a:latin typeface="Arial Rounded MT Bold" pitchFamily="34" charset="0"/>
              </a:rPr>
              <a:t>3</a:t>
            </a:r>
            <a:r>
              <a:rPr lang="en-US" sz="2000" dirty="0" smtClean="0">
                <a:solidFill>
                  <a:schemeClr val="tx2">
                    <a:lumMod val="75000"/>
                  </a:schemeClr>
                </a:solidFill>
                <a:latin typeface="Arial Rounded MT Bold" pitchFamily="34" charset="0"/>
              </a:rPr>
              <a:t>You have seen all that the Lord your God has done to all these nations because of you, for the Lord your God </a:t>
            </a:r>
            <a:r>
              <a:rPr lang="en-US" sz="2000" i="1" dirty="0" smtClean="0">
                <a:solidFill>
                  <a:schemeClr val="tx2">
                    <a:lumMod val="75000"/>
                  </a:schemeClr>
                </a:solidFill>
                <a:latin typeface="Arial Rounded MT Bold" pitchFamily="34" charset="0"/>
              </a:rPr>
              <a:t>is</a:t>
            </a:r>
            <a:r>
              <a:rPr lang="en-US" sz="2000" dirty="0" smtClean="0">
                <a:solidFill>
                  <a:schemeClr val="tx2">
                    <a:lumMod val="75000"/>
                  </a:schemeClr>
                </a:solidFill>
                <a:latin typeface="Arial Rounded MT Bold" pitchFamily="34" charset="0"/>
              </a:rPr>
              <a:t> He who has fought for you.  </a:t>
            </a:r>
            <a:br>
              <a:rPr lang="en-US" sz="2000" dirty="0" smtClean="0">
                <a:solidFill>
                  <a:schemeClr val="tx2">
                    <a:lumMod val="75000"/>
                  </a:schemeClr>
                </a:solidFill>
                <a:latin typeface="Arial Rounded MT Bold" pitchFamily="34" charset="0"/>
              </a:rPr>
            </a:br>
            <a:r>
              <a:rPr lang="en-US" sz="2000" baseline="30000" dirty="0" smtClean="0">
                <a:solidFill>
                  <a:schemeClr val="tx2">
                    <a:lumMod val="75000"/>
                  </a:schemeClr>
                </a:solidFill>
                <a:latin typeface="Arial Rounded MT Bold" pitchFamily="34" charset="0"/>
              </a:rPr>
              <a:t>4</a:t>
            </a:r>
            <a:r>
              <a:rPr lang="en-US" sz="2000" dirty="0" smtClean="0">
                <a:solidFill>
                  <a:schemeClr val="tx2">
                    <a:lumMod val="75000"/>
                  </a:schemeClr>
                </a:solidFill>
                <a:latin typeface="Arial Rounded MT Bold" pitchFamily="34" charset="0"/>
              </a:rPr>
              <a:t>See, I have divided to you by lot these nations that remain, to be an inheritance for your tribes, from the Jordan, with all the nations that I have cut off, as far as the Great Sea westward.  </a:t>
            </a:r>
            <a:br>
              <a:rPr lang="en-US" sz="2000" dirty="0" smtClean="0">
                <a:solidFill>
                  <a:schemeClr val="tx2">
                    <a:lumMod val="75000"/>
                  </a:schemeClr>
                </a:solidFill>
                <a:latin typeface="Arial Rounded MT Bold" pitchFamily="34" charset="0"/>
              </a:rPr>
            </a:br>
            <a:r>
              <a:rPr lang="en-US" sz="2000" baseline="30000" dirty="0" smtClean="0">
                <a:solidFill>
                  <a:schemeClr val="tx2">
                    <a:lumMod val="75000"/>
                  </a:schemeClr>
                </a:solidFill>
                <a:latin typeface="Arial Rounded MT Bold" pitchFamily="34" charset="0"/>
              </a:rPr>
              <a:t>5</a:t>
            </a:r>
            <a:r>
              <a:rPr lang="en-US" sz="2000" dirty="0" smtClean="0">
                <a:solidFill>
                  <a:schemeClr val="tx2">
                    <a:lumMod val="75000"/>
                  </a:schemeClr>
                </a:solidFill>
                <a:latin typeface="Arial Rounded MT Bold" pitchFamily="34" charset="0"/>
              </a:rPr>
              <a:t>And the Lord your God will expel them from before you and drive them out of your sight. So you shall possess their land, as the Lord your God promised you.</a:t>
            </a:r>
            <a:r>
              <a:rPr lang="en-US" sz="2000" dirty="0" smtClean="0">
                <a:solidFill>
                  <a:srgbClr val="7030A0"/>
                </a:solidFill>
                <a:latin typeface="Arial Rounded MT Bold" pitchFamily="34" charset="0"/>
              </a:rPr>
              <a:t>  </a:t>
            </a:r>
            <a:endParaRPr lang="en-US" sz="2000" dirty="0" smtClean="0">
              <a:solidFill>
                <a:srgbClr val="7030A0"/>
              </a:solidFill>
              <a:latin typeface="Arial Rounded MT Bold" pitchFamily="34" charset="0"/>
            </a:endParaRPr>
          </a:p>
          <a:p>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6</a:t>
            </a:r>
            <a:r>
              <a:rPr lang="en-US" sz="2000" dirty="0" smtClean="0">
                <a:latin typeface="Arial Rounded MT Bold" pitchFamily="34" charset="0"/>
              </a:rPr>
              <a:t>Therefore be very courageous to keep and to do all that is written in the Book of the Law of Moses, lest you turn aside from it to the right hand or to the left,</a:t>
            </a:r>
          </a:p>
          <a:p>
            <a:r>
              <a:rPr lang="en-US" sz="2000" dirty="0" smtClean="0">
                <a:latin typeface="Arial Rounded MT Bold" pitchFamily="34" charset="0"/>
              </a:rPr>
              <a:t> </a:t>
            </a:r>
            <a:endParaRPr lang="en-US" sz="2000" dirty="0">
              <a:latin typeface="Arial Rounded MT Bold" pitchFamily="34" charset="0"/>
            </a:endParaRPr>
          </a:p>
        </p:txBody>
      </p:sp>
      <p:pic>
        <p:nvPicPr>
          <p:cNvPr id="1026" name="Picture 2" descr="C:\Users\Danny\Documents\Bible Maps-Clipart\BibleMaps &amp; Clipart\Beka-Type Pictures\Joshua\800-Joshua-23-Farewell%20Speech.jpg"/>
          <p:cNvPicPr>
            <a:picLocks noChangeAspect="1" noChangeArrowheads="1"/>
          </p:cNvPicPr>
          <p:nvPr/>
        </p:nvPicPr>
        <p:blipFill>
          <a:blip r:embed="rId5" cstate="print"/>
          <a:srcRect r="56400"/>
          <a:stretch>
            <a:fillRect/>
          </a:stretch>
        </p:blipFill>
        <p:spPr bwMode="auto">
          <a:xfrm>
            <a:off x="0" y="1143000"/>
            <a:ext cx="2259177" cy="3886200"/>
          </a:xfrm>
          <a:prstGeom prst="rect">
            <a:avLst/>
          </a:prstGeom>
          <a:noFill/>
        </p:spPr>
      </p:pic>
      <p:sp>
        <p:nvSpPr>
          <p:cNvPr id="11" name="TextBox 10"/>
          <p:cNvSpPr txBox="1"/>
          <p:nvPr/>
        </p:nvSpPr>
        <p:spPr>
          <a:xfrm>
            <a:off x="4419600" y="5257800"/>
            <a:ext cx="1915781" cy="400110"/>
          </a:xfrm>
          <a:prstGeom prst="rect">
            <a:avLst/>
          </a:prstGeom>
          <a:noFill/>
        </p:spPr>
        <p:txBody>
          <a:bodyPr wrap="none" rtlCol="0">
            <a:spAutoFit/>
          </a:bodyPr>
          <a:lstStyle/>
          <a:p>
            <a:r>
              <a:rPr lang="en-US" sz="2000" dirty="0" smtClean="0">
                <a:solidFill>
                  <a:srgbClr val="002060"/>
                </a:solidFill>
                <a:latin typeface="Arial Rounded MT Bold" pitchFamily="34" charset="0"/>
              </a:rPr>
              <a:t>(ESV –Strong)</a:t>
            </a:r>
            <a:endParaRPr lang="en-US" sz="2000" dirty="0">
              <a:solidFill>
                <a:srgbClr val="002060"/>
              </a:solidFill>
              <a:latin typeface="Arial Rounded MT Bold" pitchFamily="34" charset="0"/>
            </a:endParaRPr>
          </a:p>
        </p:txBody>
      </p:sp>
      <p:cxnSp>
        <p:nvCxnSpPr>
          <p:cNvPr id="12" name="Straight Connector 11"/>
          <p:cNvCxnSpPr/>
          <p:nvPr/>
        </p:nvCxnSpPr>
        <p:spPr>
          <a:xfrm>
            <a:off x="2590800" y="5867400"/>
            <a:ext cx="4495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Fear of Pharaoh</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8" name="Picture 7" descr="Red sea area-Ferrel.jpg"/>
          <p:cNvPicPr>
            <a:picLocks noChangeAspect="1"/>
          </p:cNvPicPr>
          <p:nvPr/>
        </p:nvPicPr>
        <p:blipFill>
          <a:blip r:embed="rId5" cstate="print"/>
          <a:srcRect t="7680"/>
          <a:stretch>
            <a:fillRect/>
          </a:stretch>
        </p:blipFill>
        <p:spPr>
          <a:xfrm>
            <a:off x="914400" y="1159824"/>
            <a:ext cx="8229600" cy="5698176"/>
          </a:xfrm>
          <a:prstGeom prst="rect">
            <a:avLst/>
          </a:prstGeom>
        </p:spPr>
      </p:pic>
      <p:sp>
        <p:nvSpPr>
          <p:cNvPr id="9" name="Rectangle 8"/>
          <p:cNvSpPr/>
          <p:nvPr/>
        </p:nvSpPr>
        <p:spPr>
          <a:xfrm>
            <a:off x="990600" y="1143000"/>
            <a:ext cx="6553200" cy="2862322"/>
          </a:xfrm>
          <a:prstGeom prst="rect">
            <a:avLst/>
          </a:prstGeom>
        </p:spPr>
        <p:txBody>
          <a:bodyPr wrap="square">
            <a:spAutoFit/>
          </a:bodyPr>
          <a:lstStyle/>
          <a:p>
            <a:r>
              <a:rPr lang="en-US" sz="2000" b="1" dirty="0" smtClean="0">
                <a:latin typeface="Arial Rounded MT Bold" pitchFamily="34" charset="0"/>
              </a:rPr>
              <a:t>Exodus 14:10-11(ESV)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10</a:t>
            </a:r>
            <a:r>
              <a:rPr lang="en-US" sz="2000" dirty="0" smtClean="0">
                <a:latin typeface="Arial Rounded MT Bold" pitchFamily="34" charset="0"/>
              </a:rPr>
              <a:t>When Pharaoh drew near, the people of Israel lifted up their eyes, and behold, the Egyptians were marching after them, and </a:t>
            </a:r>
            <a:r>
              <a:rPr lang="en-US" sz="2000" b="1" dirty="0" smtClean="0">
                <a:latin typeface="Arial Rounded MT Bold" pitchFamily="34" charset="0"/>
              </a:rPr>
              <a:t>they feared greatly</a:t>
            </a:r>
            <a:r>
              <a:rPr lang="en-US" sz="2000" dirty="0" smtClean="0">
                <a:latin typeface="Arial Rounded MT Bold" pitchFamily="34" charset="0"/>
              </a:rPr>
              <a:t>. And the people of Israel cried out to the Lord.  </a:t>
            </a:r>
            <a:br>
              <a:rPr lang="en-US" sz="2000" dirty="0" smtClean="0">
                <a:latin typeface="Arial Rounded MT Bold" pitchFamily="34" charset="0"/>
              </a:rPr>
            </a:br>
            <a:r>
              <a:rPr lang="en-US" sz="2000" baseline="30000" dirty="0" smtClean="0">
                <a:latin typeface="Arial Rounded MT Bold" pitchFamily="34" charset="0"/>
              </a:rPr>
              <a:t>11</a:t>
            </a:r>
            <a:r>
              <a:rPr lang="en-US" sz="2000" dirty="0" smtClean="0">
                <a:latin typeface="Arial Rounded MT Bold" pitchFamily="34" charset="0"/>
              </a:rPr>
              <a:t>They said to Moses, “Is it because there are no graves in Egypt that you have taken us away to die in the wilderness? What have you done to us in bringing us out of Egypt?  </a:t>
            </a:r>
            <a:endParaRPr lang="en-US" sz="2000" dirty="0">
              <a:latin typeface="Arial Rounded MT Bold" pitchFamily="34" charset="0"/>
            </a:endParaRPr>
          </a:p>
        </p:txBody>
      </p:sp>
      <p:cxnSp>
        <p:nvCxnSpPr>
          <p:cNvPr id="11" name="Straight Connector 10"/>
          <p:cNvCxnSpPr/>
          <p:nvPr/>
        </p:nvCxnSpPr>
        <p:spPr>
          <a:xfrm>
            <a:off x="2819400" y="2438400"/>
            <a:ext cx="23622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David’s Instructions to Solomon</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90600" y="1447800"/>
            <a:ext cx="7924800" cy="4708981"/>
          </a:xfrm>
          <a:prstGeom prst="rect">
            <a:avLst/>
          </a:prstGeom>
          <a:solidFill>
            <a:srgbClr val="FFFFCC"/>
          </a:solidFill>
        </p:spPr>
        <p:txBody>
          <a:bodyPr wrap="square" rtlCol="0">
            <a:spAutoFit/>
          </a:bodyPr>
          <a:lstStyle/>
          <a:p>
            <a:r>
              <a:rPr lang="en-US" sz="2000" b="1" dirty="0" smtClean="0">
                <a:solidFill>
                  <a:srgbClr val="002060"/>
                </a:solidFill>
                <a:latin typeface="Arial Rounded MT Bold" pitchFamily="34" charset="0"/>
              </a:rPr>
              <a:t>Instruction to Build the Temple</a:t>
            </a:r>
            <a:r>
              <a:rPr lang="en-US" sz="2000" dirty="0" smtClean="0">
                <a:latin typeface="Arial Rounded MT Bold" pitchFamily="34" charset="0"/>
              </a:rPr>
              <a:t/>
            </a:r>
            <a:br>
              <a:rPr lang="en-US" sz="2000" dirty="0" smtClean="0">
                <a:latin typeface="Arial Rounded MT Bold" pitchFamily="34" charset="0"/>
              </a:rPr>
            </a:br>
            <a:r>
              <a:rPr lang="en-US" sz="2000" b="1" dirty="0" smtClean="0">
                <a:latin typeface="Arial Rounded MT Bold" pitchFamily="34" charset="0"/>
              </a:rPr>
              <a:t>1 Chronicles 22:11-13(ESV)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11</a:t>
            </a:r>
            <a:r>
              <a:rPr lang="en-US" sz="2000" dirty="0" smtClean="0">
                <a:latin typeface="Arial Rounded MT Bold" pitchFamily="34" charset="0"/>
              </a:rPr>
              <a:t>“Now, my son, the Lord be with you, so that you may succeed in building the house of the Lord your God, as he has spoken concerning you.  </a:t>
            </a:r>
            <a:br>
              <a:rPr lang="en-US" sz="2000" dirty="0" smtClean="0">
                <a:latin typeface="Arial Rounded MT Bold" pitchFamily="34" charset="0"/>
              </a:rPr>
            </a:br>
            <a:endParaRPr lang="en-US" sz="2000" dirty="0" smtClean="0">
              <a:latin typeface="Arial Rounded MT Bold" pitchFamily="34" charset="0"/>
            </a:endParaRPr>
          </a:p>
          <a:p>
            <a:r>
              <a:rPr lang="en-US" sz="2000" baseline="30000" dirty="0" smtClean="0">
                <a:latin typeface="Arial Rounded MT Bold" pitchFamily="34" charset="0"/>
              </a:rPr>
              <a:t>12</a:t>
            </a:r>
            <a:r>
              <a:rPr lang="en-US" sz="2000" dirty="0" smtClean="0">
                <a:latin typeface="Arial Rounded MT Bold" pitchFamily="34" charset="0"/>
              </a:rPr>
              <a:t>Only, may the Lord grant you discretion and understanding, </a:t>
            </a:r>
          </a:p>
          <a:p>
            <a:r>
              <a:rPr lang="en-US" sz="2000" dirty="0" smtClean="0">
                <a:latin typeface="Arial Rounded MT Bold" pitchFamily="34" charset="0"/>
              </a:rPr>
              <a:t>	that when he gives you charge over Israel you may keep 	the law of the Lord your God.  </a:t>
            </a:r>
            <a:br>
              <a:rPr lang="en-US" sz="2000" dirty="0" smtClean="0">
                <a:latin typeface="Arial Rounded MT Bold" pitchFamily="34" charset="0"/>
              </a:rPr>
            </a:br>
            <a:r>
              <a:rPr lang="en-US" sz="2000" baseline="30000" dirty="0" smtClean="0">
                <a:latin typeface="Arial Rounded MT Bold" pitchFamily="34" charset="0"/>
              </a:rPr>
              <a:t>13</a:t>
            </a:r>
            <a:r>
              <a:rPr lang="en-US" sz="2000" dirty="0" smtClean="0">
                <a:latin typeface="Arial Rounded MT Bold" pitchFamily="34" charset="0"/>
              </a:rPr>
              <a:t>Then you will prosper if you are careful to observe the statutes and the rules that the Lord commanded Moses for Israel. </a:t>
            </a:r>
          </a:p>
          <a:p>
            <a:endParaRPr lang="en-US" sz="2000" dirty="0" smtClean="0">
              <a:latin typeface="Arial Rounded MT Bold" pitchFamily="34" charset="0"/>
            </a:endParaRPr>
          </a:p>
          <a:p>
            <a:r>
              <a:rPr lang="en-US" sz="2000" dirty="0" smtClean="0">
                <a:latin typeface="Arial Rounded MT Bold" pitchFamily="34" charset="0"/>
              </a:rPr>
              <a:t>Be strong and courageous. Fear not; do not be dismayed. </a:t>
            </a:r>
          </a:p>
          <a:p>
            <a:endParaRPr lang="en-US" sz="2000" dirty="0">
              <a:latin typeface="Arial Rounded MT Bold" pitchFamily="34" charset="0"/>
            </a:endParaRPr>
          </a:p>
        </p:txBody>
      </p:sp>
      <p:cxnSp>
        <p:nvCxnSpPr>
          <p:cNvPr id="9" name="Straight Connector 8"/>
          <p:cNvCxnSpPr/>
          <p:nvPr/>
        </p:nvCxnSpPr>
        <p:spPr>
          <a:xfrm>
            <a:off x="1066800" y="5562600"/>
            <a:ext cx="6934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David’s Charge to Leaders of Israel</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90600" y="1447800"/>
            <a:ext cx="7924800" cy="4708981"/>
          </a:xfrm>
          <a:prstGeom prst="rect">
            <a:avLst/>
          </a:prstGeom>
          <a:solidFill>
            <a:srgbClr val="FFFFCC"/>
          </a:solidFill>
        </p:spPr>
        <p:txBody>
          <a:bodyPr wrap="square" rtlCol="0">
            <a:spAutoFit/>
          </a:bodyPr>
          <a:lstStyle/>
          <a:p>
            <a:r>
              <a:rPr lang="en-US" sz="2000" b="1" dirty="0" smtClean="0">
                <a:solidFill>
                  <a:srgbClr val="002060"/>
                </a:solidFill>
                <a:latin typeface="Arial Rounded MT Bold" pitchFamily="34" charset="0"/>
              </a:rPr>
              <a:t>Instruction to Build the Temple</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 </a:t>
            </a:r>
            <a:r>
              <a:rPr lang="en-US" sz="2000" b="1" dirty="0" smtClean="0">
                <a:latin typeface="Arial Rounded MT Bold" pitchFamily="34" charset="0"/>
              </a:rPr>
              <a:t>1 Chronicles 28:6-8(ESV)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6</a:t>
            </a:r>
            <a:r>
              <a:rPr lang="en-US" sz="2000" dirty="0" smtClean="0">
                <a:latin typeface="Arial Rounded MT Bold" pitchFamily="34" charset="0"/>
              </a:rPr>
              <a:t>He said to me, ‘It is Solomon your son who shall build my house and my courts, for I have chosen him to be my son, and I will be his father.  </a:t>
            </a:r>
            <a:br>
              <a:rPr lang="en-US" sz="2000" dirty="0" smtClean="0">
                <a:latin typeface="Arial Rounded MT Bold" pitchFamily="34" charset="0"/>
              </a:rPr>
            </a:br>
            <a:r>
              <a:rPr lang="en-US" sz="2000" baseline="30000" dirty="0" smtClean="0">
                <a:latin typeface="Arial Rounded MT Bold" pitchFamily="34" charset="0"/>
              </a:rPr>
              <a:t>7</a:t>
            </a:r>
            <a:r>
              <a:rPr lang="en-US" sz="2000" dirty="0" smtClean="0">
                <a:latin typeface="Arial Rounded MT Bold" pitchFamily="34" charset="0"/>
              </a:rPr>
              <a:t>I will establish his kingdom forever </a:t>
            </a:r>
          </a:p>
          <a:p>
            <a:r>
              <a:rPr lang="en-US" sz="2000" dirty="0" smtClean="0">
                <a:latin typeface="Arial Rounded MT Bold" pitchFamily="34" charset="0"/>
              </a:rPr>
              <a:t>if he continues strong in keeping</a:t>
            </a:r>
          </a:p>
          <a:p>
            <a:r>
              <a:rPr lang="en-US" sz="2000" dirty="0" smtClean="0">
                <a:latin typeface="Arial Rounded MT Bold" pitchFamily="34" charset="0"/>
              </a:rPr>
              <a:t> my commandments and my rules, as he is today.’</a:t>
            </a:r>
          </a:p>
          <a:p>
            <a:r>
              <a:rPr lang="en-US" sz="2000" dirty="0" smtClean="0">
                <a:latin typeface="Arial Rounded MT Bold" pitchFamily="34" charset="0"/>
              </a:rPr>
              <a:t>  </a:t>
            </a:r>
            <a:br>
              <a:rPr lang="en-US" sz="2000" dirty="0" smtClean="0">
                <a:latin typeface="Arial Rounded MT Bold" pitchFamily="34" charset="0"/>
              </a:rPr>
            </a:br>
            <a:r>
              <a:rPr lang="en-US" sz="2000" baseline="30000" dirty="0" smtClean="0">
                <a:latin typeface="Arial Rounded MT Bold" pitchFamily="34" charset="0"/>
              </a:rPr>
              <a:t>8</a:t>
            </a:r>
            <a:r>
              <a:rPr lang="en-US" sz="2000" dirty="0" smtClean="0">
                <a:latin typeface="Arial Rounded MT Bold" pitchFamily="34" charset="0"/>
              </a:rPr>
              <a:t>Now therefore in the sight of all Israel, the assembly of the Lord, and in the hearing of our God, observe and seek out all the commandments of the Lord your God, that you may possess this good land and leave it for an inheritance to your children after you forever. </a:t>
            </a:r>
          </a:p>
          <a:p>
            <a:endParaRPr lang="en-US" sz="2000" dirty="0">
              <a:latin typeface="Arial Rounded MT Bold" pitchFamily="34" charset="0"/>
            </a:endParaRPr>
          </a:p>
        </p:txBody>
      </p:sp>
      <p:cxnSp>
        <p:nvCxnSpPr>
          <p:cNvPr id="9" name="Straight Connector 8"/>
          <p:cNvCxnSpPr/>
          <p:nvPr/>
        </p:nvCxnSpPr>
        <p:spPr>
          <a:xfrm>
            <a:off x="1066800" y="3657600"/>
            <a:ext cx="381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dirty="0" smtClean="0"/>
              <a:t>David’s Charge to Solomon</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990600" y="1143000"/>
            <a:ext cx="3810000" cy="5324535"/>
          </a:xfrm>
          <a:prstGeom prst="rect">
            <a:avLst/>
          </a:prstGeom>
          <a:solidFill>
            <a:srgbClr val="FFFFCC"/>
          </a:solidFill>
        </p:spPr>
        <p:txBody>
          <a:bodyPr wrap="square" rtlCol="0">
            <a:spAutoFit/>
          </a:bodyPr>
          <a:lstStyle/>
          <a:p>
            <a:endParaRPr lang="en-US" sz="2000" dirty="0" smtClean="0">
              <a:latin typeface="Arial Rounded MT Bold" pitchFamily="34" charset="0"/>
            </a:endParaRPr>
          </a:p>
          <a:p>
            <a:r>
              <a:rPr lang="en-US" sz="2000" b="1" dirty="0" smtClean="0">
                <a:latin typeface="Arial Rounded MT Bold" pitchFamily="34" charset="0"/>
              </a:rPr>
              <a:t>1 Chronicles 28:20(ESV)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20</a:t>
            </a:r>
            <a:r>
              <a:rPr lang="en-US" sz="2000" dirty="0" smtClean="0">
                <a:latin typeface="Arial Rounded MT Bold" pitchFamily="34" charset="0"/>
              </a:rPr>
              <a:t>Then David said to Solomon his son, </a:t>
            </a:r>
          </a:p>
          <a:p>
            <a:r>
              <a:rPr lang="en-US" sz="2000" dirty="0" smtClean="0">
                <a:latin typeface="Arial Rounded MT Bold" pitchFamily="34" charset="0"/>
              </a:rPr>
              <a:t>“Be strong and courageous and do it. </a:t>
            </a:r>
          </a:p>
          <a:p>
            <a:endParaRPr lang="en-US" sz="2000" dirty="0" smtClean="0">
              <a:latin typeface="Arial Rounded MT Bold" pitchFamily="34" charset="0"/>
            </a:endParaRPr>
          </a:p>
          <a:p>
            <a:r>
              <a:rPr lang="en-US" sz="2000" dirty="0" smtClean="0">
                <a:latin typeface="Arial Rounded MT Bold" pitchFamily="34" charset="0"/>
              </a:rPr>
              <a:t>Do not be afraid and do not be dismayed, for the Lord God, even my God, is with you. </a:t>
            </a:r>
          </a:p>
          <a:p>
            <a:endParaRPr lang="en-US" sz="2000" dirty="0" smtClean="0">
              <a:latin typeface="Arial Rounded MT Bold" pitchFamily="34" charset="0"/>
            </a:endParaRPr>
          </a:p>
          <a:p>
            <a:r>
              <a:rPr lang="en-US" sz="2000" dirty="0" smtClean="0">
                <a:latin typeface="Arial Rounded MT Bold" pitchFamily="34" charset="0"/>
              </a:rPr>
              <a:t>He will not leave you or forsake you, until all the work for the service of the house of the Lord is finished.</a:t>
            </a:r>
          </a:p>
          <a:p>
            <a:r>
              <a:rPr lang="en-US" sz="2000" dirty="0" smtClean="0">
                <a:latin typeface="Arial Rounded MT Bold" pitchFamily="34" charset="0"/>
              </a:rPr>
              <a:t>  </a:t>
            </a:r>
            <a:endParaRPr lang="en-US" sz="2000" dirty="0">
              <a:latin typeface="Arial Rounded MT Bold" pitchFamily="34" charset="0"/>
            </a:endParaRPr>
          </a:p>
        </p:txBody>
      </p:sp>
      <p:pic>
        <p:nvPicPr>
          <p:cNvPr id="9" name="Picture 3" descr="Solomon and the temple.jpg"/>
          <p:cNvPicPr>
            <a:picLocks noChangeAspect="1"/>
          </p:cNvPicPr>
          <p:nvPr/>
        </p:nvPicPr>
        <p:blipFill>
          <a:blip r:embed="rId5" cstate="print"/>
          <a:srcRect/>
          <a:stretch>
            <a:fillRect/>
          </a:stretch>
        </p:blipFill>
        <p:spPr bwMode="auto">
          <a:xfrm>
            <a:off x="4843560" y="1143000"/>
            <a:ext cx="4300440" cy="5470525"/>
          </a:xfrm>
          <a:prstGeom prst="rect">
            <a:avLst/>
          </a:prstGeom>
          <a:noFill/>
          <a:ln w="9525">
            <a:noFill/>
            <a:miter lim="800000"/>
            <a:headEnd/>
            <a:tailEnd/>
          </a:ln>
        </p:spPr>
      </p:pic>
      <p:cxnSp>
        <p:nvCxnSpPr>
          <p:cNvPr id="10" name="Straight Connector 9"/>
          <p:cNvCxnSpPr/>
          <p:nvPr/>
        </p:nvCxnSpPr>
        <p:spPr>
          <a:xfrm>
            <a:off x="990600" y="2743200"/>
            <a:ext cx="3810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Courage of Joseph of </a:t>
            </a:r>
            <a:r>
              <a:rPr lang="en-US" b="1" dirty="0" err="1" smtClean="0"/>
              <a:t>Arimathea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2050" name="Picture 2" descr="R:\Files for Transfer\Mark\Tissot &amp; etc\Jesus - Crucifixion\station15.png"/>
          <p:cNvPicPr>
            <a:picLocks noChangeAspect="1" noChangeArrowheads="1"/>
          </p:cNvPicPr>
          <p:nvPr/>
        </p:nvPicPr>
        <p:blipFill>
          <a:blip r:embed="rId5" cstate="print"/>
          <a:srcRect t="22041"/>
          <a:stretch>
            <a:fillRect/>
          </a:stretch>
        </p:blipFill>
        <p:spPr bwMode="auto">
          <a:xfrm>
            <a:off x="914400" y="2674244"/>
            <a:ext cx="8229600" cy="4183756"/>
          </a:xfrm>
          <a:prstGeom prst="rect">
            <a:avLst/>
          </a:prstGeom>
          <a:noFill/>
        </p:spPr>
      </p:pic>
      <p:sp>
        <p:nvSpPr>
          <p:cNvPr id="8" name="TextBox 7"/>
          <p:cNvSpPr txBox="1"/>
          <p:nvPr/>
        </p:nvSpPr>
        <p:spPr>
          <a:xfrm>
            <a:off x="990600" y="1219200"/>
            <a:ext cx="8153400" cy="1938992"/>
          </a:xfrm>
          <a:prstGeom prst="rect">
            <a:avLst/>
          </a:prstGeom>
          <a:solidFill>
            <a:srgbClr val="FFFFCC"/>
          </a:solidFill>
        </p:spPr>
        <p:txBody>
          <a:bodyPr wrap="square" rtlCol="0">
            <a:spAutoFit/>
          </a:bodyPr>
          <a:lstStyle/>
          <a:p>
            <a:r>
              <a:rPr lang="en-US" sz="2000" dirty="0" smtClean="0">
                <a:latin typeface="Arial Rounded MT Bold" pitchFamily="34" charset="0"/>
              </a:rPr>
              <a:t>Mark 15</a:t>
            </a:r>
          </a:p>
          <a:p>
            <a:r>
              <a:rPr lang="en-US" sz="2000" baseline="30000" dirty="0" smtClean="0">
                <a:latin typeface="Arial Rounded MT Bold" pitchFamily="34" charset="0"/>
              </a:rPr>
              <a:t>42</a:t>
            </a:r>
            <a:r>
              <a:rPr lang="en-US" sz="2000" dirty="0" smtClean="0">
                <a:latin typeface="Arial Rounded MT Bold" pitchFamily="34" charset="0"/>
              </a:rPr>
              <a:t>Now when evening had come, because it was the Preparation Day, that is, the day before the Sabbath,   </a:t>
            </a:r>
            <a:r>
              <a:rPr lang="en-US" sz="2000" baseline="30000" dirty="0" smtClean="0">
                <a:latin typeface="Arial Rounded MT Bold" pitchFamily="34" charset="0"/>
              </a:rPr>
              <a:t>43</a:t>
            </a:r>
            <a:r>
              <a:rPr lang="en-US" sz="2000" dirty="0" smtClean="0">
                <a:latin typeface="Arial Rounded MT Bold" pitchFamily="34" charset="0"/>
              </a:rPr>
              <a:t>Joseph of </a:t>
            </a:r>
            <a:r>
              <a:rPr lang="en-US" sz="2000" dirty="0" err="1" smtClean="0">
                <a:latin typeface="Arial Rounded MT Bold" pitchFamily="34" charset="0"/>
              </a:rPr>
              <a:t>Arimathea</a:t>
            </a:r>
            <a:r>
              <a:rPr lang="en-US" sz="2000" dirty="0" smtClean="0">
                <a:latin typeface="Arial Rounded MT Bold" pitchFamily="34" charset="0"/>
              </a:rPr>
              <a:t>, a prominent council member, who was himself waiting for the kingdom of God, coming and taking courage, went in to Pilate and asked for the body of Jesus.</a:t>
            </a:r>
            <a:endParaRPr lang="en-US" sz="2000" dirty="0">
              <a:latin typeface="Arial Rounded MT Bold" pitchFamily="34" charset="0"/>
            </a:endParaRPr>
          </a:p>
        </p:txBody>
      </p:sp>
      <p:cxnSp>
        <p:nvCxnSpPr>
          <p:cNvPr id="9" name="Straight Connector 8"/>
          <p:cNvCxnSpPr/>
          <p:nvPr/>
        </p:nvCxnSpPr>
        <p:spPr>
          <a:xfrm>
            <a:off x="2895600" y="2819400"/>
            <a:ext cx="1981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20000" cy="1143000"/>
          </a:xfrm>
        </p:spPr>
        <p:txBody>
          <a:bodyPr/>
          <a:lstStyle/>
          <a:p>
            <a:r>
              <a:rPr lang="en-US" dirty="0" smtClean="0"/>
              <a:t>Paul in Corinth</a:t>
            </a:r>
            <a:endParaRPr lang="en-US" dirty="0"/>
          </a:p>
        </p:txBody>
      </p:sp>
      <p:sp>
        <p:nvSpPr>
          <p:cNvPr id="4" name="TextBox 3"/>
          <p:cNvSpPr txBox="1"/>
          <p:nvPr/>
        </p:nvSpPr>
        <p:spPr>
          <a:xfrm>
            <a:off x="990600" y="914400"/>
            <a:ext cx="8001000" cy="5940088"/>
          </a:xfrm>
          <a:prstGeom prst="rect">
            <a:avLst/>
          </a:prstGeom>
          <a:solidFill>
            <a:srgbClr val="FFFFCC"/>
          </a:solidFill>
        </p:spPr>
        <p:txBody>
          <a:bodyPr wrap="square" rtlCol="0">
            <a:spAutoFit/>
          </a:bodyPr>
          <a:lstStyle/>
          <a:p>
            <a:r>
              <a:rPr lang="en-US" sz="2000" dirty="0" smtClean="0">
                <a:latin typeface="Arial Rounded MT Bold" pitchFamily="34" charset="0"/>
              </a:rPr>
              <a:t>Acts 18 (NKJV)</a:t>
            </a:r>
          </a:p>
          <a:p>
            <a:r>
              <a:rPr lang="en-US" sz="2000" baseline="30000" dirty="0" smtClean="0">
                <a:latin typeface="Arial Rounded MT Bold" pitchFamily="34" charset="0"/>
              </a:rPr>
              <a:t>5</a:t>
            </a:r>
            <a:r>
              <a:rPr lang="en-US" sz="2000" dirty="0" smtClean="0">
                <a:latin typeface="Arial Rounded MT Bold" pitchFamily="34" charset="0"/>
              </a:rPr>
              <a:t>When Silas and Timothy had come from Macedonia, Paul was </a:t>
            </a:r>
            <a:r>
              <a:rPr lang="en-US" sz="2000" u="sng" dirty="0" smtClean="0">
                <a:latin typeface="Arial Rounded MT Bold" pitchFamily="34" charset="0"/>
              </a:rPr>
              <a:t>compelled by the Spirit</a:t>
            </a:r>
            <a:r>
              <a:rPr lang="en-US" sz="2000" dirty="0" smtClean="0">
                <a:latin typeface="Arial Rounded MT Bold" pitchFamily="34" charset="0"/>
              </a:rPr>
              <a:t>, and testified to the Jews </a:t>
            </a:r>
            <a:r>
              <a:rPr lang="en-US" sz="2000" i="1" dirty="0" smtClean="0">
                <a:latin typeface="Arial Rounded MT Bold" pitchFamily="34" charset="0"/>
              </a:rPr>
              <a:t>that</a:t>
            </a:r>
            <a:r>
              <a:rPr lang="en-US" sz="2000" dirty="0" smtClean="0">
                <a:latin typeface="Arial Rounded MT Bold" pitchFamily="34" charset="0"/>
              </a:rPr>
              <a:t> Jesus </a:t>
            </a:r>
            <a:r>
              <a:rPr lang="en-US" sz="2000" i="1" dirty="0" smtClean="0">
                <a:latin typeface="Arial Rounded MT Bold" pitchFamily="34" charset="0"/>
              </a:rPr>
              <a:t>is</a:t>
            </a:r>
            <a:r>
              <a:rPr lang="en-US" sz="2000" dirty="0" smtClean="0">
                <a:latin typeface="Arial Rounded MT Bold" pitchFamily="34" charset="0"/>
              </a:rPr>
              <a:t> the Christ. </a:t>
            </a:r>
            <a:br>
              <a:rPr lang="en-US" sz="2000" dirty="0" smtClean="0">
                <a:latin typeface="Arial Rounded MT Bold" pitchFamily="34" charset="0"/>
              </a:rPr>
            </a:br>
            <a:r>
              <a:rPr lang="en-US" sz="2000" baseline="30000" dirty="0" smtClean="0">
                <a:latin typeface="Arial Rounded MT Bold" pitchFamily="34" charset="0"/>
              </a:rPr>
              <a:t>6</a:t>
            </a:r>
            <a:r>
              <a:rPr lang="en-US" sz="2000" dirty="0" smtClean="0">
                <a:latin typeface="Arial Rounded MT Bold" pitchFamily="34" charset="0"/>
              </a:rPr>
              <a:t>But when they opposed him and blasphemed, he shook </a:t>
            </a:r>
            <a:r>
              <a:rPr lang="en-US" sz="2000" i="1" dirty="0" smtClean="0">
                <a:latin typeface="Arial Rounded MT Bold" pitchFamily="34" charset="0"/>
              </a:rPr>
              <a:t>his</a:t>
            </a:r>
            <a:r>
              <a:rPr lang="en-US" sz="2000" dirty="0" smtClean="0">
                <a:latin typeface="Arial Rounded MT Bold" pitchFamily="34" charset="0"/>
              </a:rPr>
              <a:t> garments and said to them, “Your blood </a:t>
            </a:r>
            <a:r>
              <a:rPr lang="en-US" sz="2000" i="1" dirty="0" smtClean="0">
                <a:latin typeface="Arial Rounded MT Bold" pitchFamily="34" charset="0"/>
              </a:rPr>
              <a:t>be</a:t>
            </a:r>
            <a:r>
              <a:rPr lang="en-US" sz="2000" dirty="0" smtClean="0">
                <a:latin typeface="Arial Rounded MT Bold" pitchFamily="34" charset="0"/>
              </a:rPr>
              <a:t> upon your </a:t>
            </a:r>
            <a:r>
              <a:rPr lang="en-US" sz="2000" i="1" dirty="0" smtClean="0">
                <a:latin typeface="Arial Rounded MT Bold" pitchFamily="34" charset="0"/>
              </a:rPr>
              <a:t>own</a:t>
            </a:r>
            <a:r>
              <a:rPr lang="en-US" sz="2000" dirty="0" smtClean="0">
                <a:latin typeface="Arial Rounded MT Bold" pitchFamily="34" charset="0"/>
              </a:rPr>
              <a:t> heads; I </a:t>
            </a:r>
            <a:r>
              <a:rPr lang="en-US" sz="2000" i="1" dirty="0" smtClean="0">
                <a:latin typeface="Arial Rounded MT Bold" pitchFamily="34" charset="0"/>
              </a:rPr>
              <a:t>am</a:t>
            </a:r>
            <a:r>
              <a:rPr lang="en-US" sz="2000" dirty="0" smtClean="0">
                <a:latin typeface="Arial Rounded MT Bold" pitchFamily="34" charset="0"/>
              </a:rPr>
              <a:t> clean. From now on I will go to the Gentiles.” …</a:t>
            </a:r>
            <a:br>
              <a:rPr lang="en-US" sz="2000" dirty="0" smtClean="0">
                <a:latin typeface="Arial Rounded MT Bold" pitchFamily="34" charset="0"/>
              </a:rPr>
            </a:br>
            <a:r>
              <a:rPr lang="en-US" sz="2000" baseline="30000" dirty="0" smtClean="0">
                <a:latin typeface="Arial Rounded MT Bold" pitchFamily="34" charset="0"/>
              </a:rPr>
              <a:t>8</a:t>
            </a:r>
            <a:r>
              <a:rPr lang="en-US" sz="2000" dirty="0" smtClean="0">
                <a:latin typeface="Arial Rounded MT Bold" pitchFamily="34" charset="0"/>
              </a:rPr>
              <a:t>Then </a:t>
            </a:r>
            <a:r>
              <a:rPr lang="en-US" sz="2000" dirty="0" err="1" smtClean="0">
                <a:latin typeface="Arial Rounded MT Bold" pitchFamily="34" charset="0"/>
              </a:rPr>
              <a:t>Crispus</a:t>
            </a:r>
            <a:r>
              <a:rPr lang="en-US" sz="2000" dirty="0" smtClean="0">
                <a:latin typeface="Arial Rounded MT Bold" pitchFamily="34" charset="0"/>
              </a:rPr>
              <a:t>, the ruler of the synagogue, believed on the Lord with all his household. And many of the Corinthians, hearing, believed and were baptized. </a:t>
            </a:r>
          </a:p>
          <a:p>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9</a:t>
            </a:r>
            <a:r>
              <a:rPr lang="en-US" sz="2000" dirty="0" smtClean="0">
                <a:latin typeface="Arial Rounded MT Bold" pitchFamily="34" charset="0"/>
              </a:rPr>
              <a:t>Now the Lord spoke to Paul in the night by a vision, </a:t>
            </a:r>
          </a:p>
          <a:p>
            <a:r>
              <a:rPr lang="en-US" sz="2000" dirty="0" smtClean="0">
                <a:solidFill>
                  <a:srgbClr val="7030A0"/>
                </a:solidFill>
                <a:latin typeface="Arial Rounded MT Bold" pitchFamily="34" charset="0"/>
              </a:rPr>
              <a:t>“Do not be afraid, but speak, and do not keep silent; </a:t>
            </a:r>
          </a:p>
          <a:p>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10</a:t>
            </a:r>
            <a:r>
              <a:rPr lang="en-US" sz="2000" dirty="0" smtClean="0">
                <a:latin typeface="Arial Rounded MT Bold" pitchFamily="34" charset="0"/>
              </a:rPr>
              <a:t>for I am with you, and no one will attack you to hurt you; for I have many people in this city.” </a:t>
            </a:r>
            <a:br>
              <a:rPr lang="en-US" sz="2000" dirty="0" smtClean="0">
                <a:latin typeface="Arial Rounded MT Bold" pitchFamily="34" charset="0"/>
              </a:rPr>
            </a:br>
            <a:r>
              <a:rPr lang="en-US" sz="2000" baseline="30000" dirty="0" smtClean="0">
                <a:latin typeface="Arial Rounded MT Bold" pitchFamily="34" charset="0"/>
              </a:rPr>
              <a:t>11</a:t>
            </a:r>
            <a:r>
              <a:rPr lang="en-US" sz="2000" dirty="0" smtClean="0">
                <a:latin typeface="Arial Rounded MT Bold" pitchFamily="34" charset="0"/>
              </a:rPr>
              <a:t>And he continued </a:t>
            </a:r>
            <a:r>
              <a:rPr lang="en-US" sz="2000" i="1" dirty="0" smtClean="0">
                <a:latin typeface="Arial Rounded MT Bold" pitchFamily="34" charset="0"/>
              </a:rPr>
              <a:t>there</a:t>
            </a:r>
            <a:r>
              <a:rPr lang="en-US" sz="2000" dirty="0" smtClean="0">
                <a:latin typeface="Arial Rounded MT Bold" pitchFamily="34" charset="0"/>
              </a:rPr>
              <a:t> a year and six months, teaching the word of God among them.</a:t>
            </a:r>
          </a:p>
          <a:p>
            <a:endParaRPr lang="en-US" sz="2000" dirty="0">
              <a:latin typeface="Arial Rounded MT Bold" pitchFamily="34" charset="0"/>
            </a:endParaRPr>
          </a:p>
        </p:txBody>
      </p:sp>
      <p:sp>
        <p:nvSpPr>
          <p:cNvPr id="5" name="TextBox 4"/>
          <p:cNvSpPr txBox="1"/>
          <p:nvPr/>
        </p:nvSpPr>
        <p:spPr>
          <a:xfrm>
            <a:off x="1066800" y="4876800"/>
            <a:ext cx="3242298" cy="369332"/>
          </a:xfrm>
          <a:prstGeom prst="rect">
            <a:avLst/>
          </a:prstGeom>
          <a:noFill/>
        </p:spPr>
        <p:txBody>
          <a:bodyPr wrap="none" rtlCol="0">
            <a:spAutoFit/>
          </a:bodyPr>
          <a:lstStyle/>
          <a:p>
            <a:r>
              <a:rPr lang="en-US" i="1" dirty="0" smtClean="0">
                <a:solidFill>
                  <a:srgbClr val="002060"/>
                </a:solidFill>
                <a:latin typeface="Arial Rounded MT Bold" pitchFamily="34" charset="0"/>
              </a:rPr>
              <a:t>(Be Strong Be Courageous)</a:t>
            </a:r>
            <a:endParaRPr lang="en-US" i="1" dirty="0">
              <a:solidFill>
                <a:srgbClr val="002060"/>
              </a:solidFill>
              <a:latin typeface="Arial Rounded MT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Paul &amp; Christians in Rome</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8" name="Picture 4" descr="housemodel_upenn"/>
          <p:cNvPicPr>
            <a:picLocks noChangeAspect="1" noChangeArrowheads="1"/>
          </p:cNvPicPr>
          <p:nvPr/>
        </p:nvPicPr>
        <p:blipFill>
          <a:blip r:embed="rId5" cstate="print"/>
          <a:srcRect/>
          <a:stretch>
            <a:fillRect/>
          </a:stretch>
        </p:blipFill>
        <p:spPr bwMode="auto">
          <a:xfrm>
            <a:off x="3429000" y="3339400"/>
            <a:ext cx="5715000" cy="3360054"/>
          </a:xfrm>
          <a:prstGeom prst="rect">
            <a:avLst/>
          </a:prstGeom>
          <a:noFill/>
        </p:spPr>
      </p:pic>
      <p:sp>
        <p:nvSpPr>
          <p:cNvPr id="9" name="TextBox 8"/>
          <p:cNvSpPr txBox="1"/>
          <p:nvPr/>
        </p:nvSpPr>
        <p:spPr>
          <a:xfrm>
            <a:off x="990600" y="1295400"/>
            <a:ext cx="7467600" cy="1938992"/>
          </a:xfrm>
          <a:prstGeom prst="rect">
            <a:avLst/>
          </a:prstGeom>
          <a:solidFill>
            <a:srgbClr val="FFFFCC"/>
          </a:solidFill>
        </p:spPr>
        <p:txBody>
          <a:bodyPr wrap="square" rtlCol="0">
            <a:spAutoFit/>
          </a:bodyPr>
          <a:lstStyle/>
          <a:p>
            <a:r>
              <a:rPr lang="en-US" sz="2000" dirty="0" smtClean="0">
                <a:latin typeface="Arial Rounded MT Bold" pitchFamily="34" charset="0"/>
              </a:rPr>
              <a:t>Acts 28</a:t>
            </a:r>
          </a:p>
          <a:p>
            <a:r>
              <a:rPr lang="en-US" sz="2000" dirty="0" smtClean="0">
                <a:latin typeface="Arial Rounded MT Bold" pitchFamily="34" charset="0"/>
              </a:rPr>
              <a:t>…And so we went toward Rome.   </a:t>
            </a:r>
            <a:r>
              <a:rPr lang="en-US" sz="2000" baseline="30000" dirty="0" smtClean="0">
                <a:latin typeface="Arial Rounded MT Bold" pitchFamily="34" charset="0"/>
              </a:rPr>
              <a:t>15</a:t>
            </a:r>
            <a:r>
              <a:rPr lang="en-US" sz="2000" dirty="0" smtClean="0">
                <a:latin typeface="Arial Rounded MT Bold" pitchFamily="34" charset="0"/>
              </a:rPr>
              <a:t>And from there, when the brethren heard about us, they came to meet us as far as </a:t>
            </a:r>
            <a:r>
              <a:rPr lang="en-US" sz="2000" dirty="0" err="1" smtClean="0">
                <a:latin typeface="Arial Rounded MT Bold" pitchFamily="34" charset="0"/>
              </a:rPr>
              <a:t>Appii</a:t>
            </a:r>
            <a:r>
              <a:rPr lang="en-US" sz="2000" dirty="0" smtClean="0">
                <a:latin typeface="Arial Rounded MT Bold" pitchFamily="34" charset="0"/>
              </a:rPr>
              <a:t> Forum and Three Inns. </a:t>
            </a:r>
          </a:p>
          <a:p>
            <a:r>
              <a:rPr lang="en-US" sz="2000" dirty="0" smtClean="0">
                <a:latin typeface="Arial Rounded MT Bold" pitchFamily="34" charset="0"/>
              </a:rPr>
              <a:t>When Paul saw them, he thanked God and took courage.</a:t>
            </a:r>
          </a:p>
          <a:p>
            <a:endParaRPr lang="en-US" sz="2000" dirty="0">
              <a:latin typeface="Arial Rounded MT Bold" pitchFamily="34" charset="0"/>
            </a:endParaRPr>
          </a:p>
        </p:txBody>
      </p:sp>
      <p:cxnSp>
        <p:nvCxnSpPr>
          <p:cNvPr id="10" name="Straight Connector 9"/>
          <p:cNvCxnSpPr/>
          <p:nvPr/>
        </p:nvCxnSpPr>
        <p:spPr>
          <a:xfrm>
            <a:off x="5943600" y="2895600"/>
            <a:ext cx="18288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1219200" y="1219200"/>
            <a:ext cx="7924800" cy="5638800"/>
          </a:xfrm>
          <a:prstGeom prst="rect">
            <a:avLst/>
          </a:prstGeom>
          <a:solidFill>
            <a:srgbClr val="FFFFCC">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Rounded MT Bold"/>
            </a:endParaRPr>
          </a:p>
        </p:txBody>
      </p:sp>
      <p:sp>
        <p:nvSpPr>
          <p:cNvPr id="2" name="Title 1"/>
          <p:cNvSpPr>
            <a:spLocks noGrp="1"/>
          </p:cNvSpPr>
          <p:nvPr>
            <p:ph type="title"/>
          </p:nvPr>
        </p:nvSpPr>
        <p:spPr>
          <a:xfrm>
            <a:off x="914400" y="-76200"/>
            <a:ext cx="8229600" cy="1143000"/>
          </a:xfrm>
        </p:spPr>
        <p:txBody>
          <a:bodyPr>
            <a:normAutofit fontScale="90000"/>
          </a:bodyPr>
          <a:lstStyle/>
          <a:p>
            <a:r>
              <a:rPr lang="en-US" b="1" dirty="0" smtClean="0"/>
              <a:t>How Can We Be </a:t>
            </a:r>
            <a:br>
              <a:rPr lang="en-US" b="1" dirty="0" smtClean="0"/>
            </a:br>
            <a:r>
              <a:rPr lang="en-US" b="1" dirty="0" smtClean="0"/>
              <a:t>Strong &amp; Courageous?</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sp>
        <p:nvSpPr>
          <p:cNvPr id="8" name="TextBox 7"/>
          <p:cNvSpPr txBox="1"/>
          <p:nvPr/>
        </p:nvSpPr>
        <p:spPr>
          <a:xfrm>
            <a:off x="1066800" y="1295400"/>
            <a:ext cx="7772400" cy="5324535"/>
          </a:xfrm>
          <a:prstGeom prst="rect">
            <a:avLst/>
          </a:prstGeom>
          <a:solidFill>
            <a:srgbClr val="FFFFCC"/>
          </a:solidFill>
        </p:spPr>
        <p:txBody>
          <a:bodyPr wrap="square" rtlCol="0">
            <a:spAutoFit/>
          </a:bodyPr>
          <a:lstStyle/>
          <a:p>
            <a:pPr marL="342900" indent="-342900">
              <a:buFont typeface="+mj-lt"/>
              <a:buAutoNum type="arabicPeriod"/>
            </a:pPr>
            <a:r>
              <a:rPr lang="en-US" sz="2000" dirty="0" smtClean="0">
                <a:latin typeface="Arial Rounded MT Bold" pitchFamily="34" charset="0"/>
              </a:rPr>
              <a:t>Lord is with us, He is our might</a:t>
            </a:r>
          </a:p>
          <a:p>
            <a:pPr marL="800100" lvl="1" indent="-342900">
              <a:buFont typeface="Arial" pitchFamily="34" charset="0"/>
              <a:buChar char="•"/>
            </a:pPr>
            <a:r>
              <a:rPr lang="en-US" sz="2000" dirty="0" smtClean="0">
                <a:latin typeface="Arial Rounded MT Bold" pitchFamily="34" charset="0"/>
              </a:rPr>
              <a:t>Turn not to the left/right of His commandments</a:t>
            </a:r>
          </a:p>
          <a:p>
            <a:pPr marL="800100" lvl="1" indent="-342900">
              <a:buFont typeface="Arial" pitchFamily="34" charset="0"/>
              <a:buChar char="•"/>
            </a:pPr>
            <a:r>
              <a:rPr lang="en-US" sz="2000" dirty="0" smtClean="0">
                <a:latin typeface="Arial Rounded MT Bold" pitchFamily="34" charset="0"/>
              </a:rPr>
              <a:t>Lord is with us – no need to fear rulers, giants, hungers, big jobs</a:t>
            </a:r>
          </a:p>
          <a:p>
            <a:pPr marL="800100" lvl="1" indent="-342900">
              <a:buFont typeface="Arial" pitchFamily="34" charset="0"/>
              <a:buChar char="•"/>
            </a:pPr>
            <a:r>
              <a:rPr lang="en-US" sz="2000" dirty="0" smtClean="0">
                <a:latin typeface="Arial Rounded MT Bold" pitchFamily="34" charset="0"/>
              </a:rPr>
              <a:t>Paul afraid – Lord tells him there are many lost in Corinth</a:t>
            </a:r>
          </a:p>
          <a:p>
            <a:pPr marL="457200" indent="-457200">
              <a:buFont typeface="+mj-lt"/>
              <a:buAutoNum type="arabicPeriod"/>
            </a:pPr>
            <a:r>
              <a:rPr lang="en-US" sz="2000" dirty="0" smtClean="0">
                <a:latin typeface="Arial Rounded MT Bold" pitchFamily="34" charset="0"/>
              </a:rPr>
              <a:t>Lord is true to His promises/Trust Him (Joseph of </a:t>
            </a:r>
            <a:r>
              <a:rPr lang="en-US" sz="2000" dirty="0" err="1" smtClean="0">
                <a:latin typeface="Arial Rounded MT Bold" pitchFamily="34" charset="0"/>
              </a:rPr>
              <a:t>Arimathea</a:t>
            </a:r>
            <a:r>
              <a:rPr lang="en-US" sz="2000" dirty="0" smtClean="0">
                <a:latin typeface="Arial Rounded MT Bold" pitchFamily="34" charset="0"/>
              </a:rPr>
              <a:t>)</a:t>
            </a:r>
          </a:p>
          <a:p>
            <a:pPr marL="457200" indent="-457200">
              <a:buFont typeface="+mj-lt"/>
              <a:buAutoNum type="arabicPeriod"/>
            </a:pPr>
            <a:r>
              <a:rPr lang="en-US" sz="2000" dirty="0" smtClean="0">
                <a:latin typeface="Arial Rounded MT Bold" pitchFamily="34" charset="0"/>
              </a:rPr>
              <a:t>Teach/Instruct others in being Strong &amp; Courageous</a:t>
            </a:r>
          </a:p>
          <a:p>
            <a:pPr marL="914400" lvl="1" indent="-457200">
              <a:buFont typeface="Arial" pitchFamily="34" charset="0"/>
              <a:buChar char="•"/>
            </a:pPr>
            <a:r>
              <a:rPr lang="en-US" sz="2000" dirty="0" smtClean="0">
                <a:latin typeface="Arial Rounded MT Bold" pitchFamily="34" charset="0"/>
              </a:rPr>
              <a:t>Moses taught people</a:t>
            </a:r>
          </a:p>
          <a:p>
            <a:pPr marL="914400" lvl="1" indent="-457200">
              <a:buFont typeface="Arial" pitchFamily="34" charset="0"/>
              <a:buChar char="•"/>
            </a:pPr>
            <a:r>
              <a:rPr lang="en-US" sz="2000" dirty="0" smtClean="0">
                <a:latin typeface="Arial Rounded MT Bold" pitchFamily="34" charset="0"/>
              </a:rPr>
              <a:t>Lord taught Israel in wilderness</a:t>
            </a:r>
          </a:p>
          <a:p>
            <a:pPr marL="914400" lvl="1" indent="-457200">
              <a:buFont typeface="Arial" pitchFamily="34" charset="0"/>
              <a:buChar char="•"/>
            </a:pPr>
            <a:r>
              <a:rPr lang="en-US" sz="2000" dirty="0" smtClean="0">
                <a:latin typeface="Arial Rounded MT Bold" pitchFamily="34" charset="0"/>
              </a:rPr>
              <a:t>Joshua instructed people</a:t>
            </a:r>
          </a:p>
          <a:p>
            <a:pPr marL="914400" lvl="1" indent="-457200">
              <a:buFont typeface="Arial" pitchFamily="34" charset="0"/>
              <a:buChar char="•"/>
            </a:pPr>
            <a:r>
              <a:rPr lang="en-US" sz="2000" dirty="0" smtClean="0">
                <a:latin typeface="Arial Rounded MT Bold" pitchFamily="34" charset="0"/>
              </a:rPr>
              <a:t>David taught Solomon</a:t>
            </a:r>
          </a:p>
          <a:p>
            <a:pPr marL="457200" indent="-457200">
              <a:buFont typeface="+mj-lt"/>
              <a:buAutoNum type="arabicPeriod"/>
            </a:pPr>
            <a:r>
              <a:rPr lang="en-US" sz="2000" dirty="0" smtClean="0">
                <a:latin typeface="Arial Rounded MT Bold" pitchFamily="34" charset="0"/>
              </a:rPr>
              <a:t>Remember the Unknown/New/Different is scary </a:t>
            </a:r>
          </a:p>
          <a:p>
            <a:pPr marL="457200" indent="-457200">
              <a:buFont typeface="+mj-lt"/>
              <a:buAutoNum type="arabicPeriod"/>
            </a:pPr>
            <a:r>
              <a:rPr lang="en-US" sz="2000" dirty="0" smtClean="0">
                <a:latin typeface="Arial Rounded MT Bold" pitchFamily="34" charset="0"/>
              </a:rPr>
              <a:t>Others may Fear us More (</a:t>
            </a:r>
            <a:r>
              <a:rPr lang="en-US" sz="2000" dirty="0" err="1" smtClean="0">
                <a:latin typeface="Arial Rounded MT Bold" pitchFamily="34" charset="0"/>
              </a:rPr>
              <a:t>Rahab</a:t>
            </a:r>
            <a:r>
              <a:rPr lang="en-US" sz="2000" dirty="0" smtClean="0">
                <a:latin typeface="Arial Rounded MT Bold" pitchFamily="34" charset="0"/>
              </a:rPr>
              <a:t>/Jericho)</a:t>
            </a:r>
          </a:p>
          <a:p>
            <a:pPr marL="457200" indent="-457200">
              <a:buFont typeface="+mj-lt"/>
              <a:buAutoNum type="arabicPeriod"/>
            </a:pPr>
            <a:r>
              <a:rPr lang="en-US" sz="2000" dirty="0" smtClean="0">
                <a:latin typeface="Arial Rounded MT Bold" pitchFamily="34" charset="0"/>
              </a:rPr>
              <a:t>Support of Others Gives Us Strength</a:t>
            </a:r>
          </a:p>
          <a:p>
            <a:pPr marL="914400" lvl="1" indent="-457200">
              <a:buFont typeface="Arial" pitchFamily="34" charset="0"/>
              <a:buChar char="•"/>
            </a:pPr>
            <a:r>
              <a:rPr lang="en-US" sz="2000" dirty="0" smtClean="0">
                <a:latin typeface="Arial Rounded MT Bold" pitchFamily="34" charset="0"/>
              </a:rPr>
              <a:t>Elders/Leaders to help Solomon</a:t>
            </a:r>
          </a:p>
          <a:p>
            <a:pPr marL="914400" lvl="1" indent="-457200">
              <a:buFont typeface="Arial" pitchFamily="34" charset="0"/>
              <a:buChar char="•"/>
            </a:pPr>
            <a:r>
              <a:rPr lang="en-US" sz="2000" dirty="0" smtClean="0">
                <a:latin typeface="Arial Rounded MT Bold" pitchFamily="34" charset="0"/>
              </a:rPr>
              <a:t>Silas &amp; Timothy join Paul at Corinth</a:t>
            </a:r>
          </a:p>
          <a:p>
            <a:pPr marL="914400" lvl="1" indent="-457200">
              <a:buFont typeface="Arial" pitchFamily="34" charset="0"/>
              <a:buChar char="•"/>
            </a:pPr>
            <a:r>
              <a:rPr lang="en-US" sz="2000" dirty="0" smtClean="0">
                <a:latin typeface="Arial Rounded MT Bold" pitchFamily="34" charset="0"/>
              </a:rPr>
              <a:t>Saints meet Paul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additive="base">
                                        <p:cTn id="3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 calcmode="lin" valueType="num">
                                      <p:cBhvr additive="base">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 calcmode="lin" valueType="num">
                                      <p:cBhvr additive="base">
                                        <p:cTn id="5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 calcmode="lin" valueType="num">
                                      <p:cBhvr additive="base">
                                        <p:cTn id="6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xEl>
                                              <p:pRg st="12" end="12"/>
                                            </p:txEl>
                                          </p:spTgt>
                                        </p:tgtEl>
                                        <p:attrNameLst>
                                          <p:attrName>style.visibility</p:attrName>
                                        </p:attrNameLst>
                                      </p:cBhvr>
                                      <p:to>
                                        <p:strVal val="visible"/>
                                      </p:to>
                                    </p:set>
                                    <p:anim calcmode="lin" valueType="num">
                                      <p:cBhvr additive="base">
                                        <p:cTn id="6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xEl>
                                              <p:pRg st="13" end="13"/>
                                            </p:txEl>
                                          </p:spTgt>
                                        </p:tgtEl>
                                        <p:attrNameLst>
                                          <p:attrName>style.visibility</p:attrName>
                                        </p:attrNameLst>
                                      </p:cBhvr>
                                      <p:to>
                                        <p:strVal val="visible"/>
                                      </p:to>
                                    </p:set>
                                    <p:anim calcmode="lin" valueType="num">
                                      <p:cBhvr additive="base">
                                        <p:cTn id="7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 calcmode="lin" valueType="num">
                                      <p:cBhvr additive="base">
                                        <p:cTn id="7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
                                            <p:txEl>
                                              <p:pRg st="15" end="15"/>
                                            </p:txEl>
                                          </p:spTgt>
                                        </p:tgtEl>
                                        <p:attrNameLst>
                                          <p:attrName>style.visibility</p:attrName>
                                        </p:attrNameLst>
                                      </p:cBhvr>
                                      <p:to>
                                        <p:strVal val="visible"/>
                                      </p:to>
                                    </p:set>
                                    <p:anim calcmode="lin" valueType="num">
                                      <p:cBhvr additive="base">
                                        <p:cTn id="81"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Saves Israel</a:t>
            </a:r>
            <a:endParaRPr lang="en-US" dirty="0"/>
          </a:p>
        </p:txBody>
      </p:sp>
      <p:pic>
        <p:nvPicPr>
          <p:cNvPr id="3" name="Picture 6" descr="Crossing Red Sea.bmp"/>
          <p:cNvPicPr>
            <a:picLocks noChangeAspect="1"/>
          </p:cNvPicPr>
          <p:nvPr/>
        </p:nvPicPr>
        <p:blipFill>
          <a:blip r:embed="rId2" cstate="print"/>
          <a:srcRect/>
          <a:stretch>
            <a:fillRect/>
          </a:stretch>
        </p:blipFill>
        <p:spPr bwMode="auto">
          <a:xfrm>
            <a:off x="3810000" y="1371600"/>
            <a:ext cx="5334000" cy="5334000"/>
          </a:xfrm>
          <a:prstGeom prst="rect">
            <a:avLst/>
          </a:prstGeom>
          <a:noFill/>
          <a:ln w="9525">
            <a:noFill/>
            <a:miter lim="800000"/>
            <a:headEnd/>
            <a:tailEnd/>
          </a:ln>
        </p:spPr>
      </p:pic>
      <p:pic>
        <p:nvPicPr>
          <p:cNvPr id="4" name="Picture 7" descr="crossing_the_red_sea.jpg"/>
          <p:cNvPicPr>
            <a:picLocks noChangeAspect="1"/>
          </p:cNvPicPr>
          <p:nvPr/>
        </p:nvPicPr>
        <p:blipFill>
          <a:blip r:embed="rId3" cstate="print"/>
          <a:srcRect/>
          <a:stretch>
            <a:fillRect/>
          </a:stretch>
        </p:blipFill>
        <p:spPr bwMode="auto">
          <a:xfrm>
            <a:off x="304800" y="1371600"/>
            <a:ext cx="4724400" cy="2741613"/>
          </a:xfrm>
          <a:prstGeom prst="rect">
            <a:avLst/>
          </a:prstGeom>
          <a:noFill/>
          <a:ln w="9525">
            <a:noFill/>
            <a:miter lim="800000"/>
            <a:headEnd/>
            <a:tailEnd/>
          </a:ln>
        </p:spPr>
      </p:pic>
      <p:sp>
        <p:nvSpPr>
          <p:cNvPr id="5" name="Rectangle 4"/>
          <p:cNvSpPr/>
          <p:nvPr/>
        </p:nvSpPr>
        <p:spPr>
          <a:xfrm>
            <a:off x="304800" y="3687901"/>
            <a:ext cx="4724400" cy="3170099"/>
          </a:xfrm>
          <a:prstGeom prst="rect">
            <a:avLst/>
          </a:prstGeom>
          <a:solidFill>
            <a:srgbClr val="FFFFCC"/>
          </a:solidFill>
        </p:spPr>
        <p:txBody>
          <a:bodyPr wrap="square">
            <a:spAutoFit/>
          </a:bodyPr>
          <a:lstStyle/>
          <a:p>
            <a:r>
              <a:rPr lang="en-US" sz="2000" dirty="0" smtClean="0">
                <a:latin typeface="Arial Rounded MT Bold" pitchFamily="34" charset="0"/>
              </a:rPr>
              <a:t>Exodus 14:13-14(ESV) </a:t>
            </a:r>
            <a:br>
              <a:rPr lang="en-US" sz="2000" dirty="0" smtClean="0">
                <a:latin typeface="Arial Rounded MT Bold" pitchFamily="34" charset="0"/>
              </a:rPr>
            </a:br>
            <a:r>
              <a:rPr lang="en-US" sz="2000" dirty="0" smtClean="0">
                <a:latin typeface="Arial Rounded MT Bold" pitchFamily="34" charset="0"/>
              </a:rPr>
              <a:t>13And Moses said to the people, </a:t>
            </a:r>
            <a:endParaRPr lang="en-US" sz="2000" dirty="0" smtClean="0">
              <a:latin typeface="Arial Rounded MT Bold" pitchFamily="34" charset="0"/>
            </a:endParaRPr>
          </a:p>
          <a:p>
            <a:r>
              <a:rPr lang="en-US" sz="2000" dirty="0" smtClean="0">
                <a:latin typeface="Arial Rounded MT Bold" pitchFamily="34" charset="0"/>
              </a:rPr>
              <a:t>“</a:t>
            </a:r>
            <a:r>
              <a:rPr lang="en-US" sz="2000" dirty="0" smtClean="0">
                <a:latin typeface="Arial Rounded MT Bold" pitchFamily="34" charset="0"/>
              </a:rPr>
              <a:t>Fear not, stand firm, and see the salvation of the Lord, which he will work for you today. For the Egyptians whom you see today, you shall never see again.  </a:t>
            </a:r>
            <a:br>
              <a:rPr lang="en-US" sz="2000" dirty="0" smtClean="0">
                <a:latin typeface="Arial Rounded MT Bold" pitchFamily="34" charset="0"/>
              </a:rPr>
            </a:br>
            <a:r>
              <a:rPr lang="en-US" sz="2000" dirty="0" smtClean="0">
                <a:latin typeface="Arial Rounded MT Bold" pitchFamily="34" charset="0"/>
              </a:rPr>
              <a:t>14The Lord will fight for you, and you have only to be silent.” </a:t>
            </a:r>
          </a:p>
          <a:p>
            <a:endParaRPr lang="en-US" sz="2000" dirty="0">
              <a:latin typeface="Arial Rounded MT Bold" pitchFamily="34" charset="0"/>
            </a:endParaRPr>
          </a:p>
        </p:txBody>
      </p:sp>
      <p:cxnSp>
        <p:nvCxnSpPr>
          <p:cNvPr id="6" name="Straight Connector 5"/>
          <p:cNvCxnSpPr/>
          <p:nvPr/>
        </p:nvCxnSpPr>
        <p:spPr>
          <a:xfrm>
            <a:off x="457200" y="4648200"/>
            <a:ext cx="23622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SC00459-edited.jpg"/>
          <p:cNvPicPr>
            <a:picLocks noChangeAspect="1"/>
          </p:cNvPicPr>
          <p:nvPr/>
        </p:nvPicPr>
        <p:blipFill>
          <a:blip r:embed="rId2" cstate="print"/>
          <a:srcRect r="19000" b="13333"/>
          <a:stretch>
            <a:fillRect/>
          </a:stretch>
        </p:blipFill>
        <p:spPr>
          <a:xfrm>
            <a:off x="2040923" y="1219200"/>
            <a:ext cx="7026877" cy="5638799"/>
          </a:xfrm>
          <a:prstGeom prst="rect">
            <a:avLst/>
          </a:prstGeom>
          <a:solidFill>
            <a:srgbClr val="FFFFCC"/>
          </a:solidFill>
        </p:spPr>
      </p:pic>
      <p:sp>
        <p:nvSpPr>
          <p:cNvPr id="2" name="Title 1"/>
          <p:cNvSpPr>
            <a:spLocks noGrp="1"/>
          </p:cNvSpPr>
          <p:nvPr>
            <p:ph type="title"/>
          </p:nvPr>
        </p:nvSpPr>
        <p:spPr>
          <a:xfrm>
            <a:off x="914400" y="0"/>
            <a:ext cx="8229600" cy="1143000"/>
          </a:xfrm>
        </p:spPr>
        <p:txBody>
          <a:bodyPr/>
          <a:lstStyle/>
          <a:p>
            <a:r>
              <a:rPr lang="en-US" b="1" dirty="0" smtClean="0"/>
              <a:t>Fear of Hunger</a:t>
            </a:r>
            <a:endParaRPr lang="en-US" b="1" dirty="0"/>
          </a:p>
        </p:txBody>
      </p:sp>
      <p:sp>
        <p:nvSpPr>
          <p:cNvPr id="8" name="Rectangle 7"/>
          <p:cNvSpPr/>
          <p:nvPr/>
        </p:nvSpPr>
        <p:spPr>
          <a:xfrm>
            <a:off x="990600" y="1219200"/>
            <a:ext cx="2819400" cy="4708981"/>
          </a:xfrm>
          <a:prstGeom prst="rect">
            <a:avLst/>
          </a:prstGeom>
          <a:solidFill>
            <a:srgbClr val="FFFFCC"/>
          </a:solidFill>
        </p:spPr>
        <p:txBody>
          <a:bodyPr wrap="square">
            <a:spAutoFit/>
          </a:bodyPr>
          <a:lstStyle/>
          <a:p>
            <a:r>
              <a:rPr lang="en-US" sz="2000" dirty="0" smtClean="0">
                <a:latin typeface="Arial Rounded MT Bold" pitchFamily="34" charset="0"/>
              </a:rPr>
              <a:t/>
            </a:r>
            <a:br>
              <a:rPr lang="en-US" sz="2000" dirty="0" smtClean="0">
                <a:latin typeface="Arial Rounded MT Bold" pitchFamily="34" charset="0"/>
              </a:rPr>
            </a:br>
            <a:r>
              <a:rPr lang="en-US" sz="2000" b="1" dirty="0" smtClean="0">
                <a:latin typeface="Arial Rounded MT Bold" pitchFamily="34" charset="0"/>
              </a:rPr>
              <a:t>Exodus 16:3(ESV)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3</a:t>
            </a:r>
            <a:r>
              <a:rPr lang="en-US" sz="2000" dirty="0" smtClean="0">
                <a:latin typeface="Arial Rounded MT Bold" pitchFamily="34" charset="0"/>
              </a:rPr>
              <a:t>and the people of Israel said to them, “Would that we had died by the hand of the Lord in the land of Egypt, when we sat by the meat pots and ate bread to the full, for you have brought us out into this wilderness to kill this whole assembly with hunger.” </a:t>
            </a:r>
            <a:endParaRPr lang="en-US"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suswalk.com/moses/images/tissot-the-gathering-of-the-manna-445x544.jpg"/>
          <p:cNvPicPr>
            <a:picLocks noChangeAspect="1" noChangeArrowheads="1"/>
          </p:cNvPicPr>
          <p:nvPr/>
        </p:nvPicPr>
        <p:blipFill>
          <a:blip r:embed="rId3" cstate="print"/>
          <a:srcRect/>
          <a:stretch>
            <a:fillRect/>
          </a:stretch>
        </p:blipFill>
        <p:spPr bwMode="auto">
          <a:xfrm>
            <a:off x="304800" y="2793543"/>
            <a:ext cx="3276600" cy="4064457"/>
          </a:xfrm>
          <a:prstGeom prst="rect">
            <a:avLst/>
          </a:prstGeom>
          <a:noFill/>
        </p:spPr>
      </p:pic>
      <p:sp>
        <p:nvSpPr>
          <p:cNvPr id="6" name="TextBox 5"/>
          <p:cNvSpPr txBox="1"/>
          <p:nvPr/>
        </p:nvSpPr>
        <p:spPr>
          <a:xfrm>
            <a:off x="228600" y="0"/>
            <a:ext cx="8610600" cy="2862322"/>
          </a:xfrm>
          <a:prstGeom prst="rect">
            <a:avLst/>
          </a:prstGeom>
          <a:solidFill>
            <a:srgbClr val="FFFFCC"/>
          </a:solidFill>
        </p:spPr>
        <p:txBody>
          <a:bodyPr wrap="square" rtlCol="0">
            <a:spAutoFit/>
          </a:bodyPr>
          <a:lstStyle/>
          <a:p>
            <a:r>
              <a:rPr lang="en-US" sz="2000" b="1" dirty="0" smtClean="0">
                <a:latin typeface="Arial Rounded MT Bold" pitchFamily="34" charset="0"/>
              </a:rPr>
              <a:t>Exodus 16:13-15(ESV) </a:t>
            </a:r>
            <a:br>
              <a:rPr lang="en-US" sz="2000" b="1" dirty="0" smtClean="0">
                <a:latin typeface="Arial Rounded MT Bold" pitchFamily="34" charset="0"/>
              </a:rPr>
            </a:br>
            <a:r>
              <a:rPr lang="en-US" sz="2000" baseline="30000" dirty="0" smtClean="0">
                <a:latin typeface="Arial Rounded MT Bold" pitchFamily="34" charset="0"/>
              </a:rPr>
              <a:t>13</a:t>
            </a:r>
            <a:r>
              <a:rPr lang="en-US" sz="2000" dirty="0" smtClean="0">
                <a:latin typeface="Arial Rounded MT Bold" pitchFamily="34" charset="0"/>
              </a:rPr>
              <a:t>In the evening quail came up and covered the camp, and in the morning dew lay around the camp.  </a:t>
            </a:r>
            <a:br>
              <a:rPr lang="en-US" sz="2000" dirty="0" smtClean="0">
                <a:latin typeface="Arial Rounded MT Bold" pitchFamily="34" charset="0"/>
              </a:rPr>
            </a:br>
            <a:r>
              <a:rPr lang="en-US" sz="2000" baseline="30000" dirty="0" smtClean="0">
                <a:latin typeface="Arial Rounded MT Bold" pitchFamily="34" charset="0"/>
              </a:rPr>
              <a:t>14</a:t>
            </a:r>
            <a:r>
              <a:rPr lang="en-US" sz="2000" dirty="0" smtClean="0">
                <a:latin typeface="Arial Rounded MT Bold" pitchFamily="34" charset="0"/>
              </a:rPr>
              <a:t>And when the dew had gone up, there was on the face of the wilderness a fine, flake-like thing, fine as frost on the ground.  </a:t>
            </a:r>
            <a:br>
              <a:rPr lang="en-US" sz="2000" dirty="0" smtClean="0">
                <a:latin typeface="Arial Rounded MT Bold" pitchFamily="34" charset="0"/>
              </a:rPr>
            </a:br>
            <a:r>
              <a:rPr lang="en-US" sz="2000" baseline="30000" dirty="0" smtClean="0">
                <a:latin typeface="Arial Rounded MT Bold" pitchFamily="34" charset="0"/>
              </a:rPr>
              <a:t>15</a:t>
            </a:r>
            <a:r>
              <a:rPr lang="en-US" sz="2000" dirty="0" smtClean="0">
                <a:latin typeface="Arial Rounded MT Bold" pitchFamily="34" charset="0"/>
              </a:rPr>
              <a:t>When the people of Israel saw it, they said to one another, “What is it?” For they did not know what it was. And Moses said to them, “It is the bread that the Lord has given you to eat.</a:t>
            </a:r>
            <a:r>
              <a:rPr lang="en-US" sz="2000" b="1" dirty="0" smtClean="0">
                <a:latin typeface="Arial Rounded MT Bold" pitchFamily="34" charset="0"/>
              </a:rPr>
              <a:t> </a:t>
            </a:r>
            <a:endParaRPr lang="en-US" sz="2000" dirty="0" smtClean="0">
              <a:latin typeface="Arial Rounded MT Bold" pitchFamily="34" charset="0"/>
            </a:endParaRPr>
          </a:p>
          <a:p>
            <a:endParaRPr lang="en-US" sz="2000" dirty="0">
              <a:latin typeface="Arial Rounded MT Bold" pitchFamily="34" charset="0"/>
            </a:endParaRPr>
          </a:p>
        </p:txBody>
      </p:sp>
      <p:sp>
        <p:nvSpPr>
          <p:cNvPr id="7" name="Rectangle 6"/>
          <p:cNvSpPr/>
          <p:nvPr/>
        </p:nvSpPr>
        <p:spPr>
          <a:xfrm>
            <a:off x="4038600" y="3429000"/>
            <a:ext cx="4419600" cy="2246769"/>
          </a:xfrm>
          <a:prstGeom prst="rect">
            <a:avLst/>
          </a:prstGeom>
          <a:solidFill>
            <a:srgbClr val="FFFFCC"/>
          </a:solidFill>
        </p:spPr>
        <p:txBody>
          <a:bodyPr wrap="square">
            <a:spAutoFit/>
          </a:bodyPr>
          <a:lstStyle/>
          <a:p>
            <a:r>
              <a:rPr lang="en-US" sz="2000" b="1" dirty="0" smtClean="0">
                <a:latin typeface="Arial Rounded MT Bold" pitchFamily="34" charset="0"/>
              </a:rPr>
              <a:t>Ex 16:35(ESV)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35</a:t>
            </a:r>
            <a:r>
              <a:rPr lang="en-US" sz="2000" dirty="0" smtClean="0">
                <a:latin typeface="Arial Rounded MT Bold" pitchFamily="34" charset="0"/>
              </a:rPr>
              <a:t>The people of Israel ate the manna forty years, till they came to a habitable land. They ate the manna till they came to the border of the land of Canaan. </a:t>
            </a:r>
          </a:p>
          <a:p>
            <a:endParaRPr lang="en-US"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r>
              <a:rPr lang="en-US" b="1" dirty="0" smtClean="0"/>
              <a:t>Tired </a:t>
            </a:r>
            <a:r>
              <a:rPr lang="en-US" b="1" dirty="0" smtClean="0"/>
              <a:t>of Manna</a:t>
            </a:r>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8" name="Picture 7" descr="Food stall.jpg"/>
          <p:cNvPicPr>
            <a:picLocks noChangeAspect="1"/>
          </p:cNvPicPr>
          <p:nvPr/>
        </p:nvPicPr>
        <p:blipFill>
          <a:blip r:embed="rId5" cstate="print"/>
          <a:srcRect t="27968"/>
          <a:stretch>
            <a:fillRect/>
          </a:stretch>
        </p:blipFill>
        <p:spPr>
          <a:xfrm>
            <a:off x="0" y="1143000"/>
            <a:ext cx="9144000" cy="3892266"/>
          </a:xfrm>
          <a:prstGeom prst="rect">
            <a:avLst/>
          </a:prstGeom>
        </p:spPr>
      </p:pic>
      <p:sp>
        <p:nvSpPr>
          <p:cNvPr id="10" name="Rectangle 9"/>
          <p:cNvSpPr/>
          <p:nvPr/>
        </p:nvSpPr>
        <p:spPr>
          <a:xfrm>
            <a:off x="228600" y="4535031"/>
            <a:ext cx="8839200" cy="1938992"/>
          </a:xfrm>
          <a:prstGeom prst="rect">
            <a:avLst/>
          </a:prstGeom>
          <a:solidFill>
            <a:srgbClr val="FFFFCC"/>
          </a:solidFill>
        </p:spPr>
        <p:txBody>
          <a:bodyPr wrap="square">
            <a:spAutoFit/>
          </a:bodyPr>
          <a:lstStyle/>
          <a:p>
            <a:r>
              <a:rPr lang="en-US" sz="2000" b="1" dirty="0" smtClean="0">
                <a:latin typeface="Arial Rounded MT Bold" pitchFamily="34" charset="0"/>
              </a:rPr>
              <a:t>Numbers 11:4-5(ESV</a:t>
            </a:r>
            <a:r>
              <a:rPr lang="en-US" sz="2000" b="1" dirty="0">
                <a:latin typeface="Arial Rounded MT Bold" pitchFamily="34" charset="0"/>
              </a:rPr>
              <a:t>) </a:t>
            </a:r>
            <a:br>
              <a:rPr lang="en-US" sz="2000" b="1" dirty="0">
                <a:latin typeface="Arial Rounded MT Bold" pitchFamily="34" charset="0"/>
              </a:rPr>
            </a:br>
            <a:r>
              <a:rPr lang="en-US" sz="2000" baseline="30000" dirty="0" smtClean="0">
                <a:latin typeface="Arial Rounded MT Bold" pitchFamily="34" charset="0"/>
              </a:rPr>
              <a:t>4 </a:t>
            </a:r>
            <a:r>
              <a:rPr lang="en-US" sz="2000" dirty="0" smtClean="0">
                <a:latin typeface="Arial Rounded MT Bold" pitchFamily="34" charset="0"/>
              </a:rPr>
              <a:t>Now </a:t>
            </a:r>
            <a:r>
              <a:rPr lang="en-US" sz="2000" dirty="0">
                <a:latin typeface="Arial Rounded MT Bold" pitchFamily="34" charset="0"/>
              </a:rPr>
              <a:t>the rabble that was among them had a strong craving. And the people of Israel also wept again and said, “Oh that we had meat to eat!  </a:t>
            </a:r>
            <a:br>
              <a:rPr lang="en-US" sz="2000" dirty="0">
                <a:latin typeface="Arial Rounded MT Bold" pitchFamily="34" charset="0"/>
              </a:rPr>
            </a:br>
            <a:r>
              <a:rPr lang="en-US" sz="2000" baseline="30000" dirty="0" smtClean="0">
                <a:latin typeface="Arial Rounded MT Bold" pitchFamily="34" charset="0"/>
              </a:rPr>
              <a:t>5 </a:t>
            </a:r>
            <a:r>
              <a:rPr lang="en-US" sz="2000" dirty="0" smtClean="0">
                <a:latin typeface="Arial Rounded MT Bold" pitchFamily="34" charset="0"/>
              </a:rPr>
              <a:t>We </a:t>
            </a:r>
            <a:r>
              <a:rPr lang="en-US" sz="2000" dirty="0">
                <a:latin typeface="Arial Rounded MT Bold" pitchFamily="34" charset="0"/>
              </a:rPr>
              <a:t>remember the fish we ate in Egypt that cost nothing, the cucumbers, the melons, the leeks, the onions, and the garlic.</a:t>
            </a:r>
            <a:r>
              <a:rPr lang="en-US" sz="2000" b="1" dirty="0">
                <a:latin typeface="Arial Rounded MT Bold" pitchFamily="34" charset="0"/>
              </a:rPr>
              <a:t>  </a:t>
            </a:r>
            <a:endParaRPr lang="en-US" sz="2000" b="1" dirty="0" smtClean="0">
              <a:latin typeface="Arial Rounded MT Bold" pitchFamily="34" charset="0"/>
            </a:endParaRPr>
          </a:p>
          <a:p>
            <a:endParaRPr lang="en-US" sz="2000" b="1" dirty="0">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3" cstate="print"/>
          <a:stretch>
            <a:fillRect/>
          </a:stretch>
        </p:blipFill>
        <p:spPr>
          <a:xfrm>
            <a:off x="0" y="-112889"/>
            <a:ext cx="9144000" cy="6970889"/>
          </a:xfrm>
        </p:spPr>
      </p:pic>
      <p:sp>
        <p:nvSpPr>
          <p:cNvPr id="7" name="Rectangle 6"/>
          <p:cNvSpPr/>
          <p:nvPr/>
        </p:nvSpPr>
        <p:spPr>
          <a:xfrm>
            <a:off x="533400" y="11430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5638800"/>
            <a:ext cx="8229600" cy="1143000"/>
          </a:xfrm>
        </p:spPr>
        <p:txBody>
          <a:bodyPr/>
          <a:lstStyle/>
          <a:p>
            <a:endParaRPr lang="en-US" b="1" dirty="0"/>
          </a:p>
        </p:txBody>
      </p:sp>
      <p:pic>
        <p:nvPicPr>
          <p:cNvPr id="5" name="Picture 11" descr="Jerusalem Temple Mount-Samaria-Motif-clear brush.png"/>
          <p:cNvPicPr>
            <a:picLocks noChangeAspect="1"/>
          </p:cNvPicPr>
          <p:nvPr/>
        </p:nvPicPr>
        <p:blipFill>
          <a:blip r:embed="rId4" cstate="print"/>
          <a:srcRect/>
          <a:stretch>
            <a:fillRect/>
          </a:stretch>
        </p:blipFill>
        <p:spPr bwMode="auto">
          <a:xfrm>
            <a:off x="0" y="31831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5" cstate="print"/>
          <a:srcRect/>
          <a:stretch>
            <a:fillRect/>
          </a:stretch>
        </p:blipFill>
        <p:spPr bwMode="auto">
          <a:xfrm>
            <a:off x="0" y="3216275"/>
            <a:ext cx="1063625" cy="3565525"/>
          </a:xfrm>
          <a:prstGeom prst="rect">
            <a:avLst/>
          </a:prstGeom>
          <a:noFill/>
          <a:ln w="9525">
            <a:noFill/>
            <a:miter lim="800000"/>
            <a:headEnd/>
            <a:tailEnd/>
          </a:ln>
        </p:spPr>
      </p:pic>
      <p:pic>
        <p:nvPicPr>
          <p:cNvPr id="8" name="Picture 7" descr="DSC00307-edited out phone line.jpg"/>
          <p:cNvPicPr>
            <a:picLocks noChangeAspect="1"/>
          </p:cNvPicPr>
          <p:nvPr/>
        </p:nvPicPr>
        <p:blipFill>
          <a:blip r:embed="rId6" cstate="print"/>
          <a:stretch>
            <a:fillRect/>
          </a:stretch>
        </p:blipFill>
        <p:spPr>
          <a:xfrm>
            <a:off x="-381000" y="-76200"/>
            <a:ext cx="9525000" cy="6858000"/>
          </a:xfrm>
          <a:prstGeom prst="rect">
            <a:avLst/>
          </a:prstGeom>
        </p:spPr>
      </p:pic>
      <p:pic>
        <p:nvPicPr>
          <p:cNvPr id="9" name="Picture 5" descr="Sinai desert3, tb n030300 sr"/>
          <p:cNvPicPr preferRelativeResize="0">
            <a:picLocks noChangeAspect="1" noChangeArrowheads="1"/>
          </p:cNvPicPr>
          <p:nvPr>
            <p:custDataLst>
              <p:tags r:id="rId1"/>
            </p:custDataLst>
          </p:nvPr>
        </p:nvPicPr>
        <p:blipFill>
          <a:blip r:embed="rId7" cstate="print"/>
          <a:srcRect l="41040"/>
          <a:stretch>
            <a:fillRect/>
          </a:stretch>
        </p:blipFill>
        <p:spPr bwMode="auto">
          <a:xfrm>
            <a:off x="3778758" y="-76200"/>
            <a:ext cx="5428742" cy="6858000"/>
          </a:xfrm>
          <a:prstGeom prst="rect">
            <a:avLst/>
          </a:prstGeom>
          <a:noFill/>
          <a:ln w="101600" cmpd="thinThick">
            <a:noFill/>
            <a:miter lim="800000"/>
            <a:headEnd/>
            <a:tailEnd/>
          </a:ln>
          <a:effectLst/>
        </p:spPr>
      </p:pic>
      <p:sp>
        <p:nvSpPr>
          <p:cNvPr id="10" name="Rectangle 9"/>
          <p:cNvSpPr/>
          <p:nvPr/>
        </p:nvSpPr>
        <p:spPr>
          <a:xfrm>
            <a:off x="228600" y="5410200"/>
            <a:ext cx="8839200" cy="1323439"/>
          </a:xfrm>
          <a:prstGeom prst="rect">
            <a:avLst/>
          </a:prstGeom>
          <a:solidFill>
            <a:srgbClr val="FFFFCC"/>
          </a:solidFill>
        </p:spPr>
        <p:txBody>
          <a:bodyPr wrap="square">
            <a:spAutoFit/>
          </a:bodyPr>
          <a:lstStyle/>
          <a:p>
            <a:r>
              <a:rPr lang="en-US" sz="2000" b="1" dirty="0" smtClean="0">
                <a:latin typeface="Arial Rounded MT Bold" pitchFamily="34" charset="0"/>
              </a:rPr>
              <a:t>Numbers 11:6(ESV</a:t>
            </a:r>
            <a:r>
              <a:rPr lang="en-US" sz="2000" b="1" dirty="0">
                <a:latin typeface="Arial Rounded MT Bold" pitchFamily="34" charset="0"/>
              </a:rPr>
              <a:t>) </a:t>
            </a:r>
            <a:br>
              <a:rPr lang="en-US" sz="2000" b="1" dirty="0">
                <a:latin typeface="Arial Rounded MT Bold" pitchFamily="34" charset="0"/>
              </a:rPr>
            </a:br>
            <a:r>
              <a:rPr lang="en-US" sz="2000" baseline="30000" dirty="0" smtClean="0">
                <a:latin typeface="Arial Rounded MT Bold" pitchFamily="34" charset="0"/>
              </a:rPr>
              <a:t>6 </a:t>
            </a:r>
            <a:r>
              <a:rPr lang="en-US" sz="2000" dirty="0" smtClean="0">
                <a:latin typeface="Arial Rounded MT Bold" pitchFamily="34" charset="0"/>
              </a:rPr>
              <a:t>But </a:t>
            </a:r>
            <a:r>
              <a:rPr lang="en-US" sz="2000" dirty="0">
                <a:latin typeface="Arial Rounded MT Bold" pitchFamily="34" charset="0"/>
              </a:rPr>
              <a:t>now our strength is dried up, and there is nothing at all but this manna to look at.” </a:t>
            </a:r>
            <a:endParaRPr lang="en-US" sz="2000" dirty="0" smtClean="0">
              <a:latin typeface="Arial Rounded MT Bold" pitchFamily="34" charset="0"/>
            </a:endParaRPr>
          </a:p>
          <a:p>
            <a:endParaRPr lang="en-US" sz="2000" b="1" dirty="0">
              <a:latin typeface="Arial Rounded MT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C:\Users\Danny\Pictures\Israel-Trip\Flash-B\Israel-A\Israel-A 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066800" y="609600"/>
            <a:ext cx="184731" cy="369332"/>
          </a:xfrm>
          <a:prstGeom prst="rect">
            <a:avLst/>
          </a:prstGeom>
          <a:noFill/>
        </p:spPr>
        <p:txBody>
          <a:bodyPr wrap="none" rtlCol="0">
            <a:spAutoFit/>
          </a:bodyPr>
          <a:lstStyle/>
          <a:p>
            <a:endParaRPr lang="en-US" dirty="0"/>
          </a:p>
        </p:txBody>
      </p:sp>
      <p:sp>
        <p:nvSpPr>
          <p:cNvPr id="6" name="TextBox 5"/>
          <p:cNvSpPr txBox="1"/>
          <p:nvPr/>
        </p:nvSpPr>
        <p:spPr>
          <a:xfrm>
            <a:off x="5715000" y="152400"/>
            <a:ext cx="3200400" cy="6555641"/>
          </a:xfrm>
          <a:prstGeom prst="rect">
            <a:avLst/>
          </a:prstGeom>
          <a:solidFill>
            <a:srgbClr val="FFFFCC"/>
          </a:solidFill>
        </p:spPr>
        <p:txBody>
          <a:bodyPr wrap="square" rtlCol="0">
            <a:spAutoFit/>
          </a:bodyPr>
          <a:lstStyle/>
          <a:p>
            <a:r>
              <a:rPr lang="en-US" sz="2000" b="1" dirty="0" smtClean="0">
                <a:latin typeface="Arial Rounded MT Bold" pitchFamily="34" charset="0"/>
              </a:rPr>
              <a:t>Numbers 13 (ESV) </a:t>
            </a:r>
            <a:r>
              <a:rPr lang="en-US" sz="2000" dirty="0" smtClean="0">
                <a:latin typeface="Arial Rounded MT Bold" pitchFamily="34" charset="0"/>
              </a:rPr>
              <a:t/>
            </a:r>
            <a:br>
              <a:rPr lang="en-US" sz="2000" dirty="0" smtClean="0">
                <a:latin typeface="Arial Rounded MT Bold" pitchFamily="34" charset="0"/>
              </a:rPr>
            </a:br>
            <a:r>
              <a:rPr lang="en-US" sz="2000" baseline="30000" dirty="0" smtClean="0">
                <a:latin typeface="Arial Rounded MT Bold" pitchFamily="34" charset="0"/>
              </a:rPr>
              <a:t>25</a:t>
            </a:r>
            <a:r>
              <a:rPr lang="en-US" sz="2000" dirty="0" smtClean="0">
                <a:latin typeface="Arial Rounded MT Bold" pitchFamily="34" charset="0"/>
              </a:rPr>
              <a:t>At the end of forty days they returned from spying out the land.  </a:t>
            </a:r>
          </a:p>
          <a:p>
            <a:r>
              <a:rPr lang="en-US" sz="2000" baseline="30000" dirty="0" smtClean="0">
                <a:latin typeface="Arial Rounded MT Bold" pitchFamily="34" charset="0"/>
              </a:rPr>
              <a:t>26</a:t>
            </a:r>
            <a:r>
              <a:rPr lang="en-US" sz="2000" dirty="0" smtClean="0">
                <a:latin typeface="Arial Rounded MT Bold" pitchFamily="34" charset="0"/>
              </a:rPr>
              <a:t>And they came to Moses and Aaron and to all the congregation of the people of Israel in the wilderness of </a:t>
            </a:r>
            <a:r>
              <a:rPr lang="en-US" sz="2000" dirty="0" err="1" smtClean="0">
                <a:latin typeface="Arial Rounded MT Bold" pitchFamily="34" charset="0"/>
              </a:rPr>
              <a:t>Paran</a:t>
            </a:r>
            <a:r>
              <a:rPr lang="en-US" sz="2000" dirty="0" smtClean="0">
                <a:latin typeface="Arial Rounded MT Bold" pitchFamily="34" charset="0"/>
              </a:rPr>
              <a:t>, at </a:t>
            </a:r>
            <a:r>
              <a:rPr lang="en-US" sz="2000" dirty="0" err="1" smtClean="0">
                <a:latin typeface="Arial Rounded MT Bold" pitchFamily="34" charset="0"/>
              </a:rPr>
              <a:t>Kadesh</a:t>
            </a:r>
            <a:r>
              <a:rPr lang="en-US" sz="2000" dirty="0" smtClean="0">
                <a:latin typeface="Arial Rounded MT Bold" pitchFamily="34" charset="0"/>
              </a:rPr>
              <a:t>. They brought back word to them and to all the congregation, and showed them the fruit of the land.  </a:t>
            </a:r>
            <a:br>
              <a:rPr lang="en-US" sz="2000" dirty="0" smtClean="0">
                <a:latin typeface="Arial Rounded MT Bold" pitchFamily="34" charset="0"/>
              </a:rPr>
            </a:br>
            <a:r>
              <a:rPr lang="en-US" sz="2000" baseline="30000" dirty="0" smtClean="0">
                <a:latin typeface="Arial Rounded MT Bold" pitchFamily="34" charset="0"/>
              </a:rPr>
              <a:t>27</a:t>
            </a:r>
            <a:r>
              <a:rPr lang="en-US" sz="2000" dirty="0" smtClean="0">
                <a:latin typeface="Arial Rounded MT Bold" pitchFamily="34" charset="0"/>
              </a:rPr>
              <a:t>And they told him, </a:t>
            </a:r>
          </a:p>
          <a:p>
            <a:r>
              <a:rPr lang="en-US" sz="2000" dirty="0" smtClean="0">
                <a:solidFill>
                  <a:srgbClr val="002060"/>
                </a:solidFill>
                <a:latin typeface="Arial Rounded MT Bold" pitchFamily="34" charset="0"/>
              </a:rPr>
              <a:t>“We came to the land to which you sent us. It flows with milk and honey, and this is its fruit.</a:t>
            </a:r>
            <a:r>
              <a:rPr lang="en-US" sz="2000" dirty="0" smtClean="0">
                <a:latin typeface="Arial Rounded MT Bold" pitchFamily="34" charset="0"/>
              </a:rPr>
              <a:t>  </a:t>
            </a:r>
          </a:p>
          <a:p>
            <a:endParaRPr lang="en-US" sz="2000" dirty="0">
              <a:latin typeface="Arial Rounded MT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pyrus-2.jpg"/>
          <p:cNvPicPr>
            <a:picLocks noGrp="1" noChangeAspect="1"/>
          </p:cNvPicPr>
          <p:nvPr>
            <p:ph idx="1"/>
          </p:nvPr>
        </p:nvPicPr>
        <p:blipFill>
          <a:blip r:embed="rId2" cstate="print"/>
          <a:stretch>
            <a:fillRect/>
          </a:stretch>
        </p:blipFill>
        <p:spPr>
          <a:xfrm>
            <a:off x="0" y="-112889"/>
            <a:ext cx="9144000" cy="6970889"/>
          </a:xfrm>
        </p:spPr>
      </p:pic>
      <p:sp>
        <p:nvSpPr>
          <p:cNvPr id="7" name="Rectangle 6"/>
          <p:cNvSpPr/>
          <p:nvPr/>
        </p:nvSpPr>
        <p:spPr>
          <a:xfrm>
            <a:off x="533400" y="1219200"/>
            <a:ext cx="8610600" cy="5638800"/>
          </a:xfrm>
          <a:prstGeom prst="rect">
            <a:avLst/>
          </a:prstGeom>
          <a:solidFill>
            <a:srgbClr val="FFFFFF">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1143000"/>
          </a:xfrm>
        </p:spPr>
        <p:txBody>
          <a:bodyPr/>
          <a:lstStyle/>
          <a:p>
            <a:endParaRPr lang="en-US" b="1" dirty="0"/>
          </a:p>
        </p:txBody>
      </p:sp>
      <p:pic>
        <p:nvPicPr>
          <p:cNvPr id="5" name="Picture 11" descr="Jerusalem Temple Mount-Samaria-Motif-clear brush.png"/>
          <p:cNvPicPr>
            <a:picLocks noChangeAspect="1"/>
          </p:cNvPicPr>
          <p:nvPr/>
        </p:nvPicPr>
        <p:blipFill>
          <a:blip r:embed="rId3" cstate="print"/>
          <a:srcRect/>
          <a:stretch>
            <a:fillRect/>
          </a:stretch>
        </p:blipFill>
        <p:spPr bwMode="auto">
          <a:xfrm>
            <a:off x="0" y="3259307"/>
            <a:ext cx="1063625" cy="3598693"/>
          </a:xfrm>
          <a:prstGeom prst="rect">
            <a:avLst/>
          </a:prstGeom>
          <a:noFill/>
          <a:ln w="9525">
            <a:noFill/>
            <a:miter lim="800000"/>
            <a:headEnd/>
            <a:tailEnd/>
          </a:ln>
        </p:spPr>
      </p:pic>
      <p:pic>
        <p:nvPicPr>
          <p:cNvPr id="6" name="Picture 12" descr="Jerusalem Temple Mount-Samaria-Motif-clear brush.png"/>
          <p:cNvPicPr>
            <a:picLocks noChangeAspect="1"/>
          </p:cNvPicPr>
          <p:nvPr/>
        </p:nvPicPr>
        <p:blipFill>
          <a:blip r:embed="rId4" cstate="print"/>
          <a:srcRect/>
          <a:stretch>
            <a:fillRect/>
          </a:stretch>
        </p:blipFill>
        <p:spPr bwMode="auto">
          <a:xfrm>
            <a:off x="0" y="-152400"/>
            <a:ext cx="1063625" cy="3565525"/>
          </a:xfrm>
          <a:prstGeom prst="rect">
            <a:avLst/>
          </a:prstGeom>
          <a:noFill/>
          <a:ln w="9525">
            <a:noFill/>
            <a:miter lim="800000"/>
            <a:headEnd/>
            <a:tailEnd/>
          </a:ln>
        </p:spPr>
      </p:pic>
      <p:pic>
        <p:nvPicPr>
          <p:cNvPr id="1025" name="Picture 1" descr="C:\Users\Danny\Documents\Bible Maps-Clipart\BibleMaps &amp; Clipart\Balage Balogh Pictures\Balage\Old Testament or Older\Hatzor_2-1400.jpg"/>
          <p:cNvPicPr>
            <a:picLocks noChangeAspect="1" noChangeArrowheads="1"/>
          </p:cNvPicPr>
          <p:nvPr/>
        </p:nvPicPr>
        <p:blipFill>
          <a:blip r:embed="rId5" cstate="print"/>
          <a:srcRect/>
          <a:stretch>
            <a:fillRect/>
          </a:stretch>
        </p:blipFill>
        <p:spPr bwMode="auto">
          <a:xfrm>
            <a:off x="-1033463" y="-204788"/>
            <a:ext cx="11210926" cy="7267576"/>
          </a:xfrm>
          <a:prstGeom prst="rect">
            <a:avLst/>
          </a:prstGeom>
          <a:noFill/>
        </p:spPr>
      </p:pic>
      <p:pic>
        <p:nvPicPr>
          <p:cNvPr id="8" name="Picture 5" descr="Jericho_Walls-Di"/>
          <p:cNvPicPr>
            <a:picLocks noChangeAspect="1" noChangeArrowheads="1"/>
          </p:cNvPicPr>
          <p:nvPr/>
        </p:nvPicPr>
        <p:blipFill>
          <a:blip r:embed="rId6" cstate="print"/>
          <a:srcRect/>
          <a:stretch>
            <a:fillRect/>
          </a:stretch>
        </p:blipFill>
        <p:spPr bwMode="auto">
          <a:xfrm>
            <a:off x="-914400" y="0"/>
            <a:ext cx="5039341" cy="3152775"/>
          </a:xfrm>
          <a:prstGeom prst="rect">
            <a:avLst/>
          </a:prstGeom>
          <a:noFill/>
        </p:spPr>
      </p:pic>
      <p:sp>
        <p:nvSpPr>
          <p:cNvPr id="9" name="TextBox 8"/>
          <p:cNvSpPr txBox="1"/>
          <p:nvPr/>
        </p:nvSpPr>
        <p:spPr>
          <a:xfrm>
            <a:off x="-838200" y="4648200"/>
            <a:ext cx="4953000" cy="1631216"/>
          </a:xfrm>
          <a:prstGeom prst="rect">
            <a:avLst/>
          </a:prstGeom>
          <a:solidFill>
            <a:srgbClr val="FFFFCC"/>
          </a:solidFill>
        </p:spPr>
        <p:txBody>
          <a:bodyPr wrap="square" rtlCol="0">
            <a:spAutoFit/>
          </a:bodyPr>
          <a:lstStyle/>
          <a:p>
            <a:r>
              <a:rPr lang="en-US" sz="2000" dirty="0" smtClean="0">
                <a:latin typeface="Arial Rounded MT Bold" pitchFamily="34" charset="0"/>
              </a:rPr>
              <a:t>Numbers  13 (ESV)</a:t>
            </a:r>
          </a:p>
          <a:p>
            <a:r>
              <a:rPr lang="en-US" sz="2000" baseline="30000" dirty="0" smtClean="0">
                <a:latin typeface="Arial Rounded MT Bold" pitchFamily="34" charset="0"/>
              </a:rPr>
              <a:t>28</a:t>
            </a:r>
            <a:r>
              <a:rPr lang="en-US" sz="2000" dirty="0" smtClean="0">
                <a:latin typeface="Arial Rounded MT Bold" pitchFamily="34" charset="0"/>
              </a:rPr>
              <a:t>However, the people who dwell in the land are strong, and the cities are fortified and very large. </a:t>
            </a:r>
          </a:p>
          <a:p>
            <a:endParaRPr lang="en-US" sz="2000" dirty="0">
              <a:latin typeface="Arial Rounded MT Bold"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keepers sr\Sinai sr\Sinai desert3, tb n030300 sr.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435</Words>
  <Application>Microsoft Office PowerPoint</Application>
  <PresentationFormat>On-screen Show (4:3)</PresentationFormat>
  <Paragraphs>139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Fear of Pharaoh</vt:lpstr>
      <vt:lpstr>God Saves Israel</vt:lpstr>
      <vt:lpstr>Fear of Hunger</vt:lpstr>
      <vt:lpstr>Slide 5</vt:lpstr>
      <vt:lpstr>Tired of Manna</vt:lpstr>
      <vt:lpstr>Slide 7</vt:lpstr>
      <vt:lpstr>Slide 8</vt:lpstr>
      <vt:lpstr>Slide 9</vt:lpstr>
      <vt:lpstr>Giants in the Land</vt:lpstr>
      <vt:lpstr>40 Years Later – A History Lesson</vt:lpstr>
      <vt:lpstr>Moses Speaks to Israel</vt:lpstr>
      <vt:lpstr>Moses Speaks to Joshua</vt:lpstr>
      <vt:lpstr>Joshua Faces a Fortified City</vt:lpstr>
      <vt:lpstr>Lord Speaks to Joshua</vt:lpstr>
      <vt:lpstr>Lord Speaks to Joshua</vt:lpstr>
      <vt:lpstr>Tribes of Reuben &amp; Gad  Answer Joshua</vt:lpstr>
      <vt:lpstr>Jericho Fears the Lord &amp; Israel</vt:lpstr>
      <vt:lpstr>Joshua’s Farewell to the People</vt:lpstr>
      <vt:lpstr>David’s Instructions to Solomon</vt:lpstr>
      <vt:lpstr>David’s Charge to Leaders of Israel</vt:lpstr>
      <vt:lpstr>David’s Charge to Solomon</vt:lpstr>
      <vt:lpstr>Courage of Joseph of Arimathea</vt:lpstr>
      <vt:lpstr>Paul in Corinth</vt:lpstr>
      <vt:lpstr>Paul &amp; Christians in Rome</vt:lpstr>
      <vt:lpstr>How Can We Be  Strong &amp; Courageous?</vt:lpstr>
    </vt:vector>
  </TitlesOfParts>
  <Company>Haynes Clan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Daniel Haynes</dc:creator>
  <cp:lastModifiedBy> </cp:lastModifiedBy>
  <cp:revision>44</cp:revision>
  <dcterms:created xsi:type="dcterms:W3CDTF">2011-04-02T20:16:37Z</dcterms:created>
  <dcterms:modified xsi:type="dcterms:W3CDTF">2011-04-03T21:43:43Z</dcterms:modified>
</cp:coreProperties>
</file>