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1A4A4FF-B5A2-42C5-B165-AFF52E47C83A}"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A4A4FF-B5A2-42C5-B165-AFF52E47C83A}"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C5093FC1-0022-4168-94A4-0BF3F50FDBA8}" type="datetimeFigureOut">
              <a:rPr lang="en-US" smtClean="0"/>
              <a:pPr/>
              <a:t>3/20/2011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A4A4FF-B5A2-42C5-B165-AFF52E47C8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C5093FC1-0022-4168-94A4-0BF3F50FDBA8}" type="datetimeFigureOut">
              <a:rPr lang="en-US" smtClean="0"/>
              <a:pPr/>
              <a:t>3/20/2011</a:t>
            </a:fld>
            <a:endParaRPr lang="en-US"/>
          </a:p>
        </p:txBody>
      </p:sp>
      <p:sp>
        <p:nvSpPr>
          <p:cNvPr id="11" name="Slide Number Placeholder 10"/>
          <p:cNvSpPr>
            <a:spLocks noGrp="1"/>
          </p:cNvSpPr>
          <p:nvPr>
            <p:ph type="sldNum" sz="quarter" idx="11"/>
          </p:nvPr>
        </p:nvSpPr>
        <p:spPr/>
        <p:txBody>
          <a:bodyPr/>
          <a:lstStyle/>
          <a:p>
            <a:fld id="{E1A4A4FF-B5A2-42C5-B165-AFF52E47C83A}"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C5093FC1-0022-4168-94A4-0BF3F50FDBA8}" type="datetimeFigureOut">
              <a:rPr lang="en-US" smtClean="0"/>
              <a:pPr/>
              <a:t>3/20/2011</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E1A4A4FF-B5A2-42C5-B165-AFF52E47C83A}"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52400" y="0"/>
            <a:ext cx="381000" cy="369332"/>
          </a:xfrm>
          <a:prstGeom prst="rect">
            <a:avLst/>
          </a:prstGeom>
          <a:noFill/>
        </p:spPr>
        <p:txBody>
          <a:bodyPr wrap="square" rtlCol="0">
            <a:spAutoFit/>
          </a:bodyPr>
          <a:lstStyle/>
          <a:p>
            <a:r>
              <a:rPr lang="en-US" dirty="0" smtClean="0"/>
              <a:t>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lstStyle/>
          <a:p>
            <a:r>
              <a:rPr lang="en-US" dirty="0" smtClean="0"/>
              <a:t>How Do We Respond When</a:t>
            </a:r>
            <a:br>
              <a:rPr lang="en-US" dirty="0" smtClean="0"/>
            </a:br>
            <a:r>
              <a:rPr lang="en-US" dirty="0" smtClean="0"/>
              <a:t>The Faithless Ask For Help?</a:t>
            </a:r>
            <a:endParaRPr lang="en-US" dirty="0"/>
          </a:p>
        </p:txBody>
      </p:sp>
      <p:sp>
        <p:nvSpPr>
          <p:cNvPr id="3" name="Content Placeholder 2"/>
          <p:cNvSpPr>
            <a:spLocks noGrp="1"/>
          </p:cNvSpPr>
          <p:nvPr>
            <p:ph idx="1"/>
          </p:nvPr>
        </p:nvSpPr>
        <p:spPr>
          <a:xfrm>
            <a:off x="914400" y="2209800"/>
            <a:ext cx="7772400" cy="4145760"/>
          </a:xfrm>
        </p:spPr>
        <p:txBody>
          <a:bodyPr/>
          <a:lstStyle/>
          <a:p>
            <a:r>
              <a:rPr lang="en-US" dirty="0" smtClean="0"/>
              <a:t>Realize that unbelievers </a:t>
            </a:r>
            <a:r>
              <a:rPr lang="en-US" u="sng" dirty="0" smtClean="0"/>
              <a:t>will</a:t>
            </a:r>
            <a:r>
              <a:rPr lang="en-US" dirty="0" smtClean="0"/>
              <a:t> </a:t>
            </a:r>
            <a:r>
              <a:rPr lang="en-US" u="sng" dirty="0" smtClean="0"/>
              <a:t>come</a:t>
            </a:r>
            <a:r>
              <a:rPr lang="en-US" dirty="0" smtClean="0"/>
              <a:t> to 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2:12</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12</a:t>
            </a:r>
            <a:r>
              <a:rPr lang="en-US" sz="2800" b="0" dirty="0" smtClean="0">
                <a:solidFill>
                  <a:schemeClr val="tx1"/>
                </a:solidFill>
                <a:latin typeface="Arial Narrow" pitchFamily="34" charset="0"/>
              </a:rPr>
              <a:t> Because of this the king became indignant and very furious and gave orders to destroy all the wise men of Babylon.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2:13</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13 </a:t>
            </a:r>
            <a:r>
              <a:rPr lang="en-US" sz="2800" b="0" dirty="0" smtClean="0">
                <a:solidFill>
                  <a:schemeClr val="tx1"/>
                </a:solidFill>
                <a:latin typeface="Arial Narrow" pitchFamily="34" charset="0"/>
              </a:rPr>
              <a:t>So the decree went forth that the wise men should be slain; and they looked for Daniel and his friends to kill them.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2:14-16</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14</a:t>
            </a:r>
            <a:r>
              <a:rPr lang="en-US" sz="2800" b="0" dirty="0" smtClean="0">
                <a:solidFill>
                  <a:schemeClr val="tx1"/>
                </a:solidFill>
                <a:latin typeface="Arial Narrow" pitchFamily="34" charset="0"/>
              </a:rPr>
              <a:t> Then Daniel replied with discretion and discernment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captain of the king's bodyguard, who had gone forth to slay the wise men of Babylon; </a:t>
            </a:r>
            <a:r>
              <a:rPr lang="en-US" sz="2800" b="0" baseline="30000" dirty="0" smtClean="0">
                <a:solidFill>
                  <a:schemeClr val="tx1"/>
                </a:solidFill>
                <a:latin typeface="Arial Narrow" pitchFamily="34" charset="0"/>
              </a:rPr>
              <a:t>15 </a:t>
            </a:r>
            <a:r>
              <a:rPr lang="en-US" sz="2800" b="0" dirty="0" smtClean="0">
                <a:solidFill>
                  <a:schemeClr val="tx1"/>
                </a:solidFill>
                <a:latin typeface="Arial Narrow" pitchFamily="34" charset="0"/>
              </a:rPr>
              <a:t>he said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king's commander, "For what reason is the decree from the king so  urgent?" Then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informed Daniel about the matter. </a:t>
            </a:r>
            <a:r>
              <a:rPr lang="en-US" sz="2800" b="0" baseline="30000" dirty="0" smtClean="0">
                <a:solidFill>
                  <a:schemeClr val="tx1"/>
                </a:solidFill>
                <a:latin typeface="Arial Narrow" pitchFamily="34" charset="0"/>
              </a:rPr>
              <a:t>16</a:t>
            </a:r>
            <a:r>
              <a:rPr lang="en-US" sz="2800" b="0" dirty="0" smtClean="0">
                <a:solidFill>
                  <a:schemeClr val="tx1"/>
                </a:solidFill>
                <a:latin typeface="Arial Narrow" pitchFamily="34" charset="0"/>
              </a:rPr>
              <a:t> So Daniel went in and requested of the king that he would give him time, in order that he might declare the interpretation to the king.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2:14-16</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14</a:t>
            </a:r>
            <a:r>
              <a:rPr lang="en-US" sz="2800" b="0" dirty="0" smtClean="0">
                <a:solidFill>
                  <a:schemeClr val="tx1"/>
                </a:solidFill>
                <a:latin typeface="Arial Narrow" pitchFamily="34" charset="0"/>
              </a:rPr>
              <a:t> Then Daniel replied with discretion and discernment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captain of the king's bodyguard, who had gone forth to slay the wise men of Babylon; </a:t>
            </a:r>
            <a:r>
              <a:rPr lang="en-US" sz="2800" b="0" baseline="30000" dirty="0" smtClean="0">
                <a:solidFill>
                  <a:schemeClr val="tx1"/>
                </a:solidFill>
                <a:latin typeface="Arial Narrow" pitchFamily="34" charset="0"/>
              </a:rPr>
              <a:t>15 </a:t>
            </a:r>
            <a:r>
              <a:rPr lang="en-US" sz="2800" b="0" dirty="0" smtClean="0">
                <a:solidFill>
                  <a:schemeClr val="tx1"/>
                </a:solidFill>
                <a:latin typeface="Arial Narrow" pitchFamily="34" charset="0"/>
              </a:rPr>
              <a:t>he said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king's commander, "For what reason is the decree from the king so  urgent?" Then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informed Daniel about the matter. </a:t>
            </a:r>
            <a:r>
              <a:rPr lang="en-US" sz="2800" b="0" baseline="30000" dirty="0" smtClean="0">
                <a:solidFill>
                  <a:schemeClr val="tx1"/>
                </a:solidFill>
                <a:latin typeface="Arial Narrow" pitchFamily="34" charset="0"/>
              </a:rPr>
              <a:t>16</a:t>
            </a:r>
            <a:r>
              <a:rPr lang="en-US" sz="2800" b="0" dirty="0" smtClean="0">
                <a:solidFill>
                  <a:schemeClr val="tx1"/>
                </a:solidFill>
                <a:latin typeface="Arial Narrow" pitchFamily="34" charset="0"/>
              </a:rPr>
              <a:t> </a:t>
            </a:r>
            <a:r>
              <a:rPr lang="en-US" sz="2800" b="0" u="sng" dirty="0" smtClean="0">
                <a:solidFill>
                  <a:schemeClr val="tx1"/>
                </a:solidFill>
                <a:latin typeface="Arial Narrow" pitchFamily="34" charset="0"/>
              </a:rPr>
              <a:t>So Daniel went in and requested of the king that he would give him time</a:t>
            </a:r>
            <a:r>
              <a:rPr lang="en-US" sz="2800" b="0" dirty="0" smtClean="0">
                <a:solidFill>
                  <a:schemeClr val="tx1"/>
                </a:solidFill>
                <a:latin typeface="Arial Narrow" pitchFamily="34" charset="0"/>
              </a:rPr>
              <a:t>, in order that he might declare the interpretation to the king.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lstStyle/>
          <a:p>
            <a:r>
              <a:rPr lang="en-US" dirty="0" smtClean="0"/>
              <a:t>How Do We Respond When</a:t>
            </a:r>
            <a:br>
              <a:rPr lang="en-US" dirty="0" smtClean="0"/>
            </a:br>
            <a:r>
              <a:rPr lang="en-US" dirty="0" smtClean="0"/>
              <a:t>The Faithless Ask For Help?</a:t>
            </a:r>
            <a:endParaRPr lang="en-US" dirty="0"/>
          </a:p>
        </p:txBody>
      </p:sp>
      <p:sp>
        <p:nvSpPr>
          <p:cNvPr id="3" name="Content Placeholder 2"/>
          <p:cNvSpPr>
            <a:spLocks noGrp="1"/>
          </p:cNvSpPr>
          <p:nvPr>
            <p:ph idx="1"/>
          </p:nvPr>
        </p:nvSpPr>
        <p:spPr>
          <a:xfrm>
            <a:off x="914400" y="2209800"/>
            <a:ext cx="7772400" cy="4145760"/>
          </a:xfrm>
        </p:spPr>
        <p:txBody>
          <a:bodyPr/>
          <a:lstStyle/>
          <a:p>
            <a:r>
              <a:rPr lang="en-US" dirty="0" smtClean="0"/>
              <a:t>Realize that unbelievers </a:t>
            </a:r>
            <a:r>
              <a:rPr lang="en-US" u="sng" dirty="0" smtClean="0"/>
              <a:t>will</a:t>
            </a:r>
            <a:r>
              <a:rPr lang="en-US" dirty="0" smtClean="0"/>
              <a:t> </a:t>
            </a:r>
            <a:r>
              <a:rPr lang="en-US" u="sng" dirty="0" smtClean="0"/>
              <a:t>come</a:t>
            </a:r>
            <a:r>
              <a:rPr lang="en-US" dirty="0" smtClean="0"/>
              <a:t> to us!</a:t>
            </a:r>
          </a:p>
          <a:p>
            <a:r>
              <a:rPr lang="en-US" dirty="0" smtClean="0"/>
              <a:t>Take the initiative to teach them with </a:t>
            </a:r>
            <a:br>
              <a:rPr lang="en-US" dirty="0" smtClean="0"/>
            </a:br>
            <a:r>
              <a:rPr lang="en-US" dirty="0" smtClean="0"/>
              <a:t>discretion and discernment.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2:14-16</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14</a:t>
            </a:r>
            <a:r>
              <a:rPr lang="en-US" sz="2800" b="0" dirty="0" smtClean="0">
                <a:solidFill>
                  <a:schemeClr val="tx1"/>
                </a:solidFill>
                <a:latin typeface="Arial Narrow" pitchFamily="34" charset="0"/>
              </a:rPr>
              <a:t> Then Daniel replied with </a:t>
            </a:r>
            <a:r>
              <a:rPr lang="en-US" sz="2800" b="0" u="sng" dirty="0" smtClean="0">
                <a:solidFill>
                  <a:schemeClr val="tx1"/>
                </a:solidFill>
                <a:latin typeface="Arial Narrow" pitchFamily="34" charset="0"/>
              </a:rPr>
              <a:t>discretion and discernment</a:t>
            </a:r>
            <a:r>
              <a:rPr lang="en-US" sz="2800" b="0" dirty="0" smtClean="0">
                <a:solidFill>
                  <a:schemeClr val="tx1"/>
                </a:solidFill>
                <a:latin typeface="Arial Narrow" pitchFamily="34" charset="0"/>
              </a:rPr>
              <a:t>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captain of the king's bodyguard, who had gone forth to slay the wise men of Babylon; </a:t>
            </a:r>
            <a:r>
              <a:rPr lang="en-US" sz="2800" b="0" baseline="30000" dirty="0" smtClean="0">
                <a:solidFill>
                  <a:schemeClr val="tx1"/>
                </a:solidFill>
                <a:latin typeface="Arial Narrow" pitchFamily="34" charset="0"/>
              </a:rPr>
              <a:t>15 </a:t>
            </a:r>
            <a:r>
              <a:rPr lang="en-US" sz="2800" b="0" dirty="0" smtClean="0">
                <a:solidFill>
                  <a:schemeClr val="tx1"/>
                </a:solidFill>
                <a:latin typeface="Arial Narrow" pitchFamily="34" charset="0"/>
              </a:rPr>
              <a:t>he said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the king's commander, "For what reason is the decree from the king so  urgent?" Then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informed Daniel about the matter. </a:t>
            </a:r>
            <a:r>
              <a:rPr lang="en-US" sz="2800" b="0" baseline="30000" dirty="0" smtClean="0">
                <a:solidFill>
                  <a:schemeClr val="tx1"/>
                </a:solidFill>
                <a:latin typeface="Arial Narrow" pitchFamily="34" charset="0"/>
              </a:rPr>
              <a:t>16</a:t>
            </a:r>
            <a:r>
              <a:rPr lang="en-US" sz="2800" b="0" dirty="0" smtClean="0">
                <a:solidFill>
                  <a:schemeClr val="tx1"/>
                </a:solidFill>
                <a:latin typeface="Arial Narrow" pitchFamily="34" charset="0"/>
              </a:rPr>
              <a:t> So Daniel went in and requested of the king that he would give him time, in order that he might declare the interpretation to the king.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2:17-19</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17</a:t>
            </a:r>
            <a:r>
              <a:rPr lang="en-US" sz="2800" b="0" dirty="0" smtClean="0">
                <a:solidFill>
                  <a:schemeClr val="tx1"/>
                </a:solidFill>
                <a:latin typeface="Arial Narrow" pitchFamily="34" charset="0"/>
              </a:rPr>
              <a:t> Then Daniel went to his house and informed his friends, </a:t>
            </a:r>
            <a:r>
              <a:rPr lang="en-US" sz="2800" b="0" dirty="0" err="1" smtClean="0">
                <a:solidFill>
                  <a:schemeClr val="tx1"/>
                </a:solidFill>
                <a:latin typeface="Arial Narrow" pitchFamily="34" charset="0"/>
              </a:rPr>
              <a:t>Hananiah</a:t>
            </a:r>
            <a:r>
              <a:rPr lang="en-US" sz="2800" b="0" dirty="0" smtClean="0">
                <a:solidFill>
                  <a:schemeClr val="tx1"/>
                </a:solidFill>
                <a:latin typeface="Arial Narrow" pitchFamily="34" charset="0"/>
              </a:rPr>
              <a:t>, </a:t>
            </a:r>
            <a:r>
              <a:rPr lang="en-US" sz="2800" b="0" dirty="0" err="1" smtClean="0">
                <a:solidFill>
                  <a:schemeClr val="tx1"/>
                </a:solidFill>
                <a:latin typeface="Arial Narrow" pitchFamily="34" charset="0"/>
              </a:rPr>
              <a:t>Mishael</a:t>
            </a:r>
            <a:r>
              <a:rPr lang="en-US" sz="2800" b="0" dirty="0" smtClean="0">
                <a:solidFill>
                  <a:schemeClr val="tx1"/>
                </a:solidFill>
                <a:latin typeface="Arial Narrow" pitchFamily="34" charset="0"/>
              </a:rPr>
              <a:t> and </a:t>
            </a:r>
            <a:r>
              <a:rPr lang="en-US" sz="2800" b="0" dirty="0" err="1" smtClean="0">
                <a:solidFill>
                  <a:schemeClr val="tx1"/>
                </a:solidFill>
                <a:latin typeface="Arial Narrow" pitchFamily="34" charset="0"/>
              </a:rPr>
              <a:t>Azariah</a:t>
            </a:r>
            <a:r>
              <a:rPr lang="en-US" sz="2800" b="0" dirty="0" smtClean="0">
                <a:solidFill>
                  <a:schemeClr val="tx1"/>
                </a:solidFill>
                <a:latin typeface="Arial Narrow" pitchFamily="34" charset="0"/>
              </a:rPr>
              <a:t>, about the matter, </a:t>
            </a:r>
            <a:r>
              <a:rPr lang="en-US" sz="2800" b="0" baseline="30000" dirty="0" smtClean="0">
                <a:solidFill>
                  <a:schemeClr val="tx1"/>
                </a:solidFill>
                <a:latin typeface="Arial Narrow" pitchFamily="34" charset="0"/>
              </a:rPr>
              <a:t>18</a:t>
            </a:r>
            <a:r>
              <a:rPr lang="en-US" sz="2800" b="0" dirty="0" smtClean="0">
                <a:solidFill>
                  <a:schemeClr val="tx1"/>
                </a:solidFill>
                <a:latin typeface="Arial Narrow" pitchFamily="34" charset="0"/>
              </a:rPr>
              <a:t> so that they might request compassion from the God of heaven concerning this mystery, so that Daniel and his friends would not be destroyed with the rest of the wise men of Babylon. </a:t>
            </a:r>
            <a:r>
              <a:rPr lang="en-US" sz="2800" b="0" baseline="30000" dirty="0" smtClean="0">
                <a:solidFill>
                  <a:schemeClr val="tx1"/>
                </a:solidFill>
                <a:latin typeface="Arial Narrow" pitchFamily="34" charset="0"/>
              </a:rPr>
              <a:t>19 </a:t>
            </a:r>
            <a:r>
              <a:rPr lang="en-US" sz="2800" b="0" dirty="0" smtClean="0">
                <a:solidFill>
                  <a:schemeClr val="tx1"/>
                </a:solidFill>
                <a:latin typeface="Arial Narrow" pitchFamily="34" charset="0"/>
              </a:rPr>
              <a:t>Then the mystery was revealed to Daniel in a night vision. Then Daniel blessed the God of heaven;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lstStyle/>
          <a:p>
            <a:r>
              <a:rPr lang="en-US" dirty="0" smtClean="0"/>
              <a:t>How Do We Respond When</a:t>
            </a:r>
            <a:br>
              <a:rPr lang="en-US" dirty="0" smtClean="0"/>
            </a:br>
            <a:r>
              <a:rPr lang="en-US" dirty="0" smtClean="0"/>
              <a:t>The Faithless Ask For Help?</a:t>
            </a:r>
            <a:endParaRPr lang="en-US" dirty="0"/>
          </a:p>
        </p:txBody>
      </p:sp>
      <p:sp>
        <p:nvSpPr>
          <p:cNvPr id="3" name="Content Placeholder 2"/>
          <p:cNvSpPr>
            <a:spLocks noGrp="1"/>
          </p:cNvSpPr>
          <p:nvPr>
            <p:ph idx="1"/>
          </p:nvPr>
        </p:nvSpPr>
        <p:spPr>
          <a:xfrm>
            <a:off x="914400" y="2209800"/>
            <a:ext cx="7772400" cy="4145760"/>
          </a:xfrm>
        </p:spPr>
        <p:txBody>
          <a:bodyPr/>
          <a:lstStyle/>
          <a:p>
            <a:r>
              <a:rPr lang="en-US" dirty="0" smtClean="0"/>
              <a:t>Realize that unbelievers </a:t>
            </a:r>
            <a:r>
              <a:rPr lang="en-US" u="sng" dirty="0" smtClean="0"/>
              <a:t>will</a:t>
            </a:r>
            <a:r>
              <a:rPr lang="en-US" dirty="0" smtClean="0"/>
              <a:t> </a:t>
            </a:r>
            <a:r>
              <a:rPr lang="en-US" u="sng" dirty="0" smtClean="0"/>
              <a:t>come</a:t>
            </a:r>
            <a:r>
              <a:rPr lang="en-US" dirty="0" smtClean="0"/>
              <a:t> to us!</a:t>
            </a:r>
          </a:p>
          <a:p>
            <a:r>
              <a:rPr lang="en-US" dirty="0" smtClean="0"/>
              <a:t>Take the initiative to teach them with </a:t>
            </a:r>
            <a:br>
              <a:rPr lang="en-US" dirty="0" smtClean="0"/>
            </a:br>
            <a:r>
              <a:rPr lang="en-US" dirty="0" smtClean="0"/>
              <a:t>discretion and discernment.</a:t>
            </a:r>
          </a:p>
          <a:p>
            <a:r>
              <a:rPr lang="en-US" dirty="0" smtClean="0"/>
              <a:t>Solicit support and help from other</a:t>
            </a:r>
            <a:br>
              <a:rPr lang="en-US" dirty="0" smtClean="0"/>
            </a:br>
            <a:r>
              <a:rPr lang="en-US" dirty="0" smtClean="0"/>
              <a:t>Christians here at Embry Hills.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2:19-22</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19</a:t>
            </a:r>
            <a:r>
              <a:rPr lang="en-US" sz="2800" b="0" dirty="0" smtClean="0">
                <a:solidFill>
                  <a:schemeClr val="tx1"/>
                </a:solidFill>
                <a:latin typeface="Arial Narrow" pitchFamily="34" charset="0"/>
              </a:rPr>
              <a:t> Then the mystery was revealed to Daniel in a night vision. Then Daniel blessed the God of heaven; </a:t>
            </a:r>
            <a:r>
              <a:rPr lang="en-US" sz="2800" b="0" baseline="30000" dirty="0" smtClean="0">
                <a:solidFill>
                  <a:schemeClr val="tx1"/>
                </a:solidFill>
                <a:latin typeface="Arial Narrow" pitchFamily="34" charset="0"/>
              </a:rPr>
              <a:t>20</a:t>
            </a:r>
            <a:r>
              <a:rPr lang="en-US" sz="2800" b="0" dirty="0" smtClean="0">
                <a:solidFill>
                  <a:schemeClr val="tx1"/>
                </a:solidFill>
                <a:latin typeface="Arial Narrow" pitchFamily="34" charset="0"/>
              </a:rPr>
              <a:t> Daniel said, "Let the name of God be blessed forever and ever, For wisdom and power belong to Him. </a:t>
            </a:r>
            <a:r>
              <a:rPr lang="en-US" sz="2800" b="0" baseline="30000" dirty="0" smtClean="0">
                <a:solidFill>
                  <a:schemeClr val="tx1"/>
                </a:solidFill>
                <a:latin typeface="Arial Narrow" pitchFamily="34" charset="0"/>
              </a:rPr>
              <a:t>21</a:t>
            </a:r>
            <a:r>
              <a:rPr lang="en-US" sz="2800" b="0" dirty="0" smtClean="0">
                <a:solidFill>
                  <a:schemeClr val="tx1"/>
                </a:solidFill>
                <a:latin typeface="Arial Narrow" pitchFamily="34" charset="0"/>
              </a:rPr>
              <a:t> "It is He who changes the times and the epochs; He removes kings and establishes kings; He gives wisdom to wise men And knowledge to men of understanding. </a:t>
            </a:r>
            <a:r>
              <a:rPr lang="en-US" sz="2800" b="0" baseline="30000" dirty="0" smtClean="0">
                <a:solidFill>
                  <a:schemeClr val="tx1"/>
                </a:solidFill>
                <a:latin typeface="Arial Narrow" pitchFamily="34" charset="0"/>
              </a:rPr>
              <a:t>22</a:t>
            </a:r>
            <a:r>
              <a:rPr lang="en-US" sz="2800" b="0" dirty="0" smtClean="0">
                <a:solidFill>
                  <a:schemeClr val="tx1"/>
                </a:solidFill>
                <a:latin typeface="Arial Narrow" pitchFamily="34" charset="0"/>
              </a:rPr>
              <a:t> "It is He who reveals the profound and hidden things;  He knows what is in the darkness, And the light dwells with Him.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The Faithless</a:t>
            </a:r>
            <a:br>
              <a:rPr lang="en-US" dirty="0" smtClean="0"/>
            </a:br>
            <a:r>
              <a:rPr lang="en-US" dirty="0" smtClean="0"/>
              <a:t>Come To God</a:t>
            </a:r>
            <a:endParaRPr lang="en-US" dirty="0"/>
          </a:p>
        </p:txBody>
      </p:sp>
      <p:sp>
        <p:nvSpPr>
          <p:cNvPr id="3" name="Subtitle 2"/>
          <p:cNvSpPr>
            <a:spLocks noGrp="1"/>
          </p:cNvSpPr>
          <p:nvPr>
            <p:ph type="subTitle" idx="4294967295"/>
          </p:nvPr>
        </p:nvSpPr>
        <p:spPr>
          <a:xfrm>
            <a:off x="1371600" y="5143500"/>
            <a:ext cx="7772400" cy="650875"/>
          </a:xfrm>
        </p:spPr>
        <p:txBody>
          <a:bodyPr>
            <a:normAutofit/>
          </a:bodyPr>
          <a:lstStyle/>
          <a:p>
            <a:pPr algn="r"/>
            <a:r>
              <a:rPr lang="en-US" sz="2800" b="1" i="1" dirty="0" smtClean="0"/>
              <a:t>LIVING FAITHFULLY IN A FAITHLESS WORLD</a:t>
            </a:r>
            <a:endParaRPr lang="en-US" sz="28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baseline="30000" dirty="0" smtClean="0">
                <a:solidFill>
                  <a:schemeClr val="tx1"/>
                </a:solidFill>
                <a:latin typeface="Arial Narrow" pitchFamily="34" charset="0"/>
              </a:rPr>
              <a:t>23</a:t>
            </a:r>
            <a:r>
              <a:rPr lang="en-US" sz="2800" b="0" dirty="0" smtClean="0">
                <a:solidFill>
                  <a:schemeClr val="tx1"/>
                </a:solidFill>
                <a:latin typeface="Arial Narrow" pitchFamily="34" charset="0"/>
              </a:rPr>
              <a:t> “To You, O God of my fathers, I give thanks and praise, For You have given me wisdom and power; Even now You have made known to me what we requested of You, For You have made known to us the king's matter.” </a:t>
            </a:r>
            <a:r>
              <a:rPr lang="en-US" sz="2800" b="0" baseline="30000" dirty="0" smtClean="0">
                <a:solidFill>
                  <a:schemeClr val="tx1"/>
                </a:solidFill>
                <a:latin typeface="Arial Narrow" pitchFamily="34" charset="0"/>
              </a:rPr>
              <a:t>24 </a:t>
            </a:r>
            <a:r>
              <a:rPr lang="en-US" sz="2800" b="0" dirty="0" smtClean="0">
                <a:solidFill>
                  <a:schemeClr val="tx1"/>
                </a:solidFill>
                <a:latin typeface="Arial Narrow" pitchFamily="34" charset="0"/>
              </a:rPr>
              <a:t>Therefore, Daniel went in to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whom the king had appointed to destroy the wise men of Babylon; he went and spoke to him as follows: “Do not destroy the wise men of Babylon! Take me into the king's presence, and I will declare the interpretation to the king.” </a:t>
            </a:r>
            <a:r>
              <a:rPr lang="en-US" sz="2800" b="0" baseline="30000" dirty="0" smtClean="0">
                <a:solidFill>
                  <a:schemeClr val="tx1"/>
                </a:solidFill>
                <a:latin typeface="Arial Narrow" pitchFamily="34" charset="0"/>
              </a:rPr>
              <a:t>25</a:t>
            </a:r>
            <a:r>
              <a:rPr lang="en-US" sz="2800" b="0" dirty="0" smtClean="0">
                <a:solidFill>
                  <a:schemeClr val="tx1"/>
                </a:solidFill>
                <a:latin typeface="Arial Narrow" pitchFamily="34" charset="0"/>
              </a:rPr>
              <a:t> Then </a:t>
            </a:r>
            <a:r>
              <a:rPr lang="en-US" sz="2800" b="0" dirty="0" err="1" smtClean="0">
                <a:solidFill>
                  <a:schemeClr val="tx1"/>
                </a:solidFill>
                <a:latin typeface="Arial Narrow" pitchFamily="34" charset="0"/>
              </a:rPr>
              <a:t>Arioch</a:t>
            </a:r>
            <a:r>
              <a:rPr lang="en-US" sz="2800" b="0" dirty="0" smtClean="0">
                <a:solidFill>
                  <a:schemeClr val="tx1"/>
                </a:solidFill>
                <a:latin typeface="Arial Narrow" pitchFamily="34" charset="0"/>
              </a:rPr>
              <a:t> hurriedly brought Daniel into the king's presence and spoke to him as follows: “I have found a man among the exiles from Judah who can make the interpretation known to the king!”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baseline="30000" dirty="0" smtClean="0">
                <a:solidFill>
                  <a:schemeClr val="tx1"/>
                </a:solidFill>
                <a:latin typeface="Arial Narrow" pitchFamily="34" charset="0"/>
              </a:rPr>
              <a:t>26</a:t>
            </a:r>
            <a:r>
              <a:rPr lang="en-US" sz="2800" b="0" dirty="0" smtClean="0">
                <a:solidFill>
                  <a:schemeClr val="tx1"/>
                </a:solidFill>
                <a:latin typeface="Arial Narrow" pitchFamily="34" charset="0"/>
              </a:rPr>
              <a:t> The king said to Daniel, whose name was </a:t>
            </a:r>
            <a:r>
              <a:rPr lang="en-US" sz="2800" b="0" dirty="0" err="1" smtClean="0">
                <a:solidFill>
                  <a:schemeClr val="tx1"/>
                </a:solidFill>
                <a:latin typeface="Arial Narrow" pitchFamily="34" charset="0"/>
              </a:rPr>
              <a:t>Belteshazzar</a:t>
            </a:r>
            <a:r>
              <a:rPr lang="en-US" sz="2800" b="0" dirty="0" smtClean="0">
                <a:solidFill>
                  <a:schemeClr val="tx1"/>
                </a:solidFill>
                <a:latin typeface="Arial Narrow" pitchFamily="34" charset="0"/>
              </a:rPr>
              <a:t>, “Are you able to make known to me the dream which I have seen and its interpretation?” </a:t>
            </a:r>
            <a:r>
              <a:rPr lang="en-US" sz="2800" b="0" baseline="30000" dirty="0" smtClean="0">
                <a:solidFill>
                  <a:schemeClr val="tx1"/>
                </a:solidFill>
                <a:latin typeface="Arial Narrow" pitchFamily="34" charset="0"/>
              </a:rPr>
              <a:t>27</a:t>
            </a:r>
            <a:r>
              <a:rPr lang="en-US" sz="2800" b="0" dirty="0" smtClean="0">
                <a:solidFill>
                  <a:schemeClr val="tx1"/>
                </a:solidFill>
                <a:latin typeface="Arial Narrow" pitchFamily="34" charset="0"/>
              </a:rPr>
              <a:t> Daniel answered before the king and said, “As for the mystery about which the king has inquired, neither wise men, conjurers, magicians nor diviners are able to declare it to the king. </a:t>
            </a:r>
            <a:r>
              <a:rPr lang="en-US" sz="2800" b="0" baseline="30000" dirty="0" smtClean="0">
                <a:solidFill>
                  <a:schemeClr val="tx1"/>
                </a:solidFill>
                <a:latin typeface="Arial Narrow" pitchFamily="34" charset="0"/>
              </a:rPr>
              <a:t>28</a:t>
            </a:r>
            <a:r>
              <a:rPr lang="en-US" sz="2800" b="0" dirty="0" smtClean="0">
                <a:solidFill>
                  <a:schemeClr val="tx1"/>
                </a:solidFill>
                <a:latin typeface="Arial Narrow" pitchFamily="34" charset="0"/>
              </a:rPr>
              <a:t> However, there is a God in heaven who reveals mysteries, and He has made known to King Nebuchadnezzar what will take place in the latter days. This was your dream and the visions in your mind while on your bed.”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lstStyle/>
          <a:p>
            <a:r>
              <a:rPr lang="en-US" dirty="0" smtClean="0"/>
              <a:t>How Do We Respond When</a:t>
            </a:r>
            <a:br>
              <a:rPr lang="en-US" dirty="0" smtClean="0"/>
            </a:br>
            <a:r>
              <a:rPr lang="en-US" dirty="0" smtClean="0"/>
              <a:t>The Faithless Ask For Help?</a:t>
            </a:r>
            <a:endParaRPr lang="en-US" dirty="0"/>
          </a:p>
        </p:txBody>
      </p:sp>
      <p:sp>
        <p:nvSpPr>
          <p:cNvPr id="3" name="Content Placeholder 2"/>
          <p:cNvSpPr>
            <a:spLocks noGrp="1"/>
          </p:cNvSpPr>
          <p:nvPr>
            <p:ph idx="1"/>
          </p:nvPr>
        </p:nvSpPr>
        <p:spPr>
          <a:xfrm>
            <a:off x="914400" y="2209800"/>
            <a:ext cx="7772400" cy="4145760"/>
          </a:xfrm>
        </p:spPr>
        <p:txBody>
          <a:bodyPr/>
          <a:lstStyle/>
          <a:p>
            <a:r>
              <a:rPr lang="en-US" dirty="0" smtClean="0"/>
              <a:t>Realize that unbelievers </a:t>
            </a:r>
            <a:r>
              <a:rPr lang="en-US" u="sng" dirty="0" smtClean="0"/>
              <a:t>will</a:t>
            </a:r>
            <a:r>
              <a:rPr lang="en-US" dirty="0" smtClean="0"/>
              <a:t> </a:t>
            </a:r>
            <a:r>
              <a:rPr lang="en-US" u="sng" dirty="0" smtClean="0"/>
              <a:t>come</a:t>
            </a:r>
            <a:r>
              <a:rPr lang="en-US" dirty="0" smtClean="0"/>
              <a:t> to us!</a:t>
            </a:r>
          </a:p>
          <a:p>
            <a:r>
              <a:rPr lang="en-US" dirty="0" smtClean="0"/>
              <a:t>Take the initiative to teach them with </a:t>
            </a:r>
            <a:br>
              <a:rPr lang="en-US" dirty="0" smtClean="0"/>
            </a:br>
            <a:r>
              <a:rPr lang="en-US" dirty="0" smtClean="0"/>
              <a:t>discretion and discernment.</a:t>
            </a:r>
          </a:p>
          <a:p>
            <a:r>
              <a:rPr lang="en-US" dirty="0" smtClean="0"/>
              <a:t>Solicit support and help from other</a:t>
            </a:r>
            <a:br>
              <a:rPr lang="en-US" dirty="0" smtClean="0"/>
            </a:br>
            <a:r>
              <a:rPr lang="en-US" dirty="0" smtClean="0"/>
              <a:t>Christians here at Embry Hills.</a:t>
            </a:r>
          </a:p>
          <a:p>
            <a:r>
              <a:rPr lang="en-US" dirty="0" smtClean="0"/>
              <a:t>Pass on the praise for salvation to God “who gives the increase”!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2:46-48</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46</a:t>
            </a:r>
            <a:r>
              <a:rPr lang="en-US" sz="2800" b="0" dirty="0" smtClean="0">
                <a:solidFill>
                  <a:schemeClr val="tx1"/>
                </a:solidFill>
                <a:latin typeface="Arial Narrow" pitchFamily="34" charset="0"/>
              </a:rPr>
              <a:t> Then King Nebuchadnezzar fell on his face and did homage to Daniel, and gave orders to present to him an offering and fragrant incense. </a:t>
            </a:r>
            <a:r>
              <a:rPr lang="en-US" sz="2800" b="0" baseline="30000" dirty="0" smtClean="0">
                <a:solidFill>
                  <a:schemeClr val="tx1"/>
                </a:solidFill>
                <a:latin typeface="Arial Narrow" pitchFamily="34" charset="0"/>
              </a:rPr>
              <a:t>47</a:t>
            </a:r>
            <a:r>
              <a:rPr lang="en-US" sz="2800" b="0" dirty="0" smtClean="0">
                <a:solidFill>
                  <a:schemeClr val="tx1"/>
                </a:solidFill>
                <a:latin typeface="Arial Narrow" pitchFamily="34" charset="0"/>
              </a:rPr>
              <a:t> The king answered Daniel and said, “Surely your God is a God of gods and a Lord of kings and a revealer of mysteries, since you have been able to reveal this mystery.” </a:t>
            </a:r>
            <a:r>
              <a:rPr lang="en-US" sz="2800" b="0" baseline="30000" dirty="0" smtClean="0">
                <a:solidFill>
                  <a:schemeClr val="tx1"/>
                </a:solidFill>
                <a:latin typeface="Arial Narrow" pitchFamily="34" charset="0"/>
              </a:rPr>
              <a:t>48 </a:t>
            </a:r>
            <a:r>
              <a:rPr lang="en-US" sz="2800" b="0" dirty="0" smtClean="0">
                <a:solidFill>
                  <a:schemeClr val="tx1"/>
                </a:solidFill>
                <a:latin typeface="Arial Narrow" pitchFamily="34" charset="0"/>
              </a:rPr>
              <a:t>Then the king promoted Daniel and gave him many great gifts, and he made him ruler over the whole province of Babylon and chief prefect over all the wise men of Babylon.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Now in the second year of the reign of Nebuchadnezzar, Nebuchadnezzar had dreams; and his spirit was troubled and his sleep left him.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2:2-4</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2</a:t>
            </a:r>
            <a:r>
              <a:rPr lang="en-US" sz="2800" b="0" dirty="0" smtClean="0">
                <a:solidFill>
                  <a:schemeClr val="tx1"/>
                </a:solidFill>
                <a:latin typeface="Arial Narrow" pitchFamily="34" charset="0"/>
              </a:rPr>
              <a:t> Then the king gave orders to call in the magicians, the conjurers, the sorcerers and the Chaldeans to tell the king his dreams. So they came in and stood before the king.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3 </a:t>
            </a:r>
            <a:r>
              <a:rPr lang="en-US" sz="2800" b="0" dirty="0" smtClean="0">
                <a:solidFill>
                  <a:schemeClr val="tx1"/>
                </a:solidFill>
                <a:latin typeface="Arial Narrow" pitchFamily="34" charset="0"/>
              </a:rPr>
              <a:t>The king said to them, "I had a dream and my spirit is anxious to understand the dream."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4 </a:t>
            </a:r>
            <a:r>
              <a:rPr lang="en-US" sz="2800" b="0" dirty="0" smtClean="0">
                <a:solidFill>
                  <a:schemeClr val="tx1"/>
                </a:solidFill>
                <a:latin typeface="Arial Narrow" pitchFamily="34" charset="0"/>
              </a:rPr>
              <a:t>Then the Chaldeans spoke to the king in Aramaic: " O king, live forever! Tell the dream to your servants, and we will declare the interpretation."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2:5</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5 </a:t>
            </a:r>
            <a:r>
              <a:rPr lang="en-US" sz="2800" b="0" dirty="0" smtClean="0">
                <a:solidFill>
                  <a:schemeClr val="tx1"/>
                </a:solidFill>
                <a:latin typeface="Arial Narrow" pitchFamily="34" charset="0"/>
              </a:rPr>
              <a:t>The king replied to the Chaldeans, " The command from me is firm: if you do not make known to me the dream and its interpretation, you will be torn limb from limb and your houses will be made a rubbish heap. </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2:6</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6</a:t>
            </a:r>
            <a:r>
              <a:rPr lang="en-US" sz="2800" b="0" dirty="0" smtClean="0">
                <a:solidFill>
                  <a:schemeClr val="tx1"/>
                </a:solidFill>
                <a:latin typeface="Arial Narrow" pitchFamily="34" charset="0"/>
              </a:rPr>
              <a:t> "But if you declare the dream and its interpretation, you will receive from me gifts and a reward and great honor; therefore declare to me the dream and its interpretation."</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baseline="30000" dirty="0" smtClean="0">
                <a:solidFill>
                  <a:schemeClr val="tx1"/>
                </a:solidFill>
                <a:latin typeface="Arial Narrow" pitchFamily="34" charset="0"/>
              </a:rPr>
              <a:t>7 </a:t>
            </a:r>
            <a:r>
              <a:rPr lang="en-US" sz="2800" b="0" dirty="0" smtClean="0">
                <a:solidFill>
                  <a:schemeClr val="tx1"/>
                </a:solidFill>
                <a:latin typeface="Arial Narrow" pitchFamily="34" charset="0"/>
              </a:rPr>
              <a:t>They answered a second time and said, “Let the king tell the dream to his servants, and we will declare the interpretation.” </a:t>
            </a:r>
            <a:r>
              <a:rPr lang="en-US" sz="2800" b="0" baseline="30000" dirty="0" smtClean="0">
                <a:solidFill>
                  <a:schemeClr val="tx1"/>
                </a:solidFill>
                <a:latin typeface="Arial Narrow" pitchFamily="34" charset="0"/>
              </a:rPr>
              <a:t>8</a:t>
            </a:r>
            <a:r>
              <a:rPr lang="en-US" sz="2800" b="0" dirty="0" smtClean="0">
                <a:solidFill>
                  <a:schemeClr val="tx1"/>
                </a:solidFill>
                <a:latin typeface="Arial Narrow" pitchFamily="34" charset="0"/>
              </a:rPr>
              <a:t> The king replied, "I know for certain that you are bargaining for time, inasmuch as you have seen that the command from me is firm, </a:t>
            </a:r>
            <a:r>
              <a:rPr lang="en-US" sz="2800" b="0" baseline="30000" dirty="0" smtClean="0">
                <a:solidFill>
                  <a:schemeClr val="tx1"/>
                </a:solidFill>
                <a:latin typeface="Arial Narrow" pitchFamily="34" charset="0"/>
              </a:rPr>
              <a:t>9</a:t>
            </a:r>
            <a:r>
              <a:rPr lang="en-US" sz="2800" b="0" dirty="0" smtClean="0">
                <a:solidFill>
                  <a:schemeClr val="tx1"/>
                </a:solidFill>
                <a:latin typeface="Arial Narrow" pitchFamily="34" charset="0"/>
              </a:rPr>
              <a:t> that if you do not make the dream known to me, there is only one decree for you. For you have agreed together to speak lying and corrupt words before me until the situation is changed; therefore tell me the dream, that I may know that you can declare to me its interpretation.” </a:t>
            </a:r>
            <a:r>
              <a:rPr lang="en-US" sz="2800" b="0" baseline="30000" dirty="0" smtClean="0">
                <a:solidFill>
                  <a:schemeClr val="tx1"/>
                </a:solidFill>
                <a:latin typeface="Arial Narrow" pitchFamily="34" charset="0"/>
              </a:rPr>
              <a:t>10</a:t>
            </a:r>
            <a:r>
              <a:rPr lang="en-US" sz="2800" b="0" dirty="0" smtClean="0">
                <a:solidFill>
                  <a:schemeClr val="tx1"/>
                </a:solidFill>
                <a:latin typeface="Arial Narrow" pitchFamily="34" charset="0"/>
              </a:rPr>
              <a:t> The Chaldeans answered the king and said, "There is not a man on earth who could declare the matter for the king, inasmuch as no great king or ruler has ever asked anything like this of any magician, conjurer or Chaldean.  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baseline="30000" dirty="0" smtClean="0">
                <a:solidFill>
                  <a:schemeClr val="tx1"/>
                </a:solidFill>
                <a:latin typeface="Arial Narrow" pitchFamily="34" charset="0"/>
              </a:rPr>
              <a:t>7 </a:t>
            </a:r>
            <a:r>
              <a:rPr lang="en-US" sz="2800" b="0" dirty="0" smtClean="0">
                <a:solidFill>
                  <a:schemeClr val="tx1"/>
                </a:solidFill>
                <a:latin typeface="Arial Narrow" pitchFamily="34" charset="0"/>
              </a:rPr>
              <a:t>They answered a second time and said, "Let the king tell the dream to his servants, and we will declare the interpretation.“ </a:t>
            </a:r>
            <a:r>
              <a:rPr lang="en-US" sz="2800" b="0" baseline="30000" dirty="0" smtClean="0">
                <a:solidFill>
                  <a:schemeClr val="tx1"/>
                </a:solidFill>
                <a:latin typeface="Arial Narrow" pitchFamily="34" charset="0"/>
              </a:rPr>
              <a:t>8</a:t>
            </a:r>
            <a:r>
              <a:rPr lang="en-US" sz="2800" b="0" dirty="0" smtClean="0">
                <a:solidFill>
                  <a:schemeClr val="tx1"/>
                </a:solidFill>
                <a:latin typeface="Arial Narrow" pitchFamily="34" charset="0"/>
              </a:rPr>
              <a:t> The king replied, "I know for certain that you are bargaining for time, inasmuch as you have seen that the command from me is firm, </a:t>
            </a:r>
            <a:r>
              <a:rPr lang="en-US" sz="2800" b="0" baseline="30000" dirty="0" smtClean="0">
                <a:solidFill>
                  <a:schemeClr val="tx1"/>
                </a:solidFill>
                <a:latin typeface="Arial Narrow" pitchFamily="34" charset="0"/>
              </a:rPr>
              <a:t>9</a:t>
            </a:r>
            <a:r>
              <a:rPr lang="en-US" sz="2800" b="0" dirty="0" smtClean="0">
                <a:solidFill>
                  <a:schemeClr val="tx1"/>
                </a:solidFill>
                <a:latin typeface="Arial Narrow" pitchFamily="34" charset="0"/>
              </a:rPr>
              <a:t> that if you do not make the dream known to me, there is only one decree for you. For you have agreed together to speak lying and corrupt words before me until the situation is changed; therefore tell me the dream, that I may know that you can declare to me its interpretation.” </a:t>
            </a:r>
            <a:r>
              <a:rPr lang="en-US" sz="2800" b="0" baseline="30000" dirty="0" smtClean="0">
                <a:solidFill>
                  <a:schemeClr val="tx1"/>
                </a:solidFill>
                <a:latin typeface="Arial Narrow" pitchFamily="34" charset="0"/>
              </a:rPr>
              <a:t>10</a:t>
            </a:r>
            <a:r>
              <a:rPr lang="en-US" sz="2800" b="0" dirty="0" smtClean="0">
                <a:solidFill>
                  <a:schemeClr val="tx1"/>
                </a:solidFill>
                <a:latin typeface="Arial Narrow" pitchFamily="34" charset="0"/>
              </a:rPr>
              <a:t> The Chaldeans answered the king and said, "</a:t>
            </a:r>
            <a:r>
              <a:rPr lang="en-US" sz="2800" b="0" u="sng" dirty="0" smtClean="0">
                <a:solidFill>
                  <a:schemeClr val="tx1"/>
                </a:solidFill>
                <a:latin typeface="Arial Narrow" pitchFamily="34" charset="0"/>
              </a:rPr>
              <a:t>There is not a man on earth who could declare the matter for the king</a:t>
            </a:r>
            <a:r>
              <a:rPr lang="en-US" sz="2800" b="0" dirty="0" smtClean="0">
                <a:solidFill>
                  <a:schemeClr val="tx1"/>
                </a:solidFill>
                <a:latin typeface="Arial Narrow" pitchFamily="34" charset="0"/>
              </a:rPr>
              <a:t>, inasmuch as no great king or ruler has ever asked anything like this of any magician, conjurer or Chaldean.  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sz="2800" b="0" dirty="0" smtClean="0">
                <a:solidFill>
                  <a:schemeClr val="tx1"/>
                </a:solidFill>
                <a:latin typeface="Arial Narrow" pitchFamily="34" charset="0"/>
              </a:rPr>
              <a:t>Dan 2:11</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
            </a:r>
            <a:br>
              <a:rPr lang="en-US" sz="2800" b="0" dirty="0" smtClean="0">
                <a:solidFill>
                  <a:schemeClr val="tx1"/>
                </a:solidFill>
                <a:latin typeface="Arial Narrow" pitchFamily="34" charset="0"/>
              </a:rPr>
            </a:br>
            <a:r>
              <a:rPr lang="en-US" sz="2800" b="0" baseline="30000" dirty="0" smtClean="0">
                <a:solidFill>
                  <a:schemeClr val="tx1"/>
                </a:solidFill>
                <a:latin typeface="Arial Narrow" pitchFamily="34" charset="0"/>
              </a:rPr>
              <a:t>11</a:t>
            </a:r>
            <a:r>
              <a:rPr lang="en-US" sz="2800" b="0" dirty="0" smtClean="0">
                <a:solidFill>
                  <a:schemeClr val="tx1"/>
                </a:solidFill>
                <a:latin typeface="Arial Narrow" pitchFamily="34" charset="0"/>
              </a:rPr>
              <a:t> "Moreover, the thing which the king demands is difficult, and there is no one else who could declare it to the king except gods, whose dwelling place is not with mortal flesh."</a:t>
            </a:r>
            <a:br>
              <a:rPr lang="en-US" sz="2800" b="0" dirty="0" smtClean="0">
                <a:solidFill>
                  <a:schemeClr val="tx1"/>
                </a:solidFill>
                <a:latin typeface="Arial Narrow" pitchFamily="34" charset="0"/>
              </a:rPr>
            </a:br>
            <a:r>
              <a:rPr lang="en-US" sz="2800" b="0" dirty="0" smtClean="0">
                <a:solidFill>
                  <a:schemeClr val="tx1"/>
                </a:solidFill>
                <a:latin typeface="Arial Narrow" pitchFamily="34" charset="0"/>
              </a:rPr>
              <a:t>NASU</a:t>
            </a:r>
            <a:br>
              <a:rPr lang="en-US" sz="2800" b="0" dirty="0" smtClean="0">
                <a:solidFill>
                  <a:schemeClr val="tx1"/>
                </a:solidFill>
                <a:latin typeface="Arial Narrow" pitchFamily="34" charset="0"/>
              </a:rPr>
            </a:br>
            <a:endParaRPr lang="en-US" sz="2800" b="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90</TotalTime>
  <Words>699</Words>
  <Application>Microsoft Office PowerPoint</Application>
  <PresentationFormat>On-screen Show (4:3)</PresentationFormat>
  <Paragraphs>34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Twilight</vt:lpstr>
      <vt:lpstr>Slide 1</vt:lpstr>
      <vt:lpstr>Helping The Faithless Come To God</vt:lpstr>
      <vt:lpstr>Dan 2:1 Now in the second year of the reign of Nebuchadnezzar, Nebuchadnezzar had dreams; and his spirit was troubled and his sleep left him.  NASU </vt:lpstr>
      <vt:lpstr>Dan 2:2-4  2 Then the king gave orders to call in the magicians, the conjurers, the sorcerers and the Chaldeans to tell the king his dreams. So they came in and stood before the king.   3 The king said to them, "I had a dream and my spirit is anxious to understand the dream."   4 Then the Chaldeans spoke to the king in Aramaic: " O king, live forever! Tell the dream to your servants, and we will declare the interpretation."  NASU </vt:lpstr>
      <vt:lpstr>Dan 2:5  5 The king replied to the Chaldeans, " The command from me is firm: if you do not make known to me the dream and its interpretation, you will be torn limb from limb and your houses will be made a rubbish heap.  NASU </vt:lpstr>
      <vt:lpstr>Dan 2:6  6 "But if you declare the dream and its interpretation, you will receive from me gifts and a reward and great honor; therefore declare to me the dream and its interpretation." NASU </vt:lpstr>
      <vt:lpstr>7 They answered a second time and said, “Let the king tell the dream to his servants, and we will declare the interpretation.” 8 The king replied, "I know for certain that you are bargaining for time, inasmuch as you have seen that the command from me is firm, 9 that if you do not make the dream known to me, there is only one decree for you. For you have agreed together to speak lying and corrupt words before me until the situation is changed; therefore tell me the dream, that I may know that you can declare to me its interpretation.” 10 The Chaldeans answered the king and said, "There is not a man on earth who could declare the matter for the king, inasmuch as no great king or ruler has ever asked anything like this of any magician, conjurer or Chaldean.  NASU </vt:lpstr>
      <vt:lpstr>7 They answered a second time and said, "Let the king tell the dream to his servants, and we will declare the interpretation.“ 8 The king replied, "I know for certain that you are bargaining for time, inasmuch as you have seen that the command from me is firm, 9 that if you do not make the dream known to me, there is only one decree for you. For you have agreed together to speak lying and corrupt words before me until the situation is changed; therefore tell me the dream, that I may know that you can declare to me its interpretation.” 10 The Chaldeans answered the king and said, "There is not a man on earth who could declare the matter for the king, inasmuch as no great king or ruler has ever asked anything like this of any magician, conjurer or Chaldean.  NASU </vt:lpstr>
      <vt:lpstr>Dan 2:11  11 "Moreover, the thing which the king demands is difficult, and there is no one else who could declare it to the king except gods, whose dwelling place is not with mortal flesh." NASU </vt:lpstr>
      <vt:lpstr>How Do We Respond When The Faithless Ask For Help?</vt:lpstr>
      <vt:lpstr>Dan 2:12  12 Because of this the king became indignant and very furious and gave orders to destroy all the wise men of Babylon.  NASU </vt:lpstr>
      <vt:lpstr>Dan 2:13  13 So the decree went forth that the wise men should be slain; and they looked for Daniel and his friends to kill them.   NASU </vt:lpstr>
      <vt:lpstr>Dan 2:14-16  14 Then Daniel replied with discretion and discernment to Arioch, the captain of the king's bodyguard, who had gone forth to slay the wise men of Babylon; 15 he said to Arioch, the king's commander, "For what reason is the decree from the king so  urgent?" Then Arioch informed Daniel about the matter. 16 So Daniel went in and requested of the king that he would give him time, in order that he might declare the interpretation to the king.  NASU </vt:lpstr>
      <vt:lpstr>Dan 2:14-16  14 Then Daniel replied with discretion and discernment to Arioch, the captain of the king's bodyguard, who had gone forth to slay the wise men of Babylon; 15 he said to Arioch, the king's commander, "For what reason is the decree from the king so  urgent?" Then Arioch informed Daniel about the matter. 16 So Daniel went in and requested of the king that he would give him time, in order that he might declare the interpretation to the king.  NASU </vt:lpstr>
      <vt:lpstr>How Do We Respond When The Faithless Ask For Help?</vt:lpstr>
      <vt:lpstr>Dan 2:14-16  14 Then Daniel replied with discretion and discernment to Arioch, the captain of the king's bodyguard, who had gone forth to slay the wise men of Babylon; 15 he said to Arioch, the king's commander, "For what reason is the decree from the king so  urgent?" Then Arioch informed Daniel about the matter. 16 So Daniel went in and requested of the king that he would give him time, in order that he might declare the interpretation to the king.  NASU </vt:lpstr>
      <vt:lpstr>Dan 2:17-19  17 Then Daniel went to his house and informed his friends, Hananiah, Mishael and Azariah, about the matter, 18 so that they might request compassion from the God of heaven concerning this mystery, so that Daniel and his friends would not be destroyed with the rest of the wise men of Babylon. 19 Then the mystery was revealed to Daniel in a night vision. Then Daniel blessed the God of heaven;  NASU </vt:lpstr>
      <vt:lpstr>How Do We Respond When The Faithless Ask For Help?</vt:lpstr>
      <vt:lpstr>Dan 2:19-22  19 Then the mystery was revealed to Daniel in a night vision. Then Daniel blessed the God of heaven; 20 Daniel said, "Let the name of God be blessed forever and ever, For wisdom and power belong to Him. 21 "It is He who changes the times and the epochs; He removes kings and establishes kings; He gives wisdom to wise men And knowledge to men of understanding. 22 "It is He who reveals the profound and hidden things;  He knows what is in the darkness, And the light dwells with Him.  NASU </vt:lpstr>
      <vt:lpstr>23 “To You, O God of my fathers, I give thanks and praise, For You have given me wisdom and power; Even now You have made known to me what we requested of You, For You have made known to us the king's matter.” 24 Therefore, Daniel went in to Arioch, whom the king had appointed to destroy the wise men of Babylon; he went and spoke to him as follows: “Do not destroy the wise men of Babylon! Take me into the king's presence, and I will declare the interpretation to the king.” 25 Then Arioch hurriedly brought Daniel into the king's presence and spoke to him as follows: “I have found a man among the exiles from Judah who can make the interpretation known to the king!”  NASU </vt:lpstr>
      <vt:lpstr>26 The king said to Daniel, whose name was Belteshazzar, “Are you able to make known to me the dream which I have seen and its interpretation?” 27 Daniel answered before the king and said, “As for the mystery about which the king has inquired, neither wise men, conjurers, magicians nor diviners are able to declare it to the king. 28 However, there is a God in heaven who reveals mysteries, and He has made known to King Nebuchadnezzar what will take place in the latter days. This was your dream and the visions in your mind while on your bed.”  NASU </vt:lpstr>
      <vt:lpstr>How Do We Respond When The Faithless Ask For Help?</vt:lpstr>
      <vt:lpstr>Dan 2:46-48  46 Then King Nebuchadnezzar fell on his face and did homage to Daniel, and gave orders to present to him an offering and fragrant incense. 47 The king answered Daniel and said, “Surely your God is a God of gods and a Lord of kings and a revealer of mysteries, since you have been able to reveal this mystery.” 48 Then the king promoted Daniel and gave him many great gifts, and he made him ruler over the whole province of Babylon and chief prefect over all the wise men of Babylon.  NASU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The Faithless Come To God</dc:title>
  <dc:creator>Mark White</dc:creator>
  <cp:lastModifiedBy>Mark White</cp:lastModifiedBy>
  <cp:revision>11</cp:revision>
  <dcterms:created xsi:type="dcterms:W3CDTF">2011-03-20T19:53:29Z</dcterms:created>
  <dcterms:modified xsi:type="dcterms:W3CDTF">2011-03-20T21:27:40Z</dcterms:modified>
</cp:coreProperties>
</file>