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7" r:id="rId2"/>
    <p:sldId id="256" r:id="rId3"/>
    <p:sldId id="257" r:id="rId4"/>
    <p:sldId id="261" r:id="rId5"/>
    <p:sldId id="271" r:id="rId6"/>
    <p:sldId id="272" r:id="rId7"/>
    <p:sldId id="263" r:id="rId8"/>
    <p:sldId id="273" r:id="rId9"/>
    <p:sldId id="274" r:id="rId10"/>
    <p:sldId id="275" r:id="rId11"/>
    <p:sldId id="276" r:id="rId12"/>
    <p:sldId id="278" r:id="rId13"/>
    <p:sldId id="264" r:id="rId14"/>
    <p:sldId id="265" r:id="rId15"/>
    <p:sldId id="279" r:id="rId16"/>
    <p:sldId id="267" r:id="rId17"/>
    <p:sldId id="286" r:id="rId18"/>
    <p:sldId id="281" r:id="rId19"/>
    <p:sldId id="280" r:id="rId20"/>
    <p:sldId id="284" r:id="rId21"/>
    <p:sldId id="282" r:id="rId22"/>
    <p:sldId id="283" r:id="rId23"/>
    <p:sldId id="285" r:id="rId24"/>
    <p:sldId id="268" r:id="rId25"/>
    <p:sldId id="269"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03" autoAdjust="0"/>
    <p:restoredTop sz="94660"/>
  </p:normalViewPr>
  <p:slideViewPr>
    <p:cSldViewPr>
      <p:cViewPr varScale="1">
        <p:scale>
          <a:sx n="100" d="100"/>
          <a:sy n="100" d="100"/>
        </p:scale>
        <p:origin x="-6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AE3369F-4CAF-463F-89F4-F977C753C5A8}" type="datetimeFigureOut">
              <a:rPr lang="en-US" smtClean="0"/>
              <a:pPr/>
              <a:t>6/27/2010</a:t>
            </a:fld>
            <a:endParaRPr lang="en-US"/>
          </a:p>
        </p:txBody>
      </p:sp>
      <p:sp>
        <p:nvSpPr>
          <p:cNvPr id="16" name="Slide Number Placeholder 15"/>
          <p:cNvSpPr>
            <a:spLocks noGrp="1"/>
          </p:cNvSpPr>
          <p:nvPr>
            <p:ph type="sldNum" sz="quarter" idx="11"/>
          </p:nvPr>
        </p:nvSpPr>
        <p:spPr/>
        <p:txBody>
          <a:bodyPr/>
          <a:lstStyle/>
          <a:p>
            <a:fld id="{F7617D03-4E8A-4E44-9DDF-0964F6830DA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E3369F-4CAF-463F-89F4-F977C753C5A8}" type="datetimeFigureOut">
              <a:rPr lang="en-US" smtClean="0"/>
              <a:pPr/>
              <a:t>6/27/2010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7D03-4E8A-4E44-9DDF-0964F6830D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E3369F-4CAF-463F-89F4-F977C753C5A8}" type="datetimeFigureOut">
              <a:rPr lang="en-US" smtClean="0"/>
              <a:pPr/>
              <a:t>6/27/2010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7D03-4E8A-4E44-9DDF-0964F6830D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AE3369F-4CAF-463F-89F4-F977C753C5A8}" type="datetimeFigureOut">
              <a:rPr lang="en-US" smtClean="0"/>
              <a:pPr/>
              <a:t>6/27/2010</a:t>
            </a:fld>
            <a:endParaRPr lang="en-US"/>
          </a:p>
        </p:txBody>
      </p:sp>
      <p:sp>
        <p:nvSpPr>
          <p:cNvPr id="15" name="Slide Number Placeholder 14"/>
          <p:cNvSpPr>
            <a:spLocks noGrp="1"/>
          </p:cNvSpPr>
          <p:nvPr>
            <p:ph type="sldNum" sz="quarter" idx="15"/>
          </p:nvPr>
        </p:nvSpPr>
        <p:spPr/>
        <p:txBody>
          <a:bodyPr/>
          <a:lstStyle>
            <a:lvl1pPr algn="ctr">
              <a:defRPr/>
            </a:lvl1pPr>
          </a:lstStyle>
          <a:p>
            <a:fld id="{F7617D03-4E8A-4E44-9DDF-0964F6830DA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E3369F-4CAF-463F-89F4-F977C753C5A8}" type="datetimeFigureOut">
              <a:rPr lang="en-US" smtClean="0"/>
              <a:pPr/>
              <a:t>6/27/2010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7D03-4E8A-4E44-9DDF-0964F6830DA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E3369F-4CAF-463F-89F4-F977C753C5A8}" type="datetimeFigureOut">
              <a:rPr lang="en-US" smtClean="0"/>
              <a:pPr/>
              <a:t>6/27/2010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7D03-4E8A-4E44-9DDF-0964F6830DA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7617D03-4E8A-4E44-9DDF-0964F6830DA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AE3369F-4CAF-463F-89F4-F977C753C5A8}" type="datetimeFigureOut">
              <a:rPr lang="en-US" smtClean="0"/>
              <a:pPr/>
              <a:t>6/27/2010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E3369F-4CAF-463F-89F4-F977C753C5A8}" type="datetimeFigureOut">
              <a:rPr lang="en-US" smtClean="0"/>
              <a:pPr/>
              <a:t>6/27/2010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17D03-4E8A-4E44-9DDF-0964F6830DA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3369F-4CAF-463F-89F4-F977C753C5A8}" type="datetimeFigureOut">
              <a:rPr lang="en-US" smtClean="0"/>
              <a:pPr/>
              <a:t>6/27/2010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17D03-4E8A-4E44-9DDF-0964F6830D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AE3369F-4CAF-463F-89F4-F977C753C5A8}" type="datetimeFigureOut">
              <a:rPr lang="en-US" smtClean="0"/>
              <a:pPr/>
              <a:t>6/27/2010</a:t>
            </a:fld>
            <a:endParaRPr lang="en-US"/>
          </a:p>
        </p:txBody>
      </p:sp>
      <p:sp>
        <p:nvSpPr>
          <p:cNvPr id="9" name="Slide Number Placeholder 8"/>
          <p:cNvSpPr>
            <a:spLocks noGrp="1"/>
          </p:cNvSpPr>
          <p:nvPr>
            <p:ph type="sldNum" sz="quarter" idx="15"/>
          </p:nvPr>
        </p:nvSpPr>
        <p:spPr/>
        <p:txBody>
          <a:bodyPr/>
          <a:lstStyle/>
          <a:p>
            <a:fld id="{F7617D03-4E8A-4E44-9DDF-0964F6830DA6}"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AE3369F-4CAF-463F-89F4-F977C753C5A8}" type="datetimeFigureOut">
              <a:rPr lang="en-US" smtClean="0"/>
              <a:pPr/>
              <a:t>6/27/2010</a:t>
            </a:fld>
            <a:endParaRPr lang="en-US"/>
          </a:p>
        </p:txBody>
      </p:sp>
      <p:sp>
        <p:nvSpPr>
          <p:cNvPr id="9" name="Slide Number Placeholder 8"/>
          <p:cNvSpPr>
            <a:spLocks noGrp="1"/>
          </p:cNvSpPr>
          <p:nvPr>
            <p:ph type="sldNum" sz="quarter" idx="11"/>
          </p:nvPr>
        </p:nvSpPr>
        <p:spPr/>
        <p:txBody>
          <a:bodyPr/>
          <a:lstStyle/>
          <a:p>
            <a:fld id="{F7617D03-4E8A-4E44-9DDF-0964F6830DA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AE3369F-4CAF-463F-89F4-F977C753C5A8}" type="datetimeFigureOut">
              <a:rPr lang="en-US" smtClean="0"/>
              <a:pPr/>
              <a:t>6/27/2010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7617D03-4E8A-4E44-9DDF-0964F6830DA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golden calf</a:t>
            </a:r>
            <a:endParaRPr lang="en-US" dirty="0"/>
          </a:p>
        </p:txBody>
      </p:sp>
      <p:sp>
        <p:nvSpPr>
          <p:cNvPr id="3" name="Text Placeholder 2"/>
          <p:cNvSpPr>
            <a:spLocks noGrp="1"/>
          </p:cNvSpPr>
          <p:nvPr>
            <p:ph type="body" idx="1"/>
          </p:nvPr>
        </p:nvSpPr>
        <p:spPr/>
        <p:txBody>
          <a:bodyPr>
            <a:normAutofit/>
          </a:bodyPr>
          <a:lstStyle/>
          <a:p>
            <a:r>
              <a:rPr lang="en-US" sz="2400" dirty="0" smtClean="0"/>
              <a:t>Exodus 32:1-33:23</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“Up, make for us gods who shall go before us. As for this Moses, the man who brought us up out of the land of Egypt, we do not know what has become of him.” Exodus 32:1</a:t>
            </a:r>
          </a:p>
          <a:p>
            <a:pPr lvl="1"/>
            <a:r>
              <a:rPr lang="en-US" dirty="0" smtClean="0"/>
              <a:t>Never equate leadership with success</a:t>
            </a:r>
          </a:p>
          <a:p>
            <a:pPr lvl="1"/>
            <a:r>
              <a:rPr lang="en-US" dirty="0" smtClean="0"/>
              <a:t>According to worldly standards, Aaron was a greater leader than Moses!</a:t>
            </a:r>
          </a:p>
          <a:p>
            <a:pPr lvl="1"/>
            <a:r>
              <a:rPr lang="en-US" dirty="0" smtClean="0"/>
              <a:t>A leader is a leader, even if no one follows him!</a:t>
            </a:r>
          </a:p>
        </p:txBody>
      </p:sp>
      <p:sp>
        <p:nvSpPr>
          <p:cNvPr id="3" name="Title 2"/>
          <p:cNvSpPr>
            <a:spLocks noGrp="1"/>
          </p:cNvSpPr>
          <p:nvPr>
            <p:ph type="title"/>
          </p:nvPr>
        </p:nvSpPr>
        <p:spPr/>
        <p:txBody>
          <a:bodyPr/>
          <a:lstStyle/>
          <a:p>
            <a:r>
              <a:rPr lang="en-US" dirty="0" smtClean="0"/>
              <a:t>Leadership Qualities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a:bodyPr>
          <a:lstStyle/>
          <a:p>
            <a:pPr>
              <a:spcBef>
                <a:spcPts val="1200"/>
              </a:spcBef>
            </a:pPr>
            <a:r>
              <a:rPr lang="en-US" dirty="0" smtClean="0"/>
              <a:t>Egypt</a:t>
            </a:r>
          </a:p>
          <a:p>
            <a:pPr lvl="1"/>
            <a:r>
              <a:rPr lang="en-US" dirty="0" smtClean="0"/>
              <a:t>“you have made us stink in the sight of Pharaoh” Ex 5:21</a:t>
            </a:r>
            <a:endParaRPr lang="en-US" b="1" u="sng" dirty="0" smtClean="0"/>
          </a:p>
          <a:p>
            <a:pPr>
              <a:spcBef>
                <a:spcPts val="2400"/>
              </a:spcBef>
            </a:pPr>
            <a:r>
              <a:rPr lang="en-US" dirty="0" smtClean="0"/>
              <a:t>The Red Sea</a:t>
            </a:r>
          </a:p>
          <a:p>
            <a:pPr lvl="1"/>
            <a:r>
              <a:rPr lang="en-US" dirty="0" smtClean="0"/>
              <a:t>“Is it because there are no graves in Egypt that you have taken us away to die in the wilderness?” Ex 14:11</a:t>
            </a:r>
            <a:endParaRPr lang="en-US" b="1" u="sng" dirty="0" smtClean="0"/>
          </a:p>
          <a:p>
            <a:pPr>
              <a:spcBef>
                <a:spcPts val="2400"/>
              </a:spcBef>
            </a:pPr>
            <a:r>
              <a:rPr lang="en-US" dirty="0" err="1" smtClean="0"/>
              <a:t>Marah</a:t>
            </a:r>
            <a:endParaRPr lang="en-US" dirty="0" smtClean="0"/>
          </a:p>
          <a:p>
            <a:pPr lvl="1"/>
            <a:r>
              <a:rPr lang="en-US" dirty="0" smtClean="0"/>
              <a:t>“What shall we drink?” Ex 15:24</a:t>
            </a:r>
          </a:p>
          <a:p>
            <a:pPr>
              <a:spcBef>
                <a:spcPts val="2400"/>
              </a:spcBef>
            </a:pPr>
            <a:r>
              <a:rPr lang="en-US" dirty="0" smtClean="0"/>
              <a:t>Wilderness of Sin</a:t>
            </a:r>
          </a:p>
          <a:p>
            <a:pPr lvl="1"/>
            <a:r>
              <a:rPr lang="en-US" dirty="0" smtClean="0"/>
              <a:t>“Would that we had died by the hand of the L</a:t>
            </a:r>
            <a:r>
              <a:rPr lang="en-US" sz="1800" dirty="0" smtClean="0"/>
              <a:t>ORD</a:t>
            </a:r>
            <a:r>
              <a:rPr lang="en-US" dirty="0" smtClean="0"/>
              <a:t> in the land of Egypt…” Ex 16:3</a:t>
            </a:r>
            <a:endParaRPr lang="en-US" b="1" u="sng" dirty="0" smtClean="0"/>
          </a:p>
          <a:p>
            <a:pPr lvl="1">
              <a:buNone/>
            </a:pPr>
            <a:endParaRPr lang="en-US" b="1" u="sng" dirty="0" smtClean="0"/>
          </a:p>
        </p:txBody>
      </p:sp>
      <p:sp>
        <p:nvSpPr>
          <p:cNvPr id="3" name="Title 2"/>
          <p:cNvSpPr>
            <a:spLocks noGrp="1"/>
          </p:cNvSpPr>
          <p:nvPr>
            <p:ph type="title"/>
          </p:nvPr>
        </p:nvSpPr>
        <p:spPr/>
        <p:txBody>
          <a:bodyPr/>
          <a:lstStyle/>
          <a:p>
            <a:r>
              <a:rPr lang="en-US" dirty="0" smtClean="0"/>
              <a:t>Grumbling in the Camp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Bef>
                <a:spcPts val="1200"/>
              </a:spcBef>
            </a:pPr>
            <a:r>
              <a:rPr lang="en-US" dirty="0" err="1" smtClean="0"/>
              <a:t>Rephidim</a:t>
            </a:r>
            <a:endParaRPr lang="en-US" dirty="0" smtClean="0"/>
          </a:p>
          <a:p>
            <a:pPr lvl="1"/>
            <a:r>
              <a:rPr lang="en-US" dirty="0" smtClean="0"/>
              <a:t>“Why did you bring us up… to kill us and our children and our livestock with thirst?” Ex 17:3</a:t>
            </a:r>
            <a:endParaRPr lang="en-US" b="1" u="sng" dirty="0" smtClean="0"/>
          </a:p>
          <a:p>
            <a:pPr>
              <a:spcBef>
                <a:spcPts val="2400"/>
              </a:spcBef>
            </a:pPr>
            <a:r>
              <a:rPr lang="en-US" dirty="0" err="1" smtClean="0"/>
              <a:t>Taberah</a:t>
            </a:r>
            <a:endParaRPr lang="en-US" dirty="0" smtClean="0"/>
          </a:p>
          <a:p>
            <a:pPr lvl="1"/>
            <a:r>
              <a:rPr lang="en-US" dirty="0" smtClean="0"/>
              <a:t>And the people complained… Num 11:1</a:t>
            </a:r>
            <a:endParaRPr lang="en-US" b="1" u="sng" dirty="0" smtClean="0"/>
          </a:p>
          <a:p>
            <a:pPr>
              <a:spcBef>
                <a:spcPts val="2400"/>
              </a:spcBef>
            </a:pPr>
            <a:r>
              <a:rPr lang="en-US" dirty="0" err="1" smtClean="0"/>
              <a:t>Paran</a:t>
            </a:r>
            <a:endParaRPr lang="en-US" dirty="0" smtClean="0"/>
          </a:p>
          <a:p>
            <a:pPr lvl="1"/>
            <a:r>
              <a:rPr lang="en-US" dirty="0" smtClean="0"/>
              <a:t>“Let us choose a leader and go back to Egypt.” Num 14:4</a:t>
            </a:r>
          </a:p>
          <a:p>
            <a:pPr>
              <a:spcBef>
                <a:spcPts val="2400"/>
              </a:spcBef>
            </a:pPr>
            <a:r>
              <a:rPr lang="en-US" dirty="0" smtClean="0"/>
              <a:t>Rebellion of </a:t>
            </a:r>
            <a:r>
              <a:rPr lang="en-US" dirty="0" err="1" smtClean="0"/>
              <a:t>Korah</a:t>
            </a:r>
            <a:endParaRPr lang="en-US" dirty="0" smtClean="0"/>
          </a:p>
          <a:p>
            <a:pPr lvl="1"/>
            <a:r>
              <a:rPr lang="en-US" dirty="0" smtClean="0"/>
              <a:t>“Why then do you exalt yourselves above the assembly of the LORD?” Num 16:3</a:t>
            </a:r>
            <a:endParaRPr lang="en-US" b="1" u="sng" dirty="0" smtClean="0"/>
          </a:p>
          <a:p>
            <a:pPr lvl="1">
              <a:buNone/>
            </a:pPr>
            <a:endParaRPr lang="en-US" b="1" u="sng" dirty="0" smtClean="0"/>
          </a:p>
        </p:txBody>
      </p:sp>
      <p:sp>
        <p:nvSpPr>
          <p:cNvPr id="3" name="Title 2"/>
          <p:cNvSpPr>
            <a:spLocks noGrp="1"/>
          </p:cNvSpPr>
          <p:nvPr>
            <p:ph type="title"/>
          </p:nvPr>
        </p:nvSpPr>
        <p:spPr/>
        <p:txBody>
          <a:bodyPr/>
          <a:lstStyle/>
          <a:p>
            <a:r>
              <a:rPr lang="en-US" dirty="0" smtClean="0"/>
              <a:t>Grumbling in the Camp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p:spPr>
        <p:txBody>
          <a:bodyPr>
            <a:normAutofit/>
          </a:bodyPr>
          <a:lstStyle/>
          <a:p>
            <a:r>
              <a:rPr lang="en-US" dirty="0" smtClean="0"/>
              <a:t>Child-like dependence</a:t>
            </a:r>
          </a:p>
          <a:p>
            <a:pPr lvl="1"/>
            <a:r>
              <a:rPr lang="en-US" dirty="0" smtClean="0"/>
              <a:t>Then Moses turned to the L</a:t>
            </a:r>
            <a:r>
              <a:rPr lang="en-US" sz="1800" dirty="0" smtClean="0"/>
              <a:t>ORD</a:t>
            </a:r>
            <a:r>
              <a:rPr lang="en-US" dirty="0" smtClean="0"/>
              <a:t>… Ex 5:22</a:t>
            </a:r>
          </a:p>
          <a:p>
            <a:pPr>
              <a:spcBef>
                <a:spcPts val="2400"/>
              </a:spcBef>
            </a:pPr>
            <a:r>
              <a:rPr lang="en-US" dirty="0" smtClean="0"/>
              <a:t>Brutal honesty</a:t>
            </a:r>
          </a:p>
          <a:p>
            <a:pPr lvl="1"/>
            <a:r>
              <a:rPr lang="en-US" dirty="0" smtClean="0"/>
              <a:t>“What shall I do with this people? They are almost ready to stone me.” Ex 17:4</a:t>
            </a:r>
          </a:p>
          <a:p>
            <a:pPr>
              <a:spcBef>
                <a:spcPts val="2400"/>
              </a:spcBef>
            </a:pPr>
            <a:r>
              <a:rPr lang="en-US" dirty="0" smtClean="0"/>
              <a:t>Godly perspective</a:t>
            </a:r>
          </a:p>
          <a:p>
            <a:pPr lvl="1"/>
            <a:r>
              <a:rPr lang="en-US" dirty="0" smtClean="0"/>
              <a:t>“Your grumbling is not against us but against the L</a:t>
            </a:r>
            <a:r>
              <a:rPr lang="en-US" sz="1800" dirty="0" smtClean="0"/>
              <a:t>ORD</a:t>
            </a:r>
            <a:r>
              <a:rPr lang="en-US" dirty="0" smtClean="0"/>
              <a:t>.” Ex 16:8</a:t>
            </a:r>
          </a:p>
        </p:txBody>
      </p:sp>
      <p:sp>
        <p:nvSpPr>
          <p:cNvPr id="3" name="Title 2"/>
          <p:cNvSpPr>
            <a:spLocks noGrp="1"/>
          </p:cNvSpPr>
          <p:nvPr>
            <p:ph type="title"/>
          </p:nvPr>
        </p:nvSpPr>
        <p:spPr/>
        <p:txBody>
          <a:bodyPr/>
          <a:lstStyle/>
          <a:p>
            <a:r>
              <a:rPr lang="en-US" dirty="0" smtClean="0"/>
              <a:t>Moses’ Responses to Opposition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p:spPr>
        <p:txBody>
          <a:bodyPr>
            <a:normAutofit/>
          </a:bodyPr>
          <a:lstStyle/>
          <a:p>
            <a:pPr>
              <a:spcBef>
                <a:spcPts val="2400"/>
              </a:spcBef>
            </a:pPr>
            <a:r>
              <a:rPr lang="en-US" dirty="0" smtClean="0"/>
              <a:t>Meekness</a:t>
            </a:r>
          </a:p>
          <a:p>
            <a:pPr lvl="1"/>
            <a:r>
              <a:rPr lang="en-US" dirty="0" smtClean="0"/>
              <a:t>When Moses heard it, he fell on his face… Num 16:4-5</a:t>
            </a:r>
          </a:p>
          <a:p>
            <a:pPr>
              <a:spcBef>
                <a:spcPts val="2400"/>
              </a:spcBef>
            </a:pPr>
            <a:r>
              <a:rPr lang="en-US" dirty="0" smtClean="0"/>
              <a:t>Unflinching courage</a:t>
            </a:r>
          </a:p>
          <a:p>
            <a:pPr lvl="1"/>
            <a:r>
              <a:rPr lang="en-US" dirty="0" smtClean="0"/>
              <a:t>“Fear not, stand firm, and see the salvation of the L</a:t>
            </a:r>
            <a:r>
              <a:rPr lang="en-US" sz="1800" dirty="0" smtClean="0"/>
              <a:t>ORD</a:t>
            </a:r>
            <a:r>
              <a:rPr lang="en-US" dirty="0" smtClean="0"/>
              <a:t>, which he will work for you today.” Ex 14:13</a:t>
            </a:r>
          </a:p>
          <a:p>
            <a:pPr>
              <a:spcBef>
                <a:spcPts val="2400"/>
              </a:spcBef>
            </a:pPr>
            <a:r>
              <a:rPr lang="en-US" dirty="0" smtClean="0"/>
              <a:t>Uncompromising loyalty</a:t>
            </a:r>
          </a:p>
          <a:p>
            <a:pPr lvl="1"/>
            <a:r>
              <a:rPr lang="en-US" dirty="0" smtClean="0"/>
              <a:t>“Who is on the L</a:t>
            </a:r>
            <a:r>
              <a:rPr lang="en-US" sz="1800" dirty="0" smtClean="0"/>
              <a:t>ORD</a:t>
            </a:r>
            <a:r>
              <a:rPr lang="en-US" dirty="0" smtClean="0"/>
              <a:t>’s side? Come to me.” Ex 32:26</a:t>
            </a:r>
          </a:p>
          <a:p>
            <a:pPr>
              <a:spcBef>
                <a:spcPts val="2400"/>
              </a:spcBef>
            </a:pPr>
            <a:r>
              <a:rPr lang="en-US" dirty="0" smtClean="0"/>
              <a:t>Undying love</a:t>
            </a:r>
          </a:p>
          <a:p>
            <a:pPr lvl="1"/>
            <a:r>
              <a:rPr lang="en-US" dirty="0" smtClean="0"/>
              <a:t>“but if not, please blot me out of your book…” Ex 32:32</a:t>
            </a:r>
          </a:p>
        </p:txBody>
      </p:sp>
      <p:sp>
        <p:nvSpPr>
          <p:cNvPr id="3" name="Title 2"/>
          <p:cNvSpPr>
            <a:spLocks noGrp="1"/>
          </p:cNvSpPr>
          <p:nvPr>
            <p:ph type="title"/>
          </p:nvPr>
        </p:nvSpPr>
        <p:spPr/>
        <p:txBody>
          <a:bodyPr/>
          <a:lstStyle/>
          <a:p>
            <a:r>
              <a:rPr lang="en-US" dirty="0" smtClean="0"/>
              <a:t>Moses’ Responses to Opposition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epherd.jpg"/>
          <p:cNvPicPr>
            <a:picLocks noChangeAspect="1"/>
          </p:cNvPicPr>
          <p:nvPr/>
        </p:nvPicPr>
        <p:blipFill>
          <a:blip r:embed="rId2" cstate="print"/>
          <a:stretch>
            <a:fillRect/>
          </a:stretch>
        </p:blipFill>
        <p:spPr>
          <a:xfrm>
            <a:off x="1371600" y="-304800"/>
            <a:ext cx="6324600" cy="9475726"/>
          </a:xfrm>
          <a:prstGeom prst="rect">
            <a:avLst/>
          </a:prstGeom>
        </p:spPr>
      </p:pic>
      <p:sp>
        <p:nvSpPr>
          <p:cNvPr id="7" name="TextBox 6"/>
          <p:cNvSpPr txBox="1"/>
          <p:nvPr/>
        </p:nvSpPr>
        <p:spPr>
          <a:xfrm>
            <a:off x="1371600" y="1752600"/>
            <a:ext cx="6324600" cy="1200329"/>
          </a:xfrm>
          <a:prstGeom prst="rect">
            <a:avLst/>
          </a:prstGeom>
          <a:solidFill>
            <a:srgbClr val="F8F8F8">
              <a:alpha val="94902"/>
            </a:srgbClr>
          </a:solidFill>
        </p:spPr>
        <p:txBody>
          <a:bodyPr wrap="square" rtlCol="0">
            <a:spAutoFit/>
          </a:bodyPr>
          <a:lstStyle/>
          <a:p>
            <a:pPr algn="ctr"/>
            <a:r>
              <a:rPr lang="en-US" sz="3600" dirty="0" smtClean="0">
                <a:solidFill>
                  <a:schemeClr val="bg1"/>
                </a:solidFill>
              </a:rPr>
              <a:t>Be faithful in the little tasks God puts in your path.</a:t>
            </a:r>
            <a:endParaRPr lang="en-US" sz="3600" dirty="0">
              <a:solidFill>
                <a:schemeClr val="bg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p:cNvGrpSpPr>
            <a:grpSpLocks/>
          </p:cNvGrpSpPr>
          <p:nvPr/>
        </p:nvGrpSpPr>
        <p:grpSpPr bwMode="auto">
          <a:xfrm>
            <a:off x="464949" y="1295407"/>
            <a:ext cx="8106358" cy="10363194"/>
            <a:chOff x="107213400" y="106682023"/>
            <a:chExt cx="5978439" cy="7617977"/>
          </a:xfrm>
        </p:grpSpPr>
        <p:pic>
          <p:nvPicPr>
            <p:cNvPr id="1027" name="Picture 3" descr="PIC_0102"/>
            <p:cNvPicPr>
              <a:picLocks noChangeAspect="1" noChangeArrowheads="1"/>
            </p:cNvPicPr>
            <p:nvPr/>
          </p:nvPicPr>
          <p:blipFill>
            <a:blip r:embed="rId2" cstate="print"/>
            <a:srcRect r="4672"/>
            <a:stretch>
              <a:fillRect/>
            </a:stretch>
          </p:blipFill>
          <p:spPr bwMode="auto">
            <a:xfrm>
              <a:off x="107320074" y="106682023"/>
              <a:ext cx="5871765" cy="3453980"/>
            </a:xfrm>
            <a:prstGeom prst="rect">
              <a:avLst/>
            </a:prstGeom>
            <a:noFill/>
          </p:spPr>
        </p:pic>
        <p:pic>
          <p:nvPicPr>
            <p:cNvPr id="1028" name="Picture 4" descr="PIC_0103"/>
            <p:cNvPicPr>
              <a:picLocks noChangeAspect="1" noChangeArrowheads="1"/>
            </p:cNvPicPr>
            <p:nvPr/>
          </p:nvPicPr>
          <p:blipFill>
            <a:blip r:embed="rId3" cstate="print"/>
            <a:srcRect r="2551"/>
            <a:stretch>
              <a:fillRect/>
            </a:stretch>
          </p:blipFill>
          <p:spPr bwMode="auto">
            <a:xfrm>
              <a:off x="107213400" y="110872270"/>
              <a:ext cx="5943600" cy="3427730"/>
            </a:xfrm>
            <a:prstGeom prst="rect">
              <a:avLst/>
            </a:prstGeom>
            <a:noFill/>
          </p:spPr>
        </p:pic>
      </p:grpSp>
    </p:spTree>
  </p:cSld>
  <p:clrMapOvr>
    <a:masterClrMapping/>
  </p:clrMapOvr>
  <p:transition spd="slow" advClick="0" advTm="4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p:cNvGrpSpPr>
            <a:grpSpLocks/>
          </p:cNvGrpSpPr>
          <p:nvPr/>
        </p:nvGrpSpPr>
        <p:grpSpPr bwMode="auto">
          <a:xfrm>
            <a:off x="-457200" y="-7315215"/>
            <a:ext cx="10287000" cy="13258810"/>
            <a:chOff x="106870500" y="105841800"/>
            <a:chExt cx="6743700" cy="8760286"/>
          </a:xfrm>
        </p:grpSpPr>
        <p:pic>
          <p:nvPicPr>
            <p:cNvPr id="1027" name="Picture 3" descr="PIC_0102"/>
            <p:cNvPicPr>
              <a:picLocks noChangeAspect="1" noChangeArrowheads="1"/>
            </p:cNvPicPr>
            <p:nvPr/>
          </p:nvPicPr>
          <p:blipFill>
            <a:blip r:embed="rId2" cstate="print"/>
            <a:srcRect r="4672"/>
            <a:stretch>
              <a:fillRect/>
            </a:stretch>
          </p:blipFill>
          <p:spPr bwMode="auto">
            <a:xfrm>
              <a:off x="106870500" y="108242100"/>
              <a:ext cx="3886200" cy="2286000"/>
            </a:xfrm>
            <a:prstGeom prst="rect">
              <a:avLst/>
            </a:prstGeom>
            <a:noFill/>
          </p:spPr>
        </p:pic>
        <p:pic>
          <p:nvPicPr>
            <p:cNvPr id="1028" name="Picture 4" descr="PIC_0103"/>
            <p:cNvPicPr>
              <a:picLocks noChangeAspect="1" noChangeArrowheads="1"/>
            </p:cNvPicPr>
            <p:nvPr/>
          </p:nvPicPr>
          <p:blipFill>
            <a:blip r:embed="rId3" cstate="print"/>
            <a:srcRect r="2551"/>
            <a:stretch>
              <a:fillRect/>
            </a:stretch>
          </p:blipFill>
          <p:spPr bwMode="auto">
            <a:xfrm>
              <a:off x="107126100" y="111073663"/>
              <a:ext cx="6118199" cy="3528423"/>
            </a:xfrm>
            <a:prstGeom prst="rect">
              <a:avLst/>
            </a:prstGeom>
            <a:noFill/>
          </p:spPr>
        </p:pic>
        <p:pic>
          <p:nvPicPr>
            <p:cNvPr id="1029" name="Picture 5" descr="PIC_0137"/>
            <p:cNvPicPr>
              <a:picLocks noChangeAspect="1" noChangeArrowheads="1"/>
            </p:cNvPicPr>
            <p:nvPr/>
          </p:nvPicPr>
          <p:blipFill>
            <a:blip r:embed="rId4" cstate="print"/>
            <a:srcRect l="22501" r="21249"/>
            <a:stretch>
              <a:fillRect/>
            </a:stretch>
          </p:blipFill>
          <p:spPr bwMode="auto">
            <a:xfrm>
              <a:off x="110871000" y="107784900"/>
              <a:ext cx="2743200" cy="2743200"/>
            </a:xfrm>
            <a:prstGeom prst="rect">
              <a:avLst/>
            </a:prstGeom>
            <a:noFill/>
          </p:spPr>
        </p:pic>
        <p:pic>
          <p:nvPicPr>
            <p:cNvPr id="1030" name="Picture 6" descr="PIC_0148"/>
            <p:cNvPicPr>
              <a:picLocks noChangeAspect="1" noChangeArrowheads="1"/>
            </p:cNvPicPr>
            <p:nvPr/>
          </p:nvPicPr>
          <p:blipFill>
            <a:blip r:embed="rId5" cstate="print"/>
            <a:srcRect l="16133" t="7500" r="16367"/>
            <a:stretch>
              <a:fillRect/>
            </a:stretch>
          </p:blipFill>
          <p:spPr bwMode="auto">
            <a:xfrm>
              <a:off x="107213400" y="105841800"/>
              <a:ext cx="2745029" cy="2115959"/>
            </a:xfrm>
            <a:prstGeom prst="rect">
              <a:avLst/>
            </a:prstGeom>
            <a:noFill/>
            <a:ln w="9525" algn="in">
              <a:noFill/>
              <a:miter lim="800000"/>
              <a:headEnd/>
              <a:tailEnd/>
            </a:ln>
            <a:effectLst/>
          </p:spPr>
        </p:pic>
        <p:pic>
          <p:nvPicPr>
            <p:cNvPr id="1031" name="Picture 7" descr="PIC_0150"/>
            <p:cNvPicPr>
              <a:picLocks noChangeAspect="1" noChangeArrowheads="1"/>
            </p:cNvPicPr>
            <p:nvPr/>
          </p:nvPicPr>
          <p:blipFill>
            <a:blip r:embed="rId6" cstate="print"/>
            <a:srcRect/>
            <a:stretch>
              <a:fillRect/>
            </a:stretch>
          </p:blipFill>
          <p:spPr bwMode="auto">
            <a:xfrm>
              <a:off x="110070900" y="106070400"/>
              <a:ext cx="2844698" cy="1600143"/>
            </a:xfrm>
            <a:prstGeom prst="rect">
              <a:avLst/>
            </a:prstGeom>
            <a:noFill/>
            <a:ln w="9525" algn="in">
              <a:noFill/>
              <a:miter lim="800000"/>
              <a:headEnd/>
              <a:tailEnd/>
            </a:ln>
            <a:effectLst/>
          </p:spPr>
        </p:pic>
      </p:grpSp>
    </p:spTree>
  </p:cSld>
  <p:clrMapOvr>
    <a:masterClrMapping/>
  </p:clrMapOvr>
  <p:transition spd="slow" advClick="0" advTm="4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6" name="Group 2"/>
          <p:cNvGrpSpPr>
            <a:grpSpLocks/>
          </p:cNvGrpSpPr>
          <p:nvPr/>
        </p:nvGrpSpPr>
        <p:grpSpPr bwMode="auto">
          <a:xfrm>
            <a:off x="464955" y="457195"/>
            <a:ext cx="8059119" cy="11201400"/>
            <a:chOff x="107213400" y="106065858"/>
            <a:chExt cx="5943600" cy="8234142"/>
          </a:xfrm>
        </p:grpSpPr>
        <p:pic>
          <p:nvPicPr>
            <p:cNvPr id="1028" name="Picture 4" descr="PIC_0103"/>
            <p:cNvPicPr>
              <a:picLocks noChangeAspect="1" noChangeArrowheads="1"/>
            </p:cNvPicPr>
            <p:nvPr/>
          </p:nvPicPr>
          <p:blipFill>
            <a:blip r:embed="rId2" cstate="print"/>
            <a:srcRect r="2551"/>
            <a:stretch>
              <a:fillRect/>
            </a:stretch>
          </p:blipFill>
          <p:spPr bwMode="auto">
            <a:xfrm>
              <a:off x="107213400" y="110872270"/>
              <a:ext cx="5943600" cy="3427730"/>
            </a:xfrm>
            <a:prstGeom prst="rect">
              <a:avLst/>
            </a:prstGeom>
            <a:noFill/>
          </p:spPr>
        </p:pic>
        <p:pic>
          <p:nvPicPr>
            <p:cNvPr id="1030" name="Picture 6" descr="PIC_0148"/>
            <p:cNvPicPr>
              <a:picLocks noChangeAspect="1" noChangeArrowheads="1"/>
            </p:cNvPicPr>
            <p:nvPr/>
          </p:nvPicPr>
          <p:blipFill>
            <a:blip r:embed="rId3" cstate="print"/>
            <a:srcRect l="16133" t="7500" r="16367"/>
            <a:stretch>
              <a:fillRect/>
            </a:stretch>
          </p:blipFill>
          <p:spPr bwMode="auto">
            <a:xfrm>
              <a:off x="107488668" y="106065858"/>
              <a:ext cx="5595403" cy="4313122"/>
            </a:xfrm>
            <a:prstGeom prst="rect">
              <a:avLst/>
            </a:prstGeom>
            <a:noFill/>
            <a:ln w="9525" algn="in">
              <a:noFill/>
              <a:miter lim="800000"/>
              <a:headEnd/>
              <a:tailEnd/>
            </a:ln>
            <a:effectLst/>
          </p:spPr>
        </p:pic>
      </p:grpSp>
    </p:spTree>
  </p:cSld>
  <p:clrMapOvr>
    <a:masterClrMapping/>
  </p:clrMapOvr>
  <p:transition spd="slow" advTm="5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200" dirty="0" smtClean="0"/>
              <a:t>The servant of the L</a:t>
            </a:r>
            <a:r>
              <a:rPr lang="en-US" sz="2400" dirty="0" smtClean="0"/>
              <a:t>ORD</a:t>
            </a:r>
            <a:endParaRPr lang="en-US" sz="2400" dirty="0"/>
          </a:p>
        </p:txBody>
      </p:sp>
      <p:sp>
        <p:nvSpPr>
          <p:cNvPr id="2" name="Title 1"/>
          <p:cNvSpPr>
            <a:spLocks noGrp="1"/>
          </p:cNvSpPr>
          <p:nvPr>
            <p:ph type="ctrTitle"/>
          </p:nvPr>
        </p:nvSpPr>
        <p:spPr/>
        <p:txBody>
          <a:bodyPr/>
          <a:lstStyle/>
          <a:p>
            <a:r>
              <a:rPr lang="en-US" sz="7200" dirty="0" smtClean="0"/>
              <a:t>Moses</a:t>
            </a:r>
            <a:endParaRPr lang="en-US" sz="7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p:cNvGrpSpPr>
            <a:grpSpLocks/>
          </p:cNvGrpSpPr>
          <p:nvPr/>
        </p:nvGrpSpPr>
        <p:grpSpPr bwMode="auto">
          <a:xfrm>
            <a:off x="457206" y="990606"/>
            <a:ext cx="8360646" cy="10667995"/>
            <a:chOff x="107207682" y="106457964"/>
            <a:chExt cx="6165976" cy="7842036"/>
          </a:xfrm>
        </p:grpSpPr>
        <p:pic>
          <p:nvPicPr>
            <p:cNvPr id="1028" name="Picture 4" descr="PIC_0103"/>
            <p:cNvPicPr>
              <a:picLocks noChangeAspect="1" noChangeArrowheads="1"/>
            </p:cNvPicPr>
            <p:nvPr/>
          </p:nvPicPr>
          <p:blipFill>
            <a:blip r:embed="rId2" cstate="print"/>
            <a:srcRect r="2551"/>
            <a:stretch>
              <a:fillRect/>
            </a:stretch>
          </p:blipFill>
          <p:spPr bwMode="auto">
            <a:xfrm>
              <a:off x="107213400" y="110872270"/>
              <a:ext cx="5943600" cy="3427730"/>
            </a:xfrm>
            <a:prstGeom prst="rect">
              <a:avLst/>
            </a:prstGeom>
            <a:noFill/>
          </p:spPr>
        </p:pic>
        <p:pic>
          <p:nvPicPr>
            <p:cNvPr id="1031" name="Picture 7" descr="PIC_0150"/>
            <p:cNvPicPr>
              <a:picLocks noChangeAspect="1" noChangeArrowheads="1"/>
            </p:cNvPicPr>
            <p:nvPr/>
          </p:nvPicPr>
          <p:blipFill>
            <a:blip r:embed="rId3" cstate="print"/>
            <a:srcRect/>
            <a:stretch>
              <a:fillRect/>
            </a:stretch>
          </p:blipFill>
          <p:spPr bwMode="auto">
            <a:xfrm>
              <a:off x="107207682" y="106457964"/>
              <a:ext cx="6165976" cy="3468362"/>
            </a:xfrm>
            <a:prstGeom prst="rect">
              <a:avLst/>
            </a:prstGeom>
            <a:noFill/>
            <a:ln w="9525" algn="in">
              <a:noFill/>
              <a:miter lim="800000"/>
              <a:headEnd/>
              <a:tailEnd/>
            </a:ln>
            <a:effectLst/>
          </p:spPr>
        </p:pic>
      </p:grpSp>
    </p:spTree>
  </p:cSld>
  <p:clrMapOvr>
    <a:masterClrMapping/>
  </p:clrMapOvr>
  <p:transition spd="slow" advClick="0" advTm="4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PIC_0091"/>
          <p:cNvPicPr>
            <a:picLocks noChangeAspect="1" noChangeArrowheads="1"/>
          </p:cNvPicPr>
          <p:nvPr/>
        </p:nvPicPr>
        <p:blipFill>
          <a:blip r:embed="rId2" cstate="print"/>
          <a:srcRect/>
          <a:stretch>
            <a:fillRect/>
          </a:stretch>
        </p:blipFill>
        <p:spPr bwMode="auto">
          <a:xfrm>
            <a:off x="-381006" y="1066800"/>
            <a:ext cx="9906000" cy="4713829"/>
          </a:xfrm>
          <a:prstGeom prst="rect">
            <a:avLst/>
          </a:prstGeom>
          <a:noFill/>
          <a:ln w="9525" algn="in">
            <a:noFill/>
            <a:miter lim="800000"/>
            <a:headEnd/>
            <a:tailEnd/>
          </a:ln>
          <a:effectLst/>
        </p:spPr>
      </p:pic>
    </p:spTree>
  </p:cSld>
  <p:clrMapOvr>
    <a:masterClrMapping/>
  </p:clrMapOvr>
  <p:transition spd="slow" advClick="0" advTm="4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descr="PIC_0130"/>
          <p:cNvPicPr>
            <a:picLocks noChangeAspect="1" noChangeArrowheads="1"/>
          </p:cNvPicPr>
          <p:nvPr/>
        </p:nvPicPr>
        <p:blipFill>
          <a:blip r:embed="rId2" cstate="print"/>
          <a:srcRect/>
          <a:stretch>
            <a:fillRect/>
          </a:stretch>
        </p:blipFill>
        <p:spPr bwMode="auto">
          <a:xfrm>
            <a:off x="1447800" y="1143000"/>
            <a:ext cx="6096000" cy="4572000"/>
          </a:xfrm>
          <a:prstGeom prst="rect">
            <a:avLst/>
          </a:prstGeom>
          <a:noFill/>
          <a:ln w="9525" algn="in">
            <a:noFill/>
            <a:miter lim="800000"/>
            <a:headEnd/>
            <a:tailEnd/>
          </a:ln>
          <a:effectLst/>
        </p:spPr>
      </p:pic>
    </p:spTree>
  </p:cSld>
  <p:clrMapOvr>
    <a:masterClrMapping/>
  </p:clrMapOvr>
  <p:transition spd="slow" advClick="0" advTm="4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p:cNvGrpSpPr>
            <a:grpSpLocks/>
          </p:cNvGrpSpPr>
          <p:nvPr/>
        </p:nvGrpSpPr>
        <p:grpSpPr bwMode="auto">
          <a:xfrm>
            <a:off x="464956" y="457204"/>
            <a:ext cx="8059119" cy="11201408"/>
            <a:chOff x="107213400" y="106065853"/>
            <a:chExt cx="5943600" cy="8234147"/>
          </a:xfrm>
        </p:grpSpPr>
        <p:pic>
          <p:nvPicPr>
            <p:cNvPr id="1028" name="Picture 4" descr="PIC_0103"/>
            <p:cNvPicPr>
              <a:picLocks noChangeAspect="1" noChangeArrowheads="1"/>
            </p:cNvPicPr>
            <p:nvPr/>
          </p:nvPicPr>
          <p:blipFill>
            <a:blip r:embed="rId2" cstate="print"/>
            <a:srcRect r="2551"/>
            <a:stretch>
              <a:fillRect/>
            </a:stretch>
          </p:blipFill>
          <p:spPr bwMode="auto">
            <a:xfrm>
              <a:off x="107213400" y="110872270"/>
              <a:ext cx="5943600" cy="3427730"/>
            </a:xfrm>
            <a:prstGeom prst="rect">
              <a:avLst/>
            </a:prstGeom>
            <a:noFill/>
          </p:spPr>
        </p:pic>
        <p:pic>
          <p:nvPicPr>
            <p:cNvPr id="1029" name="Picture 5" descr="PIC_0137"/>
            <p:cNvPicPr>
              <a:picLocks noChangeAspect="1" noChangeArrowheads="1"/>
            </p:cNvPicPr>
            <p:nvPr/>
          </p:nvPicPr>
          <p:blipFill>
            <a:blip r:embed="rId3" cstate="print"/>
            <a:srcRect l="22501" r="21249"/>
            <a:stretch>
              <a:fillRect/>
            </a:stretch>
          </p:blipFill>
          <p:spPr bwMode="auto">
            <a:xfrm>
              <a:off x="107994445" y="106065853"/>
              <a:ext cx="4439602" cy="4439603"/>
            </a:xfrm>
            <a:prstGeom prst="rect">
              <a:avLst/>
            </a:prstGeom>
            <a:noFill/>
          </p:spPr>
        </p:pic>
      </p:gr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76200" y="-76200"/>
            <a:ext cx="92964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epherd.jpg"/>
          <p:cNvPicPr>
            <a:picLocks noChangeAspect="1"/>
          </p:cNvPicPr>
          <p:nvPr/>
        </p:nvPicPr>
        <p:blipFill>
          <a:blip r:embed="rId2" cstate="print"/>
          <a:stretch>
            <a:fillRect/>
          </a:stretch>
        </p:blipFill>
        <p:spPr>
          <a:xfrm>
            <a:off x="1371600" y="-304800"/>
            <a:ext cx="6324600" cy="9475726"/>
          </a:xfrm>
          <a:prstGeom prst="rect">
            <a:avLst/>
          </a:prstGeom>
        </p:spPr>
      </p:pic>
      <p:sp>
        <p:nvSpPr>
          <p:cNvPr id="7" name="TextBox 6"/>
          <p:cNvSpPr txBox="1"/>
          <p:nvPr/>
        </p:nvSpPr>
        <p:spPr>
          <a:xfrm>
            <a:off x="1371600" y="1752600"/>
            <a:ext cx="6324600" cy="1200329"/>
          </a:xfrm>
          <a:prstGeom prst="rect">
            <a:avLst/>
          </a:prstGeom>
          <a:solidFill>
            <a:srgbClr val="F8F8F8">
              <a:alpha val="94902"/>
            </a:srgbClr>
          </a:solidFill>
        </p:spPr>
        <p:txBody>
          <a:bodyPr wrap="square" rtlCol="0">
            <a:spAutoFit/>
          </a:bodyPr>
          <a:lstStyle/>
          <a:p>
            <a:pPr algn="ctr"/>
            <a:r>
              <a:rPr lang="en-US" sz="3600" dirty="0" smtClean="0">
                <a:solidFill>
                  <a:schemeClr val="bg1"/>
                </a:solidFill>
              </a:rPr>
              <a:t>Have courage to take on        the big challenges.</a:t>
            </a:r>
            <a:endParaRPr lang="en-US" sz="3600" dirty="0">
              <a:solidFill>
                <a:schemeClr val="bg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152400" y="-1524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epherd.jpg"/>
          <p:cNvPicPr>
            <a:picLocks noChangeAspect="1"/>
          </p:cNvPicPr>
          <p:nvPr/>
        </p:nvPicPr>
        <p:blipFill>
          <a:blip r:embed="rId2" cstate="print"/>
          <a:stretch>
            <a:fillRect/>
          </a:stretch>
        </p:blipFill>
        <p:spPr>
          <a:xfrm>
            <a:off x="1371600" y="-304800"/>
            <a:ext cx="6324600" cy="9475726"/>
          </a:xfrm>
          <a:prstGeom prst="rect">
            <a:avLst/>
          </a:prstGeom>
        </p:spPr>
      </p:pic>
      <p:sp>
        <p:nvSpPr>
          <p:cNvPr id="7" name="TextBox 6"/>
          <p:cNvSpPr txBox="1"/>
          <p:nvPr/>
        </p:nvSpPr>
        <p:spPr>
          <a:xfrm>
            <a:off x="1371600" y="1752600"/>
            <a:ext cx="6324600" cy="1200329"/>
          </a:xfrm>
          <a:prstGeom prst="rect">
            <a:avLst/>
          </a:prstGeom>
          <a:solidFill>
            <a:srgbClr val="F8F8F8">
              <a:alpha val="94902"/>
            </a:srgbClr>
          </a:solidFill>
        </p:spPr>
        <p:txBody>
          <a:bodyPr wrap="square" rtlCol="0">
            <a:spAutoFit/>
          </a:bodyPr>
          <a:lstStyle/>
          <a:p>
            <a:pPr algn="ctr"/>
            <a:r>
              <a:rPr lang="en-US" sz="3600" dirty="0" smtClean="0">
                <a:solidFill>
                  <a:schemeClr val="bg1"/>
                </a:solidFill>
              </a:rPr>
              <a:t>Let your life be about others, not </a:t>
            </a:r>
            <a:r>
              <a:rPr lang="en-US" sz="3600" smtClean="0">
                <a:solidFill>
                  <a:schemeClr val="bg1"/>
                </a:solidFill>
              </a:rPr>
              <a:t>about self</a:t>
            </a:r>
            <a:r>
              <a:rPr lang="en-US" sz="3600" dirty="0" smtClean="0">
                <a:solidFill>
                  <a:schemeClr val="bg1"/>
                </a:solidFill>
              </a:rPr>
              <a:t>.</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 whatever role God places before you.</a:t>
            </a:r>
            <a:endParaRPr lang="en-US" dirty="0"/>
          </a:p>
        </p:txBody>
      </p:sp>
      <p:sp>
        <p:nvSpPr>
          <p:cNvPr id="3" name="Title 2"/>
          <p:cNvSpPr>
            <a:spLocks noGrp="1"/>
          </p:cNvSpPr>
          <p:nvPr>
            <p:ph type="title"/>
          </p:nvPr>
        </p:nvSpPr>
        <p:spPr/>
        <p:txBody>
          <a:bodyPr/>
          <a:lstStyle/>
          <a:p>
            <a:r>
              <a:rPr lang="en-US" dirty="0" smtClean="0"/>
              <a:t>The Leader in Me</a:t>
            </a:r>
            <a:endParaRPr lang="en-US" dirty="0"/>
          </a:p>
        </p:txBody>
      </p:sp>
      <p:sp>
        <p:nvSpPr>
          <p:cNvPr id="5" name="Rectangle 4"/>
          <p:cNvSpPr/>
          <p:nvPr/>
        </p:nvSpPr>
        <p:spPr>
          <a:xfrm>
            <a:off x="-152400" y="-1524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epherd.jpg"/>
          <p:cNvPicPr>
            <a:picLocks noChangeAspect="1"/>
          </p:cNvPicPr>
          <p:nvPr/>
        </p:nvPicPr>
        <p:blipFill>
          <a:blip r:embed="rId2" cstate="print"/>
          <a:stretch>
            <a:fillRect/>
          </a:stretch>
        </p:blipFill>
        <p:spPr>
          <a:xfrm>
            <a:off x="1371600" y="-304800"/>
            <a:ext cx="6324600" cy="9475726"/>
          </a:xfrm>
          <a:prstGeom prst="rect">
            <a:avLst/>
          </a:prstGeom>
        </p:spPr>
      </p:pic>
      <p:sp>
        <p:nvSpPr>
          <p:cNvPr id="7" name="TextBox 6"/>
          <p:cNvSpPr txBox="1"/>
          <p:nvPr/>
        </p:nvSpPr>
        <p:spPr>
          <a:xfrm>
            <a:off x="1371600" y="1752600"/>
            <a:ext cx="6324600" cy="1200329"/>
          </a:xfrm>
          <a:prstGeom prst="rect">
            <a:avLst/>
          </a:prstGeom>
          <a:solidFill>
            <a:srgbClr val="F8F8F8">
              <a:alpha val="94902"/>
            </a:srgbClr>
          </a:solidFill>
        </p:spPr>
        <p:txBody>
          <a:bodyPr wrap="square" rtlCol="0">
            <a:spAutoFit/>
          </a:bodyPr>
          <a:lstStyle/>
          <a:p>
            <a:pPr algn="ctr"/>
            <a:r>
              <a:rPr lang="en-US" sz="3600" dirty="0" smtClean="0">
                <a:solidFill>
                  <a:schemeClr val="bg1"/>
                </a:solidFill>
              </a:rPr>
              <a:t>Be a leader to the                glory of God!</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normAutofit/>
          </a:bodyPr>
          <a:lstStyle/>
          <a:p>
            <a:r>
              <a:rPr lang="en-US" dirty="0" smtClean="0"/>
              <a:t>Great leaders in the Bible</a:t>
            </a:r>
          </a:p>
          <a:p>
            <a:pPr lvl="1"/>
            <a:r>
              <a:rPr lang="en-US" dirty="0" smtClean="0"/>
              <a:t>David</a:t>
            </a:r>
          </a:p>
          <a:p>
            <a:pPr lvl="1"/>
            <a:r>
              <a:rPr lang="en-US" dirty="0" smtClean="0"/>
              <a:t>Moses</a:t>
            </a:r>
          </a:p>
          <a:p>
            <a:pPr lvl="1"/>
            <a:r>
              <a:rPr lang="en-US" dirty="0" smtClean="0"/>
              <a:t>Nehemiah </a:t>
            </a:r>
          </a:p>
          <a:p>
            <a:pPr lvl="1"/>
            <a:r>
              <a:rPr lang="en-US" dirty="0" smtClean="0"/>
              <a:t>Jesus</a:t>
            </a:r>
          </a:p>
          <a:p>
            <a:pPr>
              <a:spcBef>
                <a:spcPts val="2400"/>
              </a:spcBef>
            </a:pPr>
            <a:r>
              <a:rPr lang="en-US" dirty="0" smtClean="0"/>
              <a:t>Leadership qualities</a:t>
            </a:r>
          </a:p>
          <a:p>
            <a:pPr>
              <a:spcBef>
                <a:spcPts val="2400"/>
              </a:spcBef>
            </a:pPr>
            <a:r>
              <a:rPr lang="en-US" dirty="0" smtClean="0"/>
              <a:t>How to handle opposition &amp; criticism </a:t>
            </a:r>
          </a:p>
          <a:p>
            <a:pPr>
              <a:spcBef>
                <a:spcPts val="2400"/>
              </a:spcBef>
            </a:pPr>
            <a:r>
              <a:rPr lang="en-US" dirty="0" smtClean="0"/>
              <a:t>The leader God wants in me</a:t>
            </a:r>
            <a:endParaRPr lang="en-US" dirty="0"/>
          </a:p>
        </p:txBody>
      </p:sp>
      <p:sp>
        <p:nvSpPr>
          <p:cNvPr id="20" name="Title 19"/>
          <p:cNvSpPr>
            <a:spLocks noGrp="1"/>
          </p:cNvSpPr>
          <p:nvPr>
            <p:ph type="title"/>
          </p:nvPr>
        </p:nvSpPr>
        <p:spPr/>
        <p:txBody>
          <a:bodyPr/>
          <a:lstStyle/>
          <a:p>
            <a:r>
              <a:rPr lang="en-US" dirty="0" smtClean="0"/>
              <a:t>Summer Leadership Series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allAtOnce"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kills an Egyptian</a:t>
            </a:r>
            <a:endParaRPr lang="en-US" dirty="0"/>
          </a:p>
        </p:txBody>
      </p:sp>
      <p:sp>
        <p:nvSpPr>
          <p:cNvPr id="3" name="Text Placeholder 2"/>
          <p:cNvSpPr>
            <a:spLocks noGrp="1"/>
          </p:cNvSpPr>
          <p:nvPr>
            <p:ph type="body" idx="1"/>
          </p:nvPr>
        </p:nvSpPr>
        <p:spPr/>
        <p:txBody>
          <a:bodyPr>
            <a:normAutofit/>
          </a:bodyPr>
          <a:lstStyle/>
          <a:p>
            <a:r>
              <a:rPr lang="en-US" sz="2400" dirty="0" smtClean="0"/>
              <a:t>Exodus 2:11-15</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faith Moses, when he was grown up, refused to be called the son of Pharaoh’s daughter, choosing rather to be mistreated with the people of God than to enjoy the fleeting pleasures of sin. Hebrews 11:24-25</a:t>
            </a:r>
          </a:p>
          <a:p>
            <a:pPr lvl="1">
              <a:spcBef>
                <a:spcPts val="1200"/>
              </a:spcBef>
            </a:pPr>
            <a:r>
              <a:rPr lang="en-US" dirty="0" smtClean="0"/>
              <a:t>Identification</a:t>
            </a:r>
          </a:p>
          <a:p>
            <a:pPr lvl="1">
              <a:spcBef>
                <a:spcPts val="1200"/>
              </a:spcBef>
            </a:pPr>
            <a:r>
              <a:rPr lang="en-US" dirty="0" smtClean="0"/>
              <a:t>Humility</a:t>
            </a:r>
          </a:p>
          <a:p>
            <a:pPr lvl="1">
              <a:spcBef>
                <a:spcPts val="1200"/>
              </a:spcBef>
            </a:pPr>
            <a:r>
              <a:rPr lang="en-US" dirty="0" smtClean="0"/>
              <a:t>Compassion</a:t>
            </a:r>
          </a:p>
          <a:p>
            <a:pPr lvl="1">
              <a:spcBef>
                <a:spcPts val="1200"/>
              </a:spcBef>
            </a:pPr>
            <a:r>
              <a:rPr lang="en-US" dirty="0" smtClean="0"/>
              <a:t>Initiative</a:t>
            </a:r>
          </a:p>
        </p:txBody>
      </p:sp>
      <p:sp>
        <p:nvSpPr>
          <p:cNvPr id="3" name="Title 2"/>
          <p:cNvSpPr>
            <a:spLocks noGrp="1"/>
          </p:cNvSpPr>
          <p:nvPr>
            <p:ph type="title"/>
          </p:nvPr>
        </p:nvSpPr>
        <p:spPr/>
        <p:txBody>
          <a:bodyPr/>
          <a:lstStyle/>
          <a:p>
            <a:r>
              <a:rPr lang="en-US" dirty="0" smtClean="0"/>
              <a:t>Leadership Qualities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 considered the reproach of Christ greater wealth than the treasures of Egypt, for he was looking to the reward. By faith he left Egypt, not being afraid of the anger of the king, for he endured as seeing him who is invisible. Hebrews 11:26-27</a:t>
            </a:r>
          </a:p>
          <a:p>
            <a:pPr lvl="1">
              <a:spcBef>
                <a:spcPts val="1200"/>
              </a:spcBef>
            </a:pPr>
            <a:r>
              <a:rPr lang="en-US" dirty="0" smtClean="0"/>
              <a:t>Pilgrim mentality</a:t>
            </a:r>
          </a:p>
          <a:p>
            <a:pPr lvl="1">
              <a:spcBef>
                <a:spcPts val="1200"/>
              </a:spcBef>
            </a:pPr>
            <a:r>
              <a:rPr lang="en-US" dirty="0" smtClean="0"/>
              <a:t>Courage</a:t>
            </a:r>
          </a:p>
          <a:p>
            <a:pPr lvl="1">
              <a:spcBef>
                <a:spcPts val="1200"/>
              </a:spcBef>
            </a:pPr>
            <a:r>
              <a:rPr lang="en-US" dirty="0" smtClean="0"/>
              <a:t>Faith</a:t>
            </a:r>
          </a:p>
        </p:txBody>
      </p:sp>
      <p:sp>
        <p:nvSpPr>
          <p:cNvPr id="3" name="Title 2"/>
          <p:cNvSpPr>
            <a:spLocks noGrp="1"/>
          </p:cNvSpPr>
          <p:nvPr>
            <p:ph type="title"/>
          </p:nvPr>
        </p:nvSpPr>
        <p:spPr/>
        <p:txBody>
          <a:bodyPr/>
          <a:lstStyle/>
          <a:p>
            <a:r>
              <a:rPr lang="en-US" dirty="0" smtClean="0"/>
              <a:t>Leadership Qualities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burning bush</a:t>
            </a:r>
            <a:endParaRPr lang="en-US" dirty="0"/>
          </a:p>
        </p:txBody>
      </p:sp>
      <p:sp>
        <p:nvSpPr>
          <p:cNvPr id="3" name="Text Placeholder 2"/>
          <p:cNvSpPr>
            <a:spLocks noGrp="1"/>
          </p:cNvSpPr>
          <p:nvPr>
            <p:ph type="body" idx="1"/>
          </p:nvPr>
        </p:nvSpPr>
        <p:spPr/>
        <p:txBody>
          <a:bodyPr>
            <a:normAutofit/>
          </a:bodyPr>
          <a:lstStyle/>
          <a:p>
            <a:r>
              <a:rPr lang="en-US" sz="2400" dirty="0" smtClean="0"/>
              <a:t>Exodus 3:1-4:17</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But Moses said to God, “Who am I that I should go to Pharaoh and bring the children of Israel out of Egypt?” Exodus 3:11</a:t>
            </a:r>
          </a:p>
          <a:p>
            <a:pPr lvl="1">
              <a:spcBef>
                <a:spcPts val="1200"/>
              </a:spcBef>
            </a:pPr>
            <a:r>
              <a:rPr lang="en-US" dirty="0" smtClean="0"/>
              <a:t>Humility</a:t>
            </a:r>
          </a:p>
          <a:p>
            <a:pPr lvl="1">
              <a:spcBef>
                <a:spcPts val="1200"/>
              </a:spcBef>
            </a:pPr>
            <a:r>
              <a:rPr lang="en-US" dirty="0" smtClean="0"/>
              <a:t>Dependence on God</a:t>
            </a:r>
          </a:p>
          <a:p>
            <a:pPr lvl="1">
              <a:spcBef>
                <a:spcPts val="1200"/>
              </a:spcBef>
              <a:buNone/>
            </a:pPr>
            <a:endParaRPr lang="en-US" dirty="0" smtClean="0"/>
          </a:p>
        </p:txBody>
      </p:sp>
      <p:sp>
        <p:nvSpPr>
          <p:cNvPr id="3" name="Title 2"/>
          <p:cNvSpPr>
            <a:spLocks noGrp="1"/>
          </p:cNvSpPr>
          <p:nvPr>
            <p:ph type="title"/>
          </p:nvPr>
        </p:nvSpPr>
        <p:spPr/>
        <p:txBody>
          <a:bodyPr/>
          <a:lstStyle/>
          <a:p>
            <a:r>
              <a:rPr lang="en-US" dirty="0" smtClean="0"/>
              <a:t>Leadership Qualities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Then Moses answered, “But behold, they will not believe me or listen to my voice, for they will say, ‘The L</a:t>
            </a:r>
            <a:r>
              <a:rPr lang="en-US" sz="2000" dirty="0" smtClean="0"/>
              <a:t>ORD</a:t>
            </a:r>
            <a:r>
              <a:rPr lang="en-US" dirty="0" smtClean="0"/>
              <a:t> did not appear to you.’” The L</a:t>
            </a:r>
            <a:r>
              <a:rPr lang="en-US" sz="2000" dirty="0" smtClean="0"/>
              <a:t>ORD</a:t>
            </a:r>
            <a:r>
              <a:rPr lang="en-US" dirty="0" smtClean="0"/>
              <a:t> said to him, “What is that in your hand?” Exodus 4:1-2</a:t>
            </a:r>
          </a:p>
          <a:p>
            <a:r>
              <a:rPr lang="en-US" dirty="0" smtClean="0"/>
              <a:t>But Moses said to the L</a:t>
            </a:r>
            <a:r>
              <a:rPr lang="en-US" sz="2000" dirty="0" smtClean="0"/>
              <a:t>ORD</a:t>
            </a:r>
            <a:r>
              <a:rPr lang="en-US" dirty="0" smtClean="0"/>
              <a:t>, “Oh, my Lord, I am not eloquent, either in the past or since you have spoken to your servant, but I am slow of speech and of tongue.” Then the L</a:t>
            </a:r>
            <a:r>
              <a:rPr lang="en-US" sz="2000" dirty="0" smtClean="0"/>
              <a:t>ORD</a:t>
            </a:r>
            <a:r>
              <a:rPr lang="en-US" dirty="0" smtClean="0"/>
              <a:t> said to him, “Who has made man’s mouth?” Exodus 4:10-11</a:t>
            </a:r>
          </a:p>
          <a:p>
            <a:pPr lvl="1"/>
            <a:r>
              <a:rPr lang="en-US" dirty="0" smtClean="0"/>
              <a:t>Faith in God, not faith in self</a:t>
            </a:r>
          </a:p>
          <a:p>
            <a:pPr lvl="1"/>
            <a:r>
              <a:rPr lang="en-US" dirty="0" smtClean="0"/>
              <a:t>Willing heart, not impressive ability</a:t>
            </a:r>
          </a:p>
          <a:p>
            <a:pPr lvl="1">
              <a:spcBef>
                <a:spcPts val="1200"/>
              </a:spcBef>
              <a:buNone/>
            </a:pPr>
            <a:endParaRPr lang="en-US" dirty="0" smtClean="0"/>
          </a:p>
        </p:txBody>
      </p:sp>
      <p:sp>
        <p:nvSpPr>
          <p:cNvPr id="3" name="Title 2"/>
          <p:cNvSpPr>
            <a:spLocks noGrp="1"/>
          </p:cNvSpPr>
          <p:nvPr>
            <p:ph type="title"/>
          </p:nvPr>
        </p:nvSpPr>
        <p:spPr/>
        <p:txBody>
          <a:bodyPr/>
          <a:lstStyle/>
          <a:p>
            <a:r>
              <a:rPr lang="en-US" dirty="0" smtClean="0"/>
              <a:t>Leadership Qualities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2478</TotalTime>
  <Words>835</Words>
  <Application>Microsoft Office PowerPoint</Application>
  <PresentationFormat>On-screen Show (4:3)</PresentationFormat>
  <Paragraphs>102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Slide 1</vt:lpstr>
      <vt:lpstr>Moses</vt:lpstr>
      <vt:lpstr>Summer Leadership Series</vt:lpstr>
      <vt:lpstr>Moses kills an Egyptian</vt:lpstr>
      <vt:lpstr>Leadership Qualities</vt:lpstr>
      <vt:lpstr>Leadership Qualities</vt:lpstr>
      <vt:lpstr>The burning bush</vt:lpstr>
      <vt:lpstr>Leadership Qualities</vt:lpstr>
      <vt:lpstr>Leadership Qualities</vt:lpstr>
      <vt:lpstr>The golden calf</vt:lpstr>
      <vt:lpstr>Leadership Qualities</vt:lpstr>
      <vt:lpstr>Grumbling in the Camp</vt:lpstr>
      <vt:lpstr>Grumbling in the Camp</vt:lpstr>
      <vt:lpstr>Moses’ Responses to Opposition</vt:lpstr>
      <vt:lpstr>Moses’ Responses to Opposition</vt:lpstr>
      <vt:lpstr>The Leader in Me</vt:lpstr>
      <vt:lpstr>The Leader in Me</vt:lpstr>
      <vt:lpstr>The Leader in Me</vt:lpstr>
      <vt:lpstr>The Leader in Me</vt:lpstr>
      <vt:lpstr>The Leader in Me</vt:lpstr>
      <vt:lpstr>The Leader in Me</vt:lpstr>
      <vt:lpstr>The Leader in Me</vt:lpstr>
      <vt:lpstr>The Leader in Me</vt:lpstr>
      <vt:lpstr>The Leader in Me</vt:lpstr>
      <vt:lpstr>The Leader in Me</vt:lpstr>
      <vt:lpstr>The Leader in 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dc:title>
  <dc:creator>Adrienne</dc:creator>
  <cp:lastModifiedBy> </cp:lastModifiedBy>
  <cp:revision>128</cp:revision>
  <dcterms:created xsi:type="dcterms:W3CDTF">2010-06-12T13:02:01Z</dcterms:created>
  <dcterms:modified xsi:type="dcterms:W3CDTF">2010-06-27T13:51:27Z</dcterms:modified>
</cp:coreProperties>
</file>