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96" r:id="rId1"/>
  </p:sldMasterIdLst>
  <p:notesMasterIdLst>
    <p:notesMasterId r:id="rId16"/>
  </p:notesMasterIdLst>
  <p:sldIdLst>
    <p:sldId id="277" r:id="rId2"/>
    <p:sldId id="272" r:id="rId3"/>
    <p:sldId id="256" r:id="rId4"/>
    <p:sldId id="260" r:id="rId5"/>
    <p:sldId id="264" r:id="rId6"/>
    <p:sldId id="265" r:id="rId7"/>
    <p:sldId id="261" r:id="rId8"/>
    <p:sldId id="266" r:id="rId9"/>
    <p:sldId id="267" r:id="rId10"/>
    <p:sldId id="268" r:id="rId11"/>
    <p:sldId id="270" r:id="rId12"/>
    <p:sldId id="273" r:id="rId13"/>
    <p:sldId id="271" r:id="rId14"/>
    <p:sldId id="275" r:id="rId15"/>
  </p:sldIdLst>
  <p:sldSz cx="9144000" cy="6858000" type="screen4x3"/>
  <p:notesSz cx="6858000" cy="9144000"/>
  <p:embeddedFontLst>
    <p:embeddedFont>
      <p:font typeface="Wingdings 3" pitchFamily="18" charset="2"/>
      <p:regular r:id="rId17"/>
    </p:embeddedFont>
    <p:embeddedFont>
      <p:font typeface="Corbel" pitchFamily="34" charset="0"/>
      <p:regular r:id="rId18"/>
      <p:bold r:id="rId19"/>
      <p:italic r:id="rId20"/>
      <p:boldItalic r:id="rId21"/>
    </p:embeddedFont>
    <p:embeddedFont>
      <p:font typeface="Wingdings 2" pitchFamily="18" charset="2"/>
      <p:regular r:id="rId22"/>
    </p:embeddedFont>
    <p:embeddedFont>
      <p:font typeface="Calibri" pitchFamily="34" charset="0"/>
      <p:regular r:id="rId23"/>
      <p:bold r:id="rId24"/>
      <p:italic r:id="rId25"/>
      <p:boldItalic r:id="rId26"/>
    </p:embeddedFont>
    <p:embeddedFont>
      <p:font typeface="Microsoft YaHei" pitchFamily="34" charset="-122"/>
      <p:regular r:id="rId27"/>
      <p:bold r:id="rId2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25D"/>
    <a:srgbClr val="000000"/>
    <a:srgbClr val="B07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674" autoAdjust="0"/>
  </p:normalViewPr>
  <p:slideViewPr>
    <p:cSldViewPr showGuides="1">
      <p:cViewPr>
        <p:scale>
          <a:sx n="75" d="100"/>
          <a:sy n="75" d="100"/>
        </p:scale>
        <p:origin x="-9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font" Target="fonts/font12.fntdata"/><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1C2EF0-313B-4A34-8796-BE231BB30459}" type="datetimeFigureOut">
              <a:rPr lang="en-US" smtClean="0"/>
              <a:pPr/>
              <a:t>11/6/2011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930E85-8F3C-44F7-AC5D-F94C79444A3B}" type="slidenum">
              <a:rPr lang="en-US" smtClean="0"/>
              <a:pPr/>
              <a:t>‹#›</a:t>
            </a:fld>
            <a:endParaRPr lang="en-US"/>
          </a:p>
        </p:txBody>
      </p:sp>
    </p:spTree>
    <p:extLst>
      <p:ext uri="{BB962C8B-B14F-4D97-AF65-F5344CB8AC3E}">
        <p14:creationId xmlns:p14="http://schemas.microsoft.com/office/powerpoint/2010/main" val="2748229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1439FE2-2536-4F8D-8148-31FDD6959553}" type="datetimeFigureOut">
              <a:rPr lang="en-US" smtClean="0"/>
              <a:pPr/>
              <a:t>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CC8C8-11CD-4A19-A532-AD72239E4A35}"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439FE2-2536-4F8D-8148-31FDD6959553}" type="datetimeFigureOut">
              <a:rPr lang="en-US" smtClean="0"/>
              <a:pPr/>
              <a:t>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CC8C8-11CD-4A19-A532-AD72239E4A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439FE2-2536-4F8D-8148-31FDD6959553}" type="datetimeFigureOut">
              <a:rPr lang="en-US" smtClean="0"/>
              <a:pPr/>
              <a:t>11/6/2011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43CC8C8-11CD-4A19-A532-AD72239E4A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439FE2-2536-4F8D-8148-31FDD6959553}" type="datetimeFigureOut">
              <a:rPr lang="en-US" smtClean="0"/>
              <a:pPr/>
              <a:t>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CC8C8-11CD-4A19-A532-AD72239E4A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1439FE2-2536-4F8D-8148-31FDD6959553}" type="datetimeFigureOut">
              <a:rPr lang="en-US" smtClean="0"/>
              <a:pPr/>
              <a:t>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CC8C8-11CD-4A19-A532-AD72239E4A3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439FE2-2536-4F8D-8148-31FDD6959553}" type="datetimeFigureOut">
              <a:rPr lang="en-US" smtClean="0"/>
              <a:pPr/>
              <a:t>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CC8C8-11CD-4A19-A532-AD72239E4A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1439FE2-2536-4F8D-8148-31FDD6959553}" type="datetimeFigureOut">
              <a:rPr lang="en-US" smtClean="0"/>
              <a:pPr/>
              <a:t>11/6/2011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3CC8C8-11CD-4A19-A532-AD72239E4A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439FE2-2536-4F8D-8148-31FDD6959553}" type="datetimeFigureOut">
              <a:rPr lang="en-US" smtClean="0"/>
              <a:pPr/>
              <a:t>11/6/2011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CC8C8-11CD-4A19-A532-AD72239E4A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39FE2-2536-4F8D-8148-31FDD6959553}" type="datetimeFigureOut">
              <a:rPr lang="en-US" smtClean="0"/>
              <a:pPr/>
              <a:t>11/6/2011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3CC8C8-11CD-4A19-A532-AD72239E4A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439FE2-2536-4F8D-8148-31FDD6959553}" type="datetimeFigureOut">
              <a:rPr lang="en-US" smtClean="0"/>
              <a:pPr/>
              <a:t>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CC8C8-11CD-4A19-A532-AD72239E4A35}"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1439FE2-2536-4F8D-8148-31FDD6959553}" type="datetimeFigureOut">
              <a:rPr lang="en-US" smtClean="0"/>
              <a:pPr/>
              <a:t>11/6/2011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43CC8C8-11CD-4A19-A532-AD72239E4A3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1439FE2-2536-4F8D-8148-31FDD6959553}" type="datetimeFigureOut">
              <a:rPr lang="en-US" smtClean="0"/>
              <a:pPr/>
              <a:t>11/6/2011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43CC8C8-11CD-4A19-A532-AD72239E4A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more excellent way</a:t>
            </a:r>
            <a:endParaRPr lang="en-US" dirty="0"/>
          </a:p>
        </p:txBody>
      </p:sp>
      <p:sp>
        <p:nvSpPr>
          <p:cNvPr id="13" name="Content Placeholder 2"/>
          <p:cNvSpPr txBox="1">
            <a:spLocks/>
          </p:cNvSpPr>
          <p:nvPr/>
        </p:nvSpPr>
        <p:spPr>
          <a:xfrm>
            <a:off x="914400" y="2191737"/>
            <a:ext cx="7315200" cy="3142263"/>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Font typeface="Wingdings 2"/>
              <a:buNone/>
            </a:pPr>
            <a:r>
              <a:rPr lang="en-US" sz="2600" dirty="0" smtClean="0"/>
              <a:t>And it is my prayer that your love may abound more and more, with knowledge and all discernment, so that you may approve what is excellent, and so be pure and blameless for the day of Christ, filled with the fruit of righteousness that comes through Jesus Christ, to the glory and praise of God.</a:t>
            </a:r>
          </a:p>
          <a:p>
            <a:pPr marL="118872" indent="0" algn="r">
              <a:buFont typeface="Wingdings 2"/>
              <a:buNone/>
            </a:pPr>
            <a:r>
              <a:rPr lang="en-US" sz="2600" dirty="0" smtClean="0"/>
              <a:t>Philippians 1:9-11</a:t>
            </a:r>
            <a:endParaRPr lang="en-US" sz="2600" dirty="0"/>
          </a:p>
        </p:txBody>
      </p:sp>
    </p:spTree>
    <p:extLst>
      <p:ext uri="{BB962C8B-B14F-4D97-AF65-F5344CB8AC3E}">
        <p14:creationId xmlns:p14="http://schemas.microsoft.com/office/powerpoint/2010/main" val="178921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3" grpId="1"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73914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0" y="632222"/>
            <a:ext cx="7391400" cy="5539978"/>
          </a:xfrm>
          <a:prstGeom prst="rect">
            <a:avLst/>
          </a:prstGeom>
          <a:noFill/>
        </p:spPr>
        <p:txBody>
          <a:bodyPr wrap="square" rtlCol="0">
            <a:spAutoFit/>
          </a:bodyPr>
          <a:lstStyle/>
          <a:p>
            <a:pPr algn="ctr">
              <a:spcBef>
                <a:spcPts val="1800"/>
              </a:spcBef>
              <a:spcAft>
                <a:spcPts val="4200"/>
              </a:spcAft>
            </a:pPr>
            <a:r>
              <a:rPr lang="en-US" sz="3400" b="1" dirty="0" smtClean="0">
                <a:solidFill>
                  <a:schemeClr val="accent1">
                    <a:lumMod val="60000"/>
                    <a:lumOff val="40000"/>
                  </a:schemeClr>
                </a:solidFill>
              </a:rPr>
              <a:t>What Is Spirituality? </a:t>
            </a:r>
          </a:p>
          <a:p>
            <a:pPr algn="ctr">
              <a:spcBef>
                <a:spcPts val="1800"/>
              </a:spcBef>
            </a:pPr>
            <a:r>
              <a:rPr lang="en-US" sz="4400" b="1" dirty="0" smtClean="0">
                <a:solidFill>
                  <a:schemeClr val="bg1"/>
                </a:solidFill>
              </a:rPr>
              <a:t>Faith</a:t>
            </a:r>
          </a:p>
          <a:p>
            <a:pPr algn="ctr">
              <a:spcBef>
                <a:spcPts val="600"/>
              </a:spcBef>
              <a:spcAft>
                <a:spcPts val="1800"/>
              </a:spcAft>
            </a:pPr>
            <a:r>
              <a:rPr lang="en-US" sz="2100" b="1" dirty="0" smtClean="0">
                <a:solidFill>
                  <a:schemeClr val="bg1"/>
                </a:solidFill>
              </a:rPr>
              <a:t>Spiritual Vision</a:t>
            </a:r>
          </a:p>
          <a:p>
            <a:pPr algn="ctr">
              <a:spcBef>
                <a:spcPts val="1800"/>
              </a:spcBef>
            </a:pPr>
            <a:r>
              <a:rPr lang="en-US" sz="4400" b="1" dirty="0" smtClean="0">
                <a:solidFill>
                  <a:schemeClr val="bg1"/>
                </a:solidFill>
              </a:rPr>
              <a:t>Hope</a:t>
            </a:r>
          </a:p>
          <a:p>
            <a:pPr algn="ctr">
              <a:spcBef>
                <a:spcPts val="600"/>
              </a:spcBef>
              <a:spcAft>
                <a:spcPts val="1800"/>
              </a:spcAft>
            </a:pPr>
            <a:r>
              <a:rPr lang="en-US" sz="2100" b="1" dirty="0" smtClean="0">
                <a:solidFill>
                  <a:schemeClr val="bg1"/>
                </a:solidFill>
              </a:rPr>
              <a:t>Spiritual Direction</a:t>
            </a:r>
          </a:p>
          <a:p>
            <a:pPr algn="ctr">
              <a:spcBef>
                <a:spcPts val="1800"/>
              </a:spcBef>
            </a:pPr>
            <a:r>
              <a:rPr lang="en-US" sz="4400" b="1" dirty="0" smtClean="0">
                <a:solidFill>
                  <a:schemeClr val="bg1"/>
                </a:solidFill>
              </a:rPr>
              <a:t>Love</a:t>
            </a:r>
          </a:p>
          <a:p>
            <a:pPr algn="ctr">
              <a:spcBef>
                <a:spcPts val="600"/>
              </a:spcBef>
              <a:spcAft>
                <a:spcPts val="1800"/>
              </a:spcAft>
            </a:pPr>
            <a:r>
              <a:rPr lang="en-US" sz="2100" b="1" dirty="0" smtClean="0">
                <a:solidFill>
                  <a:schemeClr val="bg1"/>
                </a:solidFill>
              </a:rPr>
              <a:t>Spiritual Devotion</a:t>
            </a:r>
            <a:endParaRPr lang="en-US" sz="2100" b="1" dirty="0">
              <a:solidFill>
                <a:schemeClr val="bg1"/>
              </a:solidFill>
            </a:endParaRPr>
          </a:p>
        </p:txBody>
      </p:sp>
      <p:cxnSp>
        <p:nvCxnSpPr>
          <p:cNvPr id="6" name="Straight Connector 5"/>
          <p:cNvCxnSpPr/>
          <p:nvPr/>
        </p:nvCxnSpPr>
        <p:spPr>
          <a:xfrm>
            <a:off x="1295400" y="1524000"/>
            <a:ext cx="4800600" cy="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467600" y="0"/>
            <a:ext cx="1676400" cy="6858000"/>
          </a:xfrm>
          <a:prstGeom prst="rect">
            <a:avLst/>
          </a:prstGeom>
          <a:gradFill>
            <a:gsLst>
              <a:gs pos="0">
                <a:schemeClr val="bg1">
                  <a:lumMod val="65000"/>
                </a:schemeClr>
              </a:gs>
              <a:gs pos="0">
                <a:schemeClr val="bg1">
                  <a:lumMod val="50000"/>
                  <a:shade val="67500"/>
                  <a:satMod val="115000"/>
                </a:schemeClr>
              </a:gs>
              <a:gs pos="83000">
                <a:schemeClr val="bg1">
                  <a:lumMod val="65000"/>
                </a:schemeClr>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gradFill>
                <a:gsLst>
                  <a:gs pos="43000">
                    <a:schemeClr val="bg1">
                      <a:lumMod val="50000"/>
                      <a:shade val="30000"/>
                      <a:satMod val="115000"/>
                    </a:schemeClr>
                  </a:gs>
                  <a:gs pos="82000">
                    <a:schemeClr val="bg1">
                      <a:lumMod val="65000"/>
                    </a:schemeClr>
                  </a:gs>
                  <a:gs pos="100000">
                    <a:schemeClr val="bg1">
                      <a:lumMod val="50000"/>
                      <a:shade val="100000"/>
                      <a:satMod val="115000"/>
                    </a:schemeClr>
                  </a:gs>
                </a:gsLst>
                <a:path path="circle">
                  <a:fillToRect l="100000" t="100000"/>
                </a:path>
              </a:gradFill>
            </a:endParaRPr>
          </a:p>
        </p:txBody>
      </p:sp>
    </p:spTree>
    <p:extLst>
      <p:ext uri="{BB962C8B-B14F-4D97-AF65-F5344CB8AC3E}">
        <p14:creationId xmlns:p14="http://schemas.microsoft.com/office/powerpoint/2010/main" val="2594617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Effect transition="in" filter="fade">
                                      <p:cBhvr>
                                        <p:cTn id="11" dur="500"/>
                                        <p:tgtEl>
                                          <p:spTgt spid="2">
                                            <p:txEl>
                                              <p:pRg st="3" end="3"/>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fade">
                                      <p:cBhvr>
                                        <p:cTn id="15" dur="500"/>
                                        <p:tgtEl>
                                          <p:spTgt spid="2">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fade">
                                      <p:cBhvr>
                                        <p:cTn id="3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 Day Challenge!</a:t>
            </a:r>
            <a:endParaRPr lang="en-US" dirty="0"/>
          </a:p>
        </p:txBody>
      </p:sp>
      <p:sp>
        <p:nvSpPr>
          <p:cNvPr id="3" name="Text Placeholder 2"/>
          <p:cNvSpPr>
            <a:spLocks noGrp="1"/>
          </p:cNvSpPr>
          <p:nvPr>
            <p:ph type="body" idx="1"/>
          </p:nvPr>
        </p:nvSpPr>
        <p:spPr/>
        <p:txBody>
          <a:bodyPr>
            <a:normAutofit/>
          </a:bodyPr>
          <a:lstStyle/>
          <a:p>
            <a:r>
              <a:rPr lang="en-US" sz="2400" dirty="0" smtClean="0"/>
              <a:t>Do something new to ignite your spiritual life</a:t>
            </a:r>
            <a:endParaRPr lang="en-US" sz="2400" dirty="0"/>
          </a:p>
        </p:txBody>
      </p:sp>
    </p:spTree>
    <p:extLst>
      <p:ext uri="{BB962C8B-B14F-4D97-AF65-F5344CB8AC3E}">
        <p14:creationId xmlns:p14="http://schemas.microsoft.com/office/powerpoint/2010/main" val="1798145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Goals</a:t>
            </a:r>
            <a:endParaRPr lang="en-US" dirty="0"/>
          </a:p>
        </p:txBody>
      </p:sp>
      <p:sp>
        <p:nvSpPr>
          <p:cNvPr id="3" name="Content Placeholder 2"/>
          <p:cNvSpPr>
            <a:spLocks noGrp="1"/>
          </p:cNvSpPr>
          <p:nvPr>
            <p:ph sz="half" idx="1"/>
          </p:nvPr>
        </p:nvSpPr>
        <p:spPr/>
        <p:txBody>
          <a:bodyPr/>
          <a:lstStyle/>
          <a:p>
            <a:r>
              <a:rPr lang="en-US" dirty="0" smtClean="0"/>
              <a:t>Read entire N.T.!</a:t>
            </a:r>
          </a:p>
          <a:p>
            <a:r>
              <a:rPr lang="en-US" dirty="0" smtClean="0"/>
              <a:t>Focus on a few books</a:t>
            </a:r>
          </a:p>
          <a:p>
            <a:r>
              <a:rPr lang="en-US" dirty="0" smtClean="0"/>
              <a:t>Listen to audio Bible</a:t>
            </a:r>
          </a:p>
          <a:p>
            <a:r>
              <a:rPr lang="en-US" dirty="0" smtClean="0"/>
              <a:t>Listen to sermons</a:t>
            </a:r>
          </a:p>
          <a:p>
            <a:r>
              <a:rPr lang="en-US" dirty="0" smtClean="0"/>
              <a:t>Join study group</a:t>
            </a:r>
          </a:p>
          <a:p>
            <a:r>
              <a:rPr lang="en-US" dirty="0" smtClean="0"/>
              <a:t>Family devotionals</a:t>
            </a:r>
          </a:p>
          <a:p>
            <a:r>
              <a:rPr lang="en-US" dirty="0" smtClean="0"/>
              <a:t>Attend Bible class</a:t>
            </a:r>
          </a:p>
          <a:p>
            <a:r>
              <a:rPr lang="en-US" dirty="0" smtClean="0"/>
              <a:t>Come on Sun eve</a:t>
            </a:r>
          </a:p>
          <a:p>
            <a:r>
              <a:rPr lang="en-US" dirty="0" smtClean="0"/>
              <a:t>Memorization</a:t>
            </a:r>
          </a:p>
          <a:p>
            <a:r>
              <a:rPr lang="en-US" dirty="0" smtClean="0"/>
              <a:t>Meditation</a:t>
            </a:r>
          </a:p>
        </p:txBody>
      </p:sp>
      <p:sp>
        <p:nvSpPr>
          <p:cNvPr id="4" name="Content Placeholder 3"/>
          <p:cNvSpPr>
            <a:spLocks noGrp="1"/>
          </p:cNvSpPr>
          <p:nvPr>
            <p:ph sz="half" idx="2"/>
          </p:nvPr>
        </p:nvSpPr>
        <p:spPr/>
        <p:txBody>
          <a:bodyPr/>
          <a:lstStyle/>
          <a:p>
            <a:r>
              <a:rPr lang="en-US" dirty="0" smtClean="0"/>
              <a:t>Start a prayer list</a:t>
            </a:r>
          </a:p>
          <a:p>
            <a:r>
              <a:rPr lang="en-US" dirty="0" smtClean="0"/>
              <a:t>Go through directory</a:t>
            </a:r>
          </a:p>
          <a:p>
            <a:r>
              <a:rPr lang="en-US" dirty="0" smtClean="0"/>
              <a:t>Pray Phil 1:9-11 daily</a:t>
            </a:r>
          </a:p>
          <a:p>
            <a:r>
              <a:rPr lang="en-US" dirty="0" smtClean="0"/>
              <a:t>Develop new routines</a:t>
            </a:r>
          </a:p>
          <a:p>
            <a:r>
              <a:rPr lang="en-US" dirty="0" smtClean="0"/>
              <a:t>Find a partner</a:t>
            </a:r>
          </a:p>
          <a:p>
            <a:r>
              <a:rPr lang="en-US" dirty="0" smtClean="0"/>
              <a:t>Evangelists overseas</a:t>
            </a:r>
          </a:p>
          <a:p>
            <a:r>
              <a:rPr lang="en-US" dirty="0" smtClean="0"/>
              <a:t>Evangelists here</a:t>
            </a:r>
          </a:p>
          <a:p>
            <a:r>
              <a:rPr lang="en-US" dirty="0" smtClean="0"/>
              <a:t>Top five prospects</a:t>
            </a:r>
          </a:p>
          <a:p>
            <a:r>
              <a:rPr lang="en-US" dirty="0" smtClean="0"/>
              <a:t>Plan a fast</a:t>
            </a:r>
          </a:p>
          <a:p>
            <a:r>
              <a:rPr lang="en-US" dirty="0" smtClean="0"/>
              <a:t>Wake up 30 min earlier</a:t>
            </a:r>
          </a:p>
        </p:txBody>
      </p:sp>
    </p:spTree>
    <p:extLst>
      <p:ext uri="{BB962C8B-B14F-4D97-AF65-F5344CB8AC3E}">
        <p14:creationId xmlns:p14="http://schemas.microsoft.com/office/powerpoint/2010/main" val="344832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57200" y="2518026"/>
            <a:ext cx="4495800" cy="1825628"/>
          </a:xfrm>
          <a:prstGeom prst="rect">
            <a:avLst/>
          </a:prstGeom>
          <a:noFill/>
        </p:spPr>
        <p:txBody>
          <a:bodyPr wrap="square" rtlCol="0">
            <a:spAutoFit/>
          </a:bodyPr>
          <a:lstStyle/>
          <a:p>
            <a:pPr>
              <a:lnSpc>
                <a:spcPct val="105000"/>
              </a:lnSpc>
            </a:pPr>
            <a:r>
              <a:rPr lang="en-US" dirty="0" smtClean="0">
                <a:solidFill>
                  <a:schemeClr val="bg1"/>
                </a:solidFill>
              </a:rPr>
              <a:t>Disturb us, Lord, when</a:t>
            </a:r>
          </a:p>
          <a:p>
            <a:pPr>
              <a:lnSpc>
                <a:spcPct val="105000"/>
              </a:lnSpc>
            </a:pPr>
            <a:r>
              <a:rPr lang="en-US" dirty="0" smtClean="0">
                <a:solidFill>
                  <a:schemeClr val="bg1"/>
                </a:solidFill>
              </a:rPr>
              <a:t>We are too well pleased with ourselves,</a:t>
            </a:r>
          </a:p>
          <a:p>
            <a:pPr>
              <a:lnSpc>
                <a:spcPct val="105000"/>
              </a:lnSpc>
            </a:pPr>
            <a:r>
              <a:rPr lang="en-US" dirty="0" smtClean="0">
                <a:solidFill>
                  <a:schemeClr val="bg1"/>
                </a:solidFill>
              </a:rPr>
              <a:t>When our dreams have come true</a:t>
            </a:r>
          </a:p>
          <a:p>
            <a:pPr>
              <a:lnSpc>
                <a:spcPct val="105000"/>
              </a:lnSpc>
            </a:pPr>
            <a:r>
              <a:rPr lang="en-US" dirty="0" smtClean="0">
                <a:solidFill>
                  <a:schemeClr val="bg1"/>
                </a:solidFill>
              </a:rPr>
              <a:t>Because we have dreamed too little,</a:t>
            </a:r>
          </a:p>
          <a:p>
            <a:pPr>
              <a:lnSpc>
                <a:spcPct val="105000"/>
              </a:lnSpc>
            </a:pPr>
            <a:r>
              <a:rPr lang="en-US" dirty="0" smtClean="0">
                <a:solidFill>
                  <a:schemeClr val="bg1"/>
                </a:solidFill>
              </a:rPr>
              <a:t>When we arrived safely</a:t>
            </a:r>
          </a:p>
          <a:p>
            <a:pPr>
              <a:lnSpc>
                <a:spcPct val="105000"/>
              </a:lnSpc>
            </a:pPr>
            <a:r>
              <a:rPr lang="en-US" dirty="0" smtClean="0">
                <a:solidFill>
                  <a:schemeClr val="bg1"/>
                </a:solidFill>
              </a:rPr>
              <a:t>Because we sailed too close to the shore.</a:t>
            </a:r>
          </a:p>
        </p:txBody>
      </p:sp>
      <p:sp>
        <p:nvSpPr>
          <p:cNvPr id="4" name="TextBox 3"/>
          <p:cNvSpPr txBox="1"/>
          <p:nvPr/>
        </p:nvSpPr>
        <p:spPr>
          <a:xfrm>
            <a:off x="457200" y="2102527"/>
            <a:ext cx="4495800" cy="2698175"/>
          </a:xfrm>
          <a:prstGeom prst="rect">
            <a:avLst/>
          </a:prstGeom>
          <a:noFill/>
        </p:spPr>
        <p:txBody>
          <a:bodyPr wrap="square" rtlCol="0">
            <a:spAutoFit/>
          </a:bodyPr>
          <a:lstStyle/>
          <a:p>
            <a:pPr>
              <a:lnSpc>
                <a:spcPct val="105000"/>
              </a:lnSpc>
            </a:pPr>
            <a:r>
              <a:rPr lang="en-US" dirty="0" smtClean="0">
                <a:solidFill>
                  <a:schemeClr val="bg1"/>
                </a:solidFill>
              </a:rPr>
              <a:t>Disturb us, Lord, when </a:t>
            </a:r>
          </a:p>
          <a:p>
            <a:pPr>
              <a:lnSpc>
                <a:spcPct val="105000"/>
              </a:lnSpc>
            </a:pPr>
            <a:r>
              <a:rPr lang="en-US" dirty="0" smtClean="0">
                <a:solidFill>
                  <a:schemeClr val="bg1"/>
                </a:solidFill>
              </a:rPr>
              <a:t>With the abundance of things we possess</a:t>
            </a:r>
          </a:p>
          <a:p>
            <a:pPr>
              <a:lnSpc>
                <a:spcPct val="105000"/>
              </a:lnSpc>
            </a:pPr>
            <a:r>
              <a:rPr lang="en-US" dirty="0" smtClean="0">
                <a:solidFill>
                  <a:schemeClr val="bg1"/>
                </a:solidFill>
              </a:rPr>
              <a:t>We have lost our thirst </a:t>
            </a:r>
          </a:p>
          <a:p>
            <a:pPr>
              <a:lnSpc>
                <a:spcPct val="105000"/>
              </a:lnSpc>
            </a:pPr>
            <a:r>
              <a:rPr lang="en-US" dirty="0" smtClean="0">
                <a:solidFill>
                  <a:schemeClr val="bg1"/>
                </a:solidFill>
              </a:rPr>
              <a:t>For the waters of life;</a:t>
            </a:r>
          </a:p>
          <a:p>
            <a:pPr>
              <a:lnSpc>
                <a:spcPct val="105000"/>
              </a:lnSpc>
            </a:pPr>
            <a:r>
              <a:rPr lang="en-US" dirty="0" smtClean="0">
                <a:solidFill>
                  <a:schemeClr val="bg1"/>
                </a:solidFill>
              </a:rPr>
              <a:t>Having fallen in love with life,</a:t>
            </a:r>
          </a:p>
          <a:p>
            <a:pPr>
              <a:lnSpc>
                <a:spcPct val="105000"/>
              </a:lnSpc>
            </a:pPr>
            <a:r>
              <a:rPr lang="en-US" dirty="0" smtClean="0">
                <a:solidFill>
                  <a:schemeClr val="bg1"/>
                </a:solidFill>
              </a:rPr>
              <a:t>We have ceased to dream of eternity</a:t>
            </a:r>
          </a:p>
          <a:p>
            <a:pPr>
              <a:lnSpc>
                <a:spcPct val="105000"/>
              </a:lnSpc>
            </a:pPr>
            <a:r>
              <a:rPr lang="en-US" dirty="0" smtClean="0">
                <a:solidFill>
                  <a:schemeClr val="bg1"/>
                </a:solidFill>
              </a:rPr>
              <a:t>And in our efforts to build a new earth,</a:t>
            </a:r>
          </a:p>
          <a:p>
            <a:pPr>
              <a:lnSpc>
                <a:spcPct val="105000"/>
              </a:lnSpc>
            </a:pPr>
            <a:r>
              <a:rPr lang="en-US" dirty="0" smtClean="0">
                <a:solidFill>
                  <a:schemeClr val="bg1"/>
                </a:solidFill>
              </a:rPr>
              <a:t>We have allowed our vision</a:t>
            </a:r>
          </a:p>
          <a:p>
            <a:pPr>
              <a:lnSpc>
                <a:spcPct val="105000"/>
              </a:lnSpc>
            </a:pPr>
            <a:r>
              <a:rPr lang="en-US" dirty="0" smtClean="0">
                <a:solidFill>
                  <a:schemeClr val="bg1"/>
                </a:solidFill>
              </a:rPr>
              <a:t>Of the new Heaven to dim.</a:t>
            </a:r>
            <a:endParaRPr lang="en-US" dirty="0">
              <a:solidFill>
                <a:schemeClr val="bg1"/>
              </a:solidFill>
            </a:endParaRPr>
          </a:p>
        </p:txBody>
      </p:sp>
      <p:sp>
        <p:nvSpPr>
          <p:cNvPr id="5" name="TextBox 4"/>
          <p:cNvSpPr txBox="1"/>
          <p:nvPr/>
        </p:nvSpPr>
        <p:spPr>
          <a:xfrm>
            <a:off x="457200" y="1825528"/>
            <a:ext cx="4495800" cy="3279872"/>
          </a:xfrm>
          <a:prstGeom prst="rect">
            <a:avLst/>
          </a:prstGeom>
          <a:noFill/>
        </p:spPr>
        <p:txBody>
          <a:bodyPr wrap="square" rtlCol="0">
            <a:spAutoFit/>
          </a:bodyPr>
          <a:lstStyle/>
          <a:p>
            <a:pPr>
              <a:lnSpc>
                <a:spcPct val="105000"/>
              </a:lnSpc>
            </a:pPr>
            <a:r>
              <a:rPr lang="en-US" dirty="0" smtClean="0">
                <a:solidFill>
                  <a:schemeClr val="bg1"/>
                </a:solidFill>
              </a:rPr>
              <a:t>Disturb us, Lord, to dare more boldly,</a:t>
            </a:r>
          </a:p>
          <a:p>
            <a:pPr>
              <a:lnSpc>
                <a:spcPct val="105000"/>
              </a:lnSpc>
            </a:pPr>
            <a:r>
              <a:rPr lang="en-US" dirty="0" smtClean="0">
                <a:solidFill>
                  <a:schemeClr val="bg1"/>
                </a:solidFill>
              </a:rPr>
              <a:t>To venture on wider seas</a:t>
            </a:r>
          </a:p>
          <a:p>
            <a:pPr>
              <a:lnSpc>
                <a:spcPct val="105000"/>
              </a:lnSpc>
            </a:pPr>
            <a:r>
              <a:rPr lang="en-US" dirty="0" smtClean="0">
                <a:solidFill>
                  <a:schemeClr val="bg1"/>
                </a:solidFill>
              </a:rPr>
              <a:t>Where storms will show your mastery;</a:t>
            </a:r>
          </a:p>
          <a:p>
            <a:pPr>
              <a:lnSpc>
                <a:spcPct val="105000"/>
              </a:lnSpc>
            </a:pPr>
            <a:r>
              <a:rPr lang="en-US" dirty="0" smtClean="0">
                <a:solidFill>
                  <a:schemeClr val="bg1"/>
                </a:solidFill>
              </a:rPr>
              <a:t>Where losing sight of land,</a:t>
            </a:r>
          </a:p>
          <a:p>
            <a:pPr>
              <a:lnSpc>
                <a:spcPct val="105000"/>
              </a:lnSpc>
            </a:pPr>
            <a:r>
              <a:rPr lang="en-US" dirty="0" smtClean="0">
                <a:solidFill>
                  <a:schemeClr val="bg1"/>
                </a:solidFill>
              </a:rPr>
              <a:t>We shall find the stars.</a:t>
            </a:r>
          </a:p>
          <a:p>
            <a:pPr>
              <a:lnSpc>
                <a:spcPct val="105000"/>
              </a:lnSpc>
            </a:pPr>
            <a:r>
              <a:rPr lang="en-US" dirty="0" smtClean="0">
                <a:solidFill>
                  <a:schemeClr val="bg1"/>
                </a:solidFill>
              </a:rPr>
              <a:t>We ask You to push back</a:t>
            </a:r>
          </a:p>
          <a:p>
            <a:pPr>
              <a:lnSpc>
                <a:spcPct val="105000"/>
              </a:lnSpc>
            </a:pPr>
            <a:r>
              <a:rPr lang="en-US" dirty="0" smtClean="0">
                <a:solidFill>
                  <a:schemeClr val="bg1"/>
                </a:solidFill>
              </a:rPr>
              <a:t>The horizons of our hopes;</a:t>
            </a:r>
          </a:p>
          <a:p>
            <a:pPr>
              <a:lnSpc>
                <a:spcPct val="105000"/>
              </a:lnSpc>
            </a:pPr>
            <a:r>
              <a:rPr lang="en-US" dirty="0" smtClean="0">
                <a:solidFill>
                  <a:schemeClr val="bg1"/>
                </a:solidFill>
              </a:rPr>
              <a:t>And to push into the future</a:t>
            </a:r>
          </a:p>
          <a:p>
            <a:pPr>
              <a:lnSpc>
                <a:spcPct val="105000"/>
              </a:lnSpc>
            </a:pPr>
            <a:r>
              <a:rPr lang="en-US" dirty="0" smtClean="0">
                <a:solidFill>
                  <a:schemeClr val="bg1"/>
                </a:solidFill>
              </a:rPr>
              <a:t>In strength, courage, hope, and love.</a:t>
            </a:r>
          </a:p>
          <a:p>
            <a:pPr>
              <a:lnSpc>
                <a:spcPct val="105000"/>
              </a:lnSpc>
            </a:pPr>
            <a:endParaRPr lang="en-US" dirty="0" smtClean="0">
              <a:solidFill>
                <a:schemeClr val="bg1"/>
              </a:solidFill>
            </a:endParaRPr>
          </a:p>
          <a:p>
            <a:pPr>
              <a:lnSpc>
                <a:spcPct val="105000"/>
              </a:lnSpc>
            </a:pPr>
            <a:r>
              <a:rPr lang="en-US" dirty="0" smtClean="0">
                <a:solidFill>
                  <a:schemeClr val="bg1"/>
                </a:solidFill>
              </a:rPr>
              <a:t>--Sir Francis Drake (1540-1596)</a:t>
            </a:r>
          </a:p>
        </p:txBody>
      </p:sp>
      <p:pic>
        <p:nvPicPr>
          <p:cNvPr id="1026" name="Picture 2" descr="http://jrselfdevblog.com/wp-content/uploads/2009/05/sail-boat-in-peaceful-water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1752600"/>
            <a:ext cx="3733800" cy="28003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90516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par>
                          <p:cTn id="18" fill="hold">
                            <p:stCondLst>
                              <p:cond delay="500"/>
                            </p:stCondLst>
                            <p:childTnLst>
                              <p:par>
                                <p:cTn id="19" presetID="10" presetClass="entr" presetSubtype="0" fill="hold" grpId="0" nodeType="afterEffect">
                                  <p:stCondLst>
                                    <p:cond delay="50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4"/>
                                        </p:tgtEl>
                                      </p:cBhvr>
                                    </p:animEffect>
                                    <p:set>
                                      <p:cBhvr>
                                        <p:cTn id="26" dur="1" fill="hold">
                                          <p:stCondLst>
                                            <p:cond delay="499"/>
                                          </p:stCondLst>
                                        </p:cTn>
                                        <p:tgtEl>
                                          <p:spTgt spid="4"/>
                                        </p:tgtEl>
                                        <p:attrNameLst>
                                          <p:attrName>style.visibility</p:attrName>
                                        </p:attrNameLst>
                                      </p:cBhvr>
                                      <p:to>
                                        <p:strVal val="hidden"/>
                                      </p:to>
                                    </p:set>
                                  </p:childTnLst>
                                </p:cTn>
                              </p:par>
                            </p:childTnLst>
                          </p:cTn>
                        </p:par>
                        <p:par>
                          <p:cTn id="27" fill="hold">
                            <p:stCondLst>
                              <p:cond delay="500"/>
                            </p:stCondLst>
                            <p:childTnLst>
                              <p:par>
                                <p:cTn id="28" presetID="10" presetClass="entr" presetSubtype="0" fill="hold" grpId="0" nodeType="afterEffect">
                                  <p:stCondLst>
                                    <p:cond delay="50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 Day Challenge!</a:t>
            </a:r>
            <a:endParaRPr lang="en-US" dirty="0"/>
          </a:p>
        </p:txBody>
      </p:sp>
      <p:sp>
        <p:nvSpPr>
          <p:cNvPr id="3" name="Text Placeholder 2"/>
          <p:cNvSpPr>
            <a:spLocks noGrp="1"/>
          </p:cNvSpPr>
          <p:nvPr>
            <p:ph type="body" idx="1"/>
          </p:nvPr>
        </p:nvSpPr>
        <p:spPr/>
        <p:txBody>
          <a:bodyPr>
            <a:normAutofit/>
          </a:bodyPr>
          <a:lstStyle/>
          <a:p>
            <a:r>
              <a:rPr lang="en-US" sz="2400" dirty="0" smtClean="0"/>
              <a:t>Do something new to ignite your spiritual life</a:t>
            </a:r>
            <a:endParaRPr lang="en-US" sz="2400" dirty="0"/>
          </a:p>
        </p:txBody>
      </p:sp>
    </p:spTree>
    <p:extLst>
      <p:ext uri="{BB962C8B-B14F-4D97-AF65-F5344CB8AC3E}">
        <p14:creationId xmlns:p14="http://schemas.microsoft.com/office/powerpoint/2010/main" val="1250598932"/>
      </p:ext>
    </p:extLst>
  </p:cSld>
  <p:clrMapOvr>
    <a:masterClrMapping/>
  </p:clrMapOvr>
  <mc:AlternateContent xmlns:mc="http://schemas.openxmlformats.org/markup-compatibility/2006" xmlns:p14="http://schemas.microsoft.com/office/powerpoint/2010/main">
    <mc:Choice Requires="p14">
      <p:transition spd="slow" p14:dur="2500">
        <p:fad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Series on Spirituality</a:t>
            </a:r>
            <a:endParaRPr lang="en-US" dirty="0"/>
          </a:p>
        </p:txBody>
      </p:sp>
      <p:sp>
        <p:nvSpPr>
          <p:cNvPr id="3" name="Content Placeholder 2"/>
          <p:cNvSpPr>
            <a:spLocks noGrp="1"/>
          </p:cNvSpPr>
          <p:nvPr>
            <p:ph idx="1"/>
          </p:nvPr>
        </p:nvSpPr>
        <p:spPr/>
        <p:txBody>
          <a:bodyPr/>
          <a:lstStyle/>
          <a:p>
            <a:pPr>
              <a:lnSpc>
                <a:spcPct val="150000"/>
              </a:lnSpc>
            </a:pPr>
            <a:r>
              <a:rPr lang="en-US" dirty="0" smtClean="0"/>
              <a:t>Nov 6  –  What Is Spirituality?</a:t>
            </a:r>
          </a:p>
          <a:p>
            <a:pPr>
              <a:lnSpc>
                <a:spcPct val="150000"/>
              </a:lnSpc>
            </a:pPr>
            <a:r>
              <a:rPr lang="en-US" dirty="0" smtClean="0"/>
              <a:t>Nov 13  –  Bible Study</a:t>
            </a:r>
          </a:p>
          <a:p>
            <a:pPr>
              <a:lnSpc>
                <a:spcPct val="150000"/>
              </a:lnSpc>
            </a:pPr>
            <a:r>
              <a:rPr lang="en-US" dirty="0" smtClean="0"/>
              <a:t>Nov 20  –  Prayer</a:t>
            </a:r>
          </a:p>
          <a:p>
            <a:pPr>
              <a:lnSpc>
                <a:spcPct val="150000"/>
              </a:lnSpc>
            </a:pPr>
            <a:r>
              <a:rPr lang="en-US" dirty="0" smtClean="0"/>
              <a:t>Nov 27  –  Evangelism</a:t>
            </a:r>
            <a:endParaRPr lang="en-US" dirty="0"/>
          </a:p>
        </p:txBody>
      </p:sp>
    </p:spTree>
    <p:extLst>
      <p:ext uri="{BB962C8B-B14F-4D97-AF65-F5344CB8AC3E}">
        <p14:creationId xmlns:p14="http://schemas.microsoft.com/office/powerpoint/2010/main" val="2529717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Spirituality</a:t>
            </a:r>
            <a:endParaRPr lang="en-US" dirty="0"/>
          </a:p>
        </p:txBody>
      </p:sp>
      <p:sp>
        <p:nvSpPr>
          <p:cNvPr id="3" name="Subtitle 2"/>
          <p:cNvSpPr>
            <a:spLocks noGrp="1"/>
          </p:cNvSpPr>
          <p:nvPr>
            <p:ph type="subTitle" idx="1"/>
          </p:nvPr>
        </p:nvSpPr>
        <p:spPr/>
        <p:txBody>
          <a:bodyPr/>
          <a:lstStyle/>
          <a:p>
            <a:r>
              <a:rPr lang="en-US" dirty="0" smtClean="0"/>
              <a:t>What is spirituality?</a:t>
            </a:r>
          </a:p>
        </p:txBody>
      </p:sp>
    </p:spTree>
    <p:extLst>
      <p:ext uri="{BB962C8B-B14F-4D97-AF65-F5344CB8AC3E}">
        <p14:creationId xmlns:p14="http://schemas.microsoft.com/office/powerpoint/2010/main" val="275709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3238500" y="2667000"/>
            <a:ext cx="2628900" cy="2590800"/>
            <a:chOff x="3238500" y="2133600"/>
            <a:chExt cx="2628900" cy="2590800"/>
          </a:xfrm>
        </p:grpSpPr>
        <p:sp>
          <p:nvSpPr>
            <p:cNvPr id="2" name="&quot;No&quot; Symbol 1"/>
            <p:cNvSpPr/>
            <p:nvPr/>
          </p:nvSpPr>
          <p:spPr>
            <a:xfrm>
              <a:off x="3238500" y="2133600"/>
              <a:ext cx="2628900" cy="2590800"/>
            </a:xfrm>
            <a:prstGeom prst="noSmoking">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3238500" y="2819400"/>
              <a:ext cx="2609850" cy="1200329"/>
            </a:xfrm>
            <a:prstGeom prst="rect">
              <a:avLst/>
            </a:prstGeom>
            <a:noFill/>
          </p:spPr>
          <p:txBody>
            <a:bodyPr wrap="square" rtlCol="0">
              <a:spAutoFit/>
            </a:bodyPr>
            <a:lstStyle/>
            <a:p>
              <a:pPr algn="ctr"/>
              <a:r>
                <a:rPr lang="en-US" sz="7200" b="1" dirty="0" smtClean="0"/>
                <a:t>God</a:t>
              </a:r>
              <a:endParaRPr lang="en-US" sz="7200" b="1" dirty="0"/>
            </a:p>
          </p:txBody>
        </p:sp>
      </p:grpSp>
      <p:sp>
        <p:nvSpPr>
          <p:cNvPr id="13" name="TextBox 12"/>
          <p:cNvSpPr txBox="1"/>
          <p:nvPr/>
        </p:nvSpPr>
        <p:spPr>
          <a:xfrm>
            <a:off x="3505200" y="3247072"/>
            <a:ext cx="5181600" cy="1477328"/>
          </a:xfrm>
          <a:prstGeom prst="rect">
            <a:avLst/>
          </a:prstGeom>
          <a:noFill/>
        </p:spPr>
        <p:txBody>
          <a:bodyPr wrap="square" rtlCol="0">
            <a:spAutoFit/>
          </a:bodyPr>
          <a:lstStyle/>
          <a:p>
            <a:r>
              <a:rPr lang="en-US" sz="3000" dirty="0" smtClean="0"/>
              <a:t>God is our highest instinct to know ourselves. </a:t>
            </a:r>
          </a:p>
          <a:p>
            <a:pPr algn="r">
              <a:spcBef>
                <a:spcPts val="1200"/>
              </a:spcBef>
            </a:pPr>
            <a:r>
              <a:rPr lang="en-US" sz="2000" i="1" dirty="0" smtClean="0"/>
              <a:t>How To Know God</a:t>
            </a:r>
            <a:r>
              <a:rPr lang="en-US" sz="2000" dirty="0" smtClean="0"/>
              <a:t>, Deepak Chopra</a:t>
            </a:r>
            <a:endParaRPr lang="en-US" sz="2000" dirty="0"/>
          </a:p>
        </p:txBody>
      </p:sp>
      <p:sp>
        <p:nvSpPr>
          <p:cNvPr id="14" name="TextBox 13"/>
          <p:cNvSpPr txBox="1"/>
          <p:nvPr/>
        </p:nvSpPr>
        <p:spPr>
          <a:xfrm>
            <a:off x="3505200" y="3247072"/>
            <a:ext cx="5181600" cy="1477328"/>
          </a:xfrm>
          <a:prstGeom prst="rect">
            <a:avLst/>
          </a:prstGeom>
          <a:noFill/>
        </p:spPr>
        <p:txBody>
          <a:bodyPr wrap="square" rtlCol="0">
            <a:spAutoFit/>
          </a:bodyPr>
          <a:lstStyle/>
          <a:p>
            <a:r>
              <a:rPr lang="en-US" sz="3000" dirty="0" smtClean="0"/>
              <a:t>You don’t have to believe in God in order to experience God. </a:t>
            </a:r>
          </a:p>
          <a:p>
            <a:pPr algn="r">
              <a:spcBef>
                <a:spcPts val="1200"/>
              </a:spcBef>
            </a:pPr>
            <a:r>
              <a:rPr lang="en-US" sz="2000" i="1" dirty="0" smtClean="0"/>
              <a:t>How To Know God</a:t>
            </a:r>
            <a:r>
              <a:rPr lang="en-US" sz="2000" dirty="0" smtClean="0"/>
              <a:t>, Deepak Chopra</a:t>
            </a:r>
            <a:endParaRPr lang="en-US" sz="2000" dirty="0"/>
          </a:p>
        </p:txBody>
      </p:sp>
      <p:sp>
        <p:nvSpPr>
          <p:cNvPr id="15" name="TextBox 14"/>
          <p:cNvSpPr txBox="1"/>
          <p:nvPr/>
        </p:nvSpPr>
        <p:spPr>
          <a:xfrm>
            <a:off x="3492500" y="2780943"/>
            <a:ext cx="5334000" cy="2400657"/>
          </a:xfrm>
          <a:prstGeom prst="rect">
            <a:avLst/>
          </a:prstGeom>
          <a:noFill/>
        </p:spPr>
        <p:txBody>
          <a:bodyPr wrap="square" rtlCol="0">
            <a:spAutoFit/>
          </a:bodyPr>
          <a:lstStyle/>
          <a:p>
            <a:r>
              <a:rPr lang="en-US" sz="3000" dirty="0" smtClean="0"/>
              <a:t>they exchanged the truth about God for a lie and worshiped and served the creature rather than the Creator…</a:t>
            </a:r>
          </a:p>
          <a:p>
            <a:pPr algn="r">
              <a:spcBef>
                <a:spcPts val="1200"/>
              </a:spcBef>
            </a:pPr>
            <a:r>
              <a:rPr lang="en-US" sz="2000" dirty="0" smtClean="0"/>
              <a:t>Romans 1:25</a:t>
            </a:r>
          </a:p>
        </p:txBody>
      </p:sp>
      <p:sp>
        <p:nvSpPr>
          <p:cNvPr id="17" name="Title 16"/>
          <p:cNvSpPr>
            <a:spLocks noGrp="1"/>
          </p:cNvSpPr>
          <p:nvPr>
            <p:ph type="title"/>
          </p:nvPr>
        </p:nvSpPr>
        <p:spPr/>
        <p:txBody>
          <a:bodyPr/>
          <a:lstStyle/>
          <a:p>
            <a:r>
              <a:rPr lang="en-US" dirty="0" smtClean="0"/>
              <a:t>Failed attempts at spirituality</a:t>
            </a:r>
            <a:endParaRPr lang="en-US" dirty="0"/>
          </a:p>
        </p:txBody>
      </p:sp>
      <p:pic>
        <p:nvPicPr>
          <p:cNvPr id="3074" name="Picture 2" descr="http://www.peopleandpossibilities.com/Images/deepa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4787900"/>
            <a:ext cx="1148575" cy="130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06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5" presetClass="path" presetSubtype="0" accel="50000" decel="50000" fill="hold" nodeType="clickEffect">
                                  <p:stCondLst>
                                    <p:cond delay="0"/>
                                  </p:stCondLst>
                                  <p:childTnLst>
                                    <p:animMotion origin="layout" path="M 3.33333E-6 0 L -0.30625 0 " pathEditMode="relative" rAng="0" ptsTypes="AA">
                                      <p:cBhvr>
                                        <p:cTn id="11" dur="2000" fill="hold"/>
                                        <p:tgtEl>
                                          <p:spTgt spid="11"/>
                                        </p:tgtEl>
                                        <p:attrNameLst>
                                          <p:attrName>ppt_x</p:attrName>
                                          <p:attrName>ppt_y</p:attrName>
                                        </p:attrNameLst>
                                      </p:cBhvr>
                                      <p:rCtr x="-15313" y="0"/>
                                    </p:animMotion>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nodeType="withEffect">
                                  <p:stCondLst>
                                    <p:cond delay="0"/>
                                  </p:stCondLst>
                                  <p:childTnLst>
                                    <p:set>
                                      <p:cBhvr>
                                        <p:cTn id="18" dur="1" fill="hold">
                                          <p:stCondLst>
                                            <p:cond delay="0"/>
                                          </p:stCondLst>
                                        </p:cTn>
                                        <p:tgtEl>
                                          <p:spTgt spid="3074"/>
                                        </p:tgtEl>
                                        <p:attrNameLst>
                                          <p:attrName>style.visibility</p:attrName>
                                        </p:attrNameLst>
                                      </p:cBhvr>
                                      <p:to>
                                        <p:strVal val="visible"/>
                                      </p:to>
                                    </p:set>
                                    <p:animEffect transition="in" filter="fade">
                                      <p:cBhvr>
                                        <p:cTn id="19" dur="500"/>
                                        <p:tgtEl>
                                          <p:spTgt spid="307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13"/>
                                        </p:tgtEl>
                                      </p:cBhvr>
                                    </p:animEffect>
                                    <p:set>
                                      <p:cBhvr>
                                        <p:cTn id="24" dur="1" fill="hold">
                                          <p:stCondLst>
                                            <p:cond delay="499"/>
                                          </p:stCondLst>
                                        </p:cTn>
                                        <p:tgtEl>
                                          <p:spTgt spid="1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14"/>
                                        </p:tgtEl>
                                      </p:cBhvr>
                                    </p:animEffect>
                                    <p:set>
                                      <p:cBhvr>
                                        <p:cTn id="34" dur="1" fill="hold">
                                          <p:stCondLst>
                                            <p:cond delay="499"/>
                                          </p:stCondLst>
                                        </p:cTn>
                                        <p:tgtEl>
                                          <p:spTgt spid="14"/>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3074"/>
                                        </p:tgtEl>
                                      </p:cBhvr>
                                    </p:animEffect>
                                    <p:set>
                                      <p:cBhvr>
                                        <p:cTn id="37" dur="1" fill="hold">
                                          <p:stCondLst>
                                            <p:cond delay="499"/>
                                          </p:stCondLst>
                                        </p:cTn>
                                        <p:tgtEl>
                                          <p:spTgt spid="3074"/>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238500" y="2667000"/>
            <a:ext cx="2628900" cy="2590800"/>
            <a:chOff x="3238500" y="4191000"/>
            <a:chExt cx="2628900" cy="2590800"/>
          </a:xfrm>
        </p:grpSpPr>
        <p:sp>
          <p:nvSpPr>
            <p:cNvPr id="2" name="&quot;No&quot; Symbol 1"/>
            <p:cNvSpPr/>
            <p:nvPr/>
          </p:nvSpPr>
          <p:spPr>
            <a:xfrm>
              <a:off x="3238500" y="4191000"/>
              <a:ext cx="2628900" cy="2590800"/>
            </a:xfrm>
            <a:prstGeom prst="noSmoking">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3238500" y="4876800"/>
              <a:ext cx="2609850" cy="1200329"/>
            </a:xfrm>
            <a:prstGeom prst="rect">
              <a:avLst/>
            </a:prstGeom>
            <a:noFill/>
          </p:spPr>
          <p:txBody>
            <a:bodyPr wrap="square" rtlCol="0">
              <a:spAutoFit/>
            </a:bodyPr>
            <a:lstStyle/>
            <a:p>
              <a:pPr algn="ctr"/>
              <a:r>
                <a:rPr lang="en-US" sz="7200" b="1" dirty="0" smtClean="0"/>
                <a:t>Rules</a:t>
              </a:r>
              <a:endParaRPr lang="en-US" sz="7200" b="1" dirty="0"/>
            </a:p>
          </p:txBody>
        </p:sp>
      </p:grpSp>
      <p:sp>
        <p:nvSpPr>
          <p:cNvPr id="13" name="TextBox 12"/>
          <p:cNvSpPr txBox="1"/>
          <p:nvPr/>
        </p:nvSpPr>
        <p:spPr>
          <a:xfrm>
            <a:off x="3886200" y="3480137"/>
            <a:ext cx="4038600" cy="553998"/>
          </a:xfrm>
          <a:prstGeom prst="rect">
            <a:avLst/>
          </a:prstGeom>
          <a:noFill/>
        </p:spPr>
        <p:txBody>
          <a:bodyPr wrap="square" rtlCol="0">
            <a:spAutoFit/>
          </a:bodyPr>
          <a:lstStyle/>
          <a:p>
            <a:r>
              <a:rPr lang="en-US" sz="3000" dirty="0" smtClean="0"/>
              <a:t>No Rules. Just Right. </a:t>
            </a:r>
          </a:p>
        </p:txBody>
      </p:sp>
      <p:sp>
        <p:nvSpPr>
          <p:cNvPr id="14" name="TextBox 13"/>
          <p:cNvSpPr txBox="1"/>
          <p:nvPr/>
        </p:nvSpPr>
        <p:spPr>
          <a:xfrm>
            <a:off x="3886200" y="3484602"/>
            <a:ext cx="3886200" cy="553998"/>
          </a:xfrm>
          <a:prstGeom prst="rect">
            <a:avLst/>
          </a:prstGeom>
          <a:noFill/>
        </p:spPr>
        <p:txBody>
          <a:bodyPr wrap="square" rtlCol="0">
            <a:spAutoFit/>
          </a:bodyPr>
          <a:lstStyle/>
          <a:p>
            <a:r>
              <a:rPr lang="en-US" sz="3000" dirty="0" smtClean="0"/>
              <a:t>Have it your way. </a:t>
            </a:r>
          </a:p>
        </p:txBody>
      </p:sp>
      <p:sp>
        <p:nvSpPr>
          <p:cNvPr id="15" name="TextBox 14"/>
          <p:cNvSpPr txBox="1"/>
          <p:nvPr/>
        </p:nvSpPr>
        <p:spPr>
          <a:xfrm>
            <a:off x="3810000" y="3014008"/>
            <a:ext cx="5029200" cy="1938992"/>
          </a:xfrm>
          <a:prstGeom prst="rect">
            <a:avLst/>
          </a:prstGeom>
          <a:noFill/>
        </p:spPr>
        <p:txBody>
          <a:bodyPr wrap="square" rtlCol="0">
            <a:spAutoFit/>
          </a:bodyPr>
          <a:lstStyle/>
          <a:p>
            <a:r>
              <a:rPr lang="en-US" sz="3000" dirty="0" smtClean="0"/>
              <a:t>In those days there was no king in Israel. Everyone did what was right in his own eyes.</a:t>
            </a:r>
          </a:p>
          <a:p>
            <a:pPr algn="r">
              <a:spcBef>
                <a:spcPts val="1200"/>
              </a:spcBef>
            </a:pPr>
            <a:r>
              <a:rPr lang="en-US" sz="2000" dirty="0" smtClean="0"/>
              <a:t>Judges 17:6</a:t>
            </a:r>
          </a:p>
        </p:txBody>
      </p:sp>
      <p:sp>
        <p:nvSpPr>
          <p:cNvPr id="17" name="Title 16"/>
          <p:cNvSpPr>
            <a:spLocks noGrp="1"/>
          </p:cNvSpPr>
          <p:nvPr>
            <p:ph type="title"/>
          </p:nvPr>
        </p:nvSpPr>
        <p:spPr/>
        <p:txBody>
          <a:bodyPr/>
          <a:lstStyle/>
          <a:p>
            <a:r>
              <a:rPr lang="en-US" dirty="0" smtClean="0"/>
              <a:t>Failed attempts at spirituality</a:t>
            </a:r>
            <a:endParaRPr lang="en-US" dirty="0"/>
          </a:p>
        </p:txBody>
      </p:sp>
      <p:sp>
        <p:nvSpPr>
          <p:cNvPr id="12" name="TextBox 11"/>
          <p:cNvSpPr txBox="1"/>
          <p:nvPr/>
        </p:nvSpPr>
        <p:spPr>
          <a:xfrm>
            <a:off x="3886200" y="3480137"/>
            <a:ext cx="3847819" cy="1015663"/>
          </a:xfrm>
          <a:prstGeom prst="rect">
            <a:avLst/>
          </a:prstGeom>
          <a:noFill/>
        </p:spPr>
        <p:txBody>
          <a:bodyPr wrap="square" rtlCol="0">
            <a:spAutoFit/>
          </a:bodyPr>
          <a:lstStyle/>
          <a:p>
            <a:r>
              <a:rPr lang="en-US" sz="3000" dirty="0" smtClean="0"/>
              <a:t>I did it my way. </a:t>
            </a:r>
          </a:p>
          <a:p>
            <a:pPr algn="r">
              <a:spcBef>
                <a:spcPts val="1200"/>
              </a:spcBef>
            </a:pPr>
            <a:r>
              <a:rPr lang="en-US" sz="2000" dirty="0" smtClean="0"/>
              <a:t>Frank Sinatra</a:t>
            </a:r>
            <a:endParaRPr lang="en-US" sz="2000" dirty="0"/>
          </a:p>
        </p:txBody>
      </p:sp>
      <p:pic>
        <p:nvPicPr>
          <p:cNvPr id="2054" name="Picture 6" descr="http://topnews.in/light/files/frank-sinatra-20090212-49221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4572001"/>
            <a:ext cx="1014985" cy="15240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1.bp.blogspot.com/-J30x4dRoIkg/TlnFOdpEVmI/AAAAAAAAAYM/N-PEErn7ug4/s1600/Outback%2BSteakhouse%2B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4260292"/>
            <a:ext cx="2400019" cy="997508"/>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upload.wikimedia.org/wikipedia/en/thumb/3/3a/Burger_King_Logo.svg/150px-Burger_King_Logo.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24600" y="4267200"/>
            <a:ext cx="12954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78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3.33333E-6 2.22222E-6 L -0.30625 2.22222E-6 " pathEditMode="relative" rAng="0" ptsTypes="AA">
                                      <p:cBhvr>
                                        <p:cTn id="6" dur="2000" fill="hold"/>
                                        <p:tgtEl>
                                          <p:spTgt spid="4"/>
                                        </p:tgtEl>
                                        <p:attrNameLst>
                                          <p:attrName>ppt_x</p:attrName>
                                          <p:attrName>ppt_y</p:attrName>
                                        </p:attrNameLst>
                                      </p:cBhvr>
                                      <p:rCtr x="-15313" y="0"/>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par>
                                <p:cTn id="12" presetID="10" presetClass="entr" presetSubtype="0" fill="hold" nodeType="withEffect">
                                  <p:stCondLst>
                                    <p:cond delay="0"/>
                                  </p:stCondLst>
                                  <p:childTnLst>
                                    <p:set>
                                      <p:cBhvr>
                                        <p:cTn id="13" dur="1" fill="hold">
                                          <p:stCondLst>
                                            <p:cond delay="0"/>
                                          </p:stCondLst>
                                        </p:cTn>
                                        <p:tgtEl>
                                          <p:spTgt spid="2054"/>
                                        </p:tgtEl>
                                        <p:attrNameLst>
                                          <p:attrName>style.visibility</p:attrName>
                                        </p:attrNameLst>
                                      </p:cBhvr>
                                      <p:to>
                                        <p:strVal val="visible"/>
                                      </p:to>
                                    </p:set>
                                    <p:animEffect transition="in" filter="fade">
                                      <p:cBhvr>
                                        <p:cTn id="14" dur="500"/>
                                        <p:tgtEl>
                                          <p:spTgt spid="205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12"/>
                                        </p:tgtEl>
                                      </p:cBhvr>
                                    </p:animEffect>
                                    <p:set>
                                      <p:cBhvr>
                                        <p:cTn id="19" dur="1" fill="hold">
                                          <p:stCondLst>
                                            <p:cond delay="499"/>
                                          </p:stCondLst>
                                        </p:cTn>
                                        <p:tgtEl>
                                          <p:spTgt spid="12"/>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2054"/>
                                        </p:tgtEl>
                                      </p:cBhvr>
                                    </p:animEffect>
                                    <p:set>
                                      <p:cBhvr>
                                        <p:cTn id="22" dur="1" fill="hold">
                                          <p:stCondLst>
                                            <p:cond delay="499"/>
                                          </p:stCondLst>
                                        </p:cTn>
                                        <p:tgtEl>
                                          <p:spTgt spid="205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nodeType="withEffect">
                                  <p:stCondLst>
                                    <p:cond delay="0"/>
                                  </p:stCondLst>
                                  <p:childTnLst>
                                    <p:set>
                                      <p:cBhvr>
                                        <p:cTn id="29" dur="1" fill="hold">
                                          <p:stCondLst>
                                            <p:cond delay="0"/>
                                          </p:stCondLst>
                                        </p:cTn>
                                        <p:tgtEl>
                                          <p:spTgt spid="2056"/>
                                        </p:tgtEl>
                                        <p:attrNameLst>
                                          <p:attrName>style.visibility</p:attrName>
                                        </p:attrNameLst>
                                      </p:cBhvr>
                                      <p:to>
                                        <p:strVal val="visible"/>
                                      </p:to>
                                    </p:set>
                                    <p:animEffect transition="in" filter="fade">
                                      <p:cBhvr>
                                        <p:cTn id="30" dur="500"/>
                                        <p:tgtEl>
                                          <p:spTgt spid="205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13"/>
                                        </p:tgtEl>
                                      </p:cBhvr>
                                    </p:animEffect>
                                    <p:set>
                                      <p:cBhvr>
                                        <p:cTn id="35" dur="1" fill="hold">
                                          <p:stCondLst>
                                            <p:cond delay="499"/>
                                          </p:stCondLst>
                                        </p:cTn>
                                        <p:tgtEl>
                                          <p:spTgt spid="13"/>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500"/>
                                        <p:tgtEl>
                                          <p:spTgt spid="2056"/>
                                        </p:tgtEl>
                                      </p:cBhvr>
                                    </p:animEffect>
                                    <p:set>
                                      <p:cBhvr>
                                        <p:cTn id="38" dur="1" fill="hold">
                                          <p:stCondLst>
                                            <p:cond delay="499"/>
                                          </p:stCondLst>
                                        </p:cTn>
                                        <p:tgtEl>
                                          <p:spTgt spid="205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par>
                                <p:cTn id="44" presetID="10" presetClass="entr" presetSubtype="0" fill="hold" nodeType="withEffect">
                                  <p:stCondLst>
                                    <p:cond delay="0"/>
                                  </p:stCondLst>
                                  <p:childTnLst>
                                    <p:set>
                                      <p:cBhvr>
                                        <p:cTn id="45" dur="1" fill="hold">
                                          <p:stCondLst>
                                            <p:cond delay="0"/>
                                          </p:stCondLst>
                                        </p:cTn>
                                        <p:tgtEl>
                                          <p:spTgt spid="2058"/>
                                        </p:tgtEl>
                                        <p:attrNameLst>
                                          <p:attrName>style.visibility</p:attrName>
                                        </p:attrNameLst>
                                      </p:cBhvr>
                                      <p:to>
                                        <p:strVal val="visible"/>
                                      </p:to>
                                    </p:set>
                                    <p:animEffect transition="in" filter="fade">
                                      <p:cBhvr>
                                        <p:cTn id="46" dur="500"/>
                                        <p:tgtEl>
                                          <p:spTgt spid="205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14"/>
                                        </p:tgtEl>
                                      </p:cBhvr>
                                    </p:animEffect>
                                    <p:set>
                                      <p:cBhvr>
                                        <p:cTn id="51" dur="1" fill="hold">
                                          <p:stCondLst>
                                            <p:cond delay="499"/>
                                          </p:stCondLst>
                                        </p:cTn>
                                        <p:tgtEl>
                                          <p:spTgt spid="14"/>
                                        </p:tgtEl>
                                        <p:attrNameLst>
                                          <p:attrName>style.visibility</p:attrName>
                                        </p:attrNameLst>
                                      </p:cBhvr>
                                      <p:to>
                                        <p:strVal val="hidden"/>
                                      </p:to>
                                    </p:set>
                                  </p:childTnLst>
                                </p:cTn>
                              </p:par>
                              <p:par>
                                <p:cTn id="52" presetID="10" presetClass="exit" presetSubtype="0" fill="hold" nodeType="withEffect">
                                  <p:stCondLst>
                                    <p:cond delay="0"/>
                                  </p:stCondLst>
                                  <p:childTnLst>
                                    <p:animEffect transition="out" filter="fade">
                                      <p:cBhvr>
                                        <p:cTn id="53" dur="500"/>
                                        <p:tgtEl>
                                          <p:spTgt spid="2058"/>
                                        </p:tgtEl>
                                      </p:cBhvr>
                                    </p:animEffect>
                                    <p:set>
                                      <p:cBhvr>
                                        <p:cTn id="54" dur="1" fill="hold">
                                          <p:stCondLst>
                                            <p:cond delay="499"/>
                                          </p:stCondLst>
                                        </p:cTn>
                                        <p:tgtEl>
                                          <p:spTgt spid="205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P spid="12" grpId="0"/>
      <p:bldP spid="1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1.bp.blogspot.com/-kDMQXSHrQPg/TaSyjjRF23I/AAAAAAAAAGc/7q3VDBkwpG0/s320/joel-oste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4739283"/>
            <a:ext cx="1590676" cy="1885246"/>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3238500" y="2667000"/>
            <a:ext cx="2628900" cy="2590800"/>
            <a:chOff x="3238500" y="4191000"/>
            <a:chExt cx="2628900" cy="2590800"/>
          </a:xfrm>
        </p:grpSpPr>
        <p:sp>
          <p:nvSpPr>
            <p:cNvPr id="2" name="&quot;No&quot; Symbol 1"/>
            <p:cNvSpPr/>
            <p:nvPr/>
          </p:nvSpPr>
          <p:spPr>
            <a:xfrm>
              <a:off x="3238500" y="4191000"/>
              <a:ext cx="2628900" cy="2590800"/>
            </a:xfrm>
            <a:prstGeom prst="noSmoking">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3238500" y="4876800"/>
              <a:ext cx="2609850" cy="1200329"/>
            </a:xfrm>
            <a:prstGeom prst="rect">
              <a:avLst/>
            </a:prstGeom>
            <a:noFill/>
          </p:spPr>
          <p:txBody>
            <a:bodyPr wrap="square" rtlCol="0">
              <a:spAutoFit/>
            </a:bodyPr>
            <a:lstStyle/>
            <a:p>
              <a:pPr algn="ctr"/>
              <a:r>
                <a:rPr lang="en-US" sz="7200" b="1" dirty="0" smtClean="0"/>
                <a:t>Obey</a:t>
              </a:r>
              <a:endParaRPr lang="en-US" sz="7200" b="1" dirty="0"/>
            </a:p>
          </p:txBody>
        </p:sp>
      </p:grpSp>
      <p:sp>
        <p:nvSpPr>
          <p:cNvPr id="13" name="TextBox 12"/>
          <p:cNvSpPr txBox="1"/>
          <p:nvPr/>
        </p:nvSpPr>
        <p:spPr>
          <a:xfrm>
            <a:off x="3505200" y="3200400"/>
            <a:ext cx="5095875" cy="1538883"/>
          </a:xfrm>
          <a:prstGeom prst="rect">
            <a:avLst/>
          </a:prstGeom>
          <a:noFill/>
        </p:spPr>
        <p:txBody>
          <a:bodyPr wrap="square" rtlCol="0">
            <a:spAutoFit/>
          </a:bodyPr>
          <a:lstStyle/>
          <a:p>
            <a:pPr>
              <a:spcBef>
                <a:spcPts val="1200"/>
              </a:spcBef>
            </a:pPr>
            <a:r>
              <a:rPr lang="en-US" sz="3200" dirty="0"/>
              <a:t>Do all you can to make your dreams come </a:t>
            </a:r>
            <a:r>
              <a:rPr lang="en-US" sz="3200" dirty="0" smtClean="0"/>
              <a:t>true.</a:t>
            </a:r>
          </a:p>
          <a:p>
            <a:pPr algn="r">
              <a:spcBef>
                <a:spcPts val="1200"/>
              </a:spcBef>
            </a:pPr>
            <a:r>
              <a:rPr lang="en-US" sz="2000" dirty="0" smtClean="0"/>
              <a:t>Joel Osteen</a:t>
            </a:r>
            <a:endParaRPr lang="en-US" sz="2000" dirty="0"/>
          </a:p>
        </p:txBody>
      </p:sp>
      <p:sp>
        <p:nvSpPr>
          <p:cNvPr id="14" name="TextBox 13"/>
          <p:cNvSpPr txBox="1"/>
          <p:nvPr/>
        </p:nvSpPr>
        <p:spPr>
          <a:xfrm>
            <a:off x="3505200" y="3200400"/>
            <a:ext cx="5095875" cy="1538883"/>
          </a:xfrm>
          <a:prstGeom prst="rect">
            <a:avLst/>
          </a:prstGeom>
          <a:noFill/>
        </p:spPr>
        <p:txBody>
          <a:bodyPr wrap="square" rtlCol="0">
            <a:spAutoFit/>
          </a:bodyPr>
          <a:lstStyle/>
          <a:p>
            <a:r>
              <a:rPr lang="en-US" sz="3200" dirty="0" smtClean="0"/>
              <a:t>God wants this to be the best time of your life.</a:t>
            </a:r>
            <a:r>
              <a:rPr lang="en-US" sz="3000" dirty="0" smtClean="0"/>
              <a:t> </a:t>
            </a:r>
          </a:p>
          <a:p>
            <a:pPr algn="r">
              <a:spcBef>
                <a:spcPts val="1200"/>
              </a:spcBef>
            </a:pPr>
            <a:r>
              <a:rPr lang="en-US" sz="2000" i="1" dirty="0" smtClean="0"/>
              <a:t>Your Best Life Now</a:t>
            </a:r>
            <a:r>
              <a:rPr lang="en-US" sz="2000" dirty="0" smtClean="0"/>
              <a:t>, Joel Osteen</a:t>
            </a:r>
            <a:endParaRPr lang="en-US" sz="2000" dirty="0"/>
          </a:p>
        </p:txBody>
      </p:sp>
      <p:sp>
        <p:nvSpPr>
          <p:cNvPr id="15" name="TextBox 14"/>
          <p:cNvSpPr txBox="1"/>
          <p:nvPr/>
        </p:nvSpPr>
        <p:spPr>
          <a:xfrm>
            <a:off x="3505200" y="2780943"/>
            <a:ext cx="5095875" cy="2400657"/>
          </a:xfrm>
          <a:prstGeom prst="rect">
            <a:avLst/>
          </a:prstGeom>
          <a:noFill/>
        </p:spPr>
        <p:txBody>
          <a:bodyPr wrap="square" rtlCol="0">
            <a:spAutoFit/>
          </a:bodyPr>
          <a:lstStyle/>
          <a:p>
            <a:r>
              <a:rPr lang="en-US" sz="3000" dirty="0" smtClean="0"/>
              <a:t>Their end is destruction, their god is their belly, and they glory in their shame, with minds set on earthly things.</a:t>
            </a:r>
          </a:p>
          <a:p>
            <a:pPr algn="r">
              <a:spcBef>
                <a:spcPts val="1200"/>
              </a:spcBef>
            </a:pPr>
            <a:r>
              <a:rPr lang="en-US" sz="2000" dirty="0" smtClean="0"/>
              <a:t>Philippians 3:19</a:t>
            </a:r>
          </a:p>
        </p:txBody>
      </p:sp>
      <p:sp>
        <p:nvSpPr>
          <p:cNvPr id="17" name="Title 16"/>
          <p:cNvSpPr>
            <a:spLocks noGrp="1"/>
          </p:cNvSpPr>
          <p:nvPr>
            <p:ph type="title"/>
          </p:nvPr>
        </p:nvSpPr>
        <p:spPr/>
        <p:txBody>
          <a:bodyPr/>
          <a:lstStyle/>
          <a:p>
            <a:r>
              <a:rPr lang="en-US" dirty="0" smtClean="0"/>
              <a:t>Failed attempts at spirituality</a:t>
            </a:r>
            <a:endParaRPr lang="en-US" dirty="0"/>
          </a:p>
        </p:txBody>
      </p:sp>
    </p:spTree>
    <p:extLst>
      <p:ext uri="{BB962C8B-B14F-4D97-AF65-F5344CB8AC3E}">
        <p14:creationId xmlns:p14="http://schemas.microsoft.com/office/powerpoint/2010/main" val="27678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3.33333E-6 2.22222E-6 L -0.30625 2.22222E-6 " pathEditMode="relative" rAng="0" ptsTypes="AA">
                                      <p:cBhvr>
                                        <p:cTn id="6" dur="2000" fill="hold"/>
                                        <p:tgtEl>
                                          <p:spTgt spid="4"/>
                                        </p:tgtEl>
                                        <p:attrNameLst>
                                          <p:attrName>ppt_x</p:attrName>
                                          <p:attrName>ppt_y</p:attrName>
                                        </p:attrNameLst>
                                      </p:cBhvr>
                                      <p:rCtr x="-15313" y="0"/>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par>
                                <p:cTn id="12" presetID="10" presetClass="entr" presetSubtype="0" fill="hold" nodeType="with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5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13"/>
                                        </p:tgtEl>
                                      </p:cBhvr>
                                    </p:animEffect>
                                    <p:set>
                                      <p:cBhvr>
                                        <p:cTn id="19" dur="1" fill="hold">
                                          <p:stCondLst>
                                            <p:cond delay="499"/>
                                          </p:stCondLst>
                                        </p:cTn>
                                        <p:tgtEl>
                                          <p:spTgt spid="1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14"/>
                                        </p:tgtEl>
                                      </p:cBhvr>
                                    </p:animEffect>
                                    <p:set>
                                      <p:cBhvr>
                                        <p:cTn id="29" dur="1" fill="hold">
                                          <p:stCondLst>
                                            <p:cond delay="499"/>
                                          </p:stCondLst>
                                        </p:cTn>
                                        <p:tgtEl>
                                          <p:spTgt spid="14"/>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1026"/>
                                        </p:tgtEl>
                                      </p:cBhvr>
                                    </p:animEffect>
                                    <p:set>
                                      <p:cBhvr>
                                        <p:cTn id="32" dur="1" fill="hold">
                                          <p:stCondLst>
                                            <p:cond delay="499"/>
                                          </p:stCondLst>
                                        </p:cTn>
                                        <p:tgtEl>
                                          <p:spTgt spid="102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3810000" y="1447800"/>
            <a:ext cx="1470713" cy="1371600"/>
            <a:chOff x="3670300" y="1219200"/>
            <a:chExt cx="1816100" cy="1600200"/>
          </a:xfrm>
        </p:grpSpPr>
        <p:sp>
          <p:nvSpPr>
            <p:cNvPr id="2" name="&quot;No&quot; Symbol 1"/>
            <p:cNvSpPr/>
            <p:nvPr/>
          </p:nvSpPr>
          <p:spPr>
            <a:xfrm>
              <a:off x="3746500" y="1219200"/>
              <a:ext cx="1676400" cy="1600200"/>
            </a:xfrm>
            <a:prstGeom prst="noSmoking">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chemeClr val="tx1"/>
                </a:solidFill>
              </a:endParaRPr>
            </a:p>
          </p:txBody>
        </p:sp>
        <p:sp>
          <p:nvSpPr>
            <p:cNvPr id="3" name="TextBox 2"/>
            <p:cNvSpPr txBox="1"/>
            <p:nvPr/>
          </p:nvSpPr>
          <p:spPr>
            <a:xfrm>
              <a:off x="3670300" y="1557040"/>
              <a:ext cx="1816100" cy="707886"/>
            </a:xfrm>
            <a:prstGeom prst="rect">
              <a:avLst/>
            </a:prstGeom>
            <a:noFill/>
          </p:spPr>
          <p:txBody>
            <a:bodyPr wrap="square" rtlCol="0">
              <a:spAutoFit/>
            </a:bodyPr>
            <a:lstStyle/>
            <a:p>
              <a:pPr algn="ctr"/>
              <a:r>
                <a:rPr lang="en-US" sz="4000" b="1" dirty="0" smtClean="0"/>
                <a:t>God</a:t>
              </a:r>
              <a:endParaRPr lang="en-US" sz="4000" b="1" dirty="0"/>
            </a:p>
          </p:txBody>
        </p:sp>
      </p:grpSp>
      <p:grpSp>
        <p:nvGrpSpPr>
          <p:cNvPr id="10" name="Group 9"/>
          <p:cNvGrpSpPr/>
          <p:nvPr/>
        </p:nvGrpSpPr>
        <p:grpSpPr>
          <a:xfrm>
            <a:off x="3810000" y="3200400"/>
            <a:ext cx="1470713" cy="1371600"/>
            <a:chOff x="3670300" y="3124200"/>
            <a:chExt cx="1816100" cy="1600200"/>
          </a:xfrm>
        </p:grpSpPr>
        <p:sp>
          <p:nvSpPr>
            <p:cNvPr id="4" name="&quot;No&quot; Symbol 3"/>
            <p:cNvSpPr/>
            <p:nvPr/>
          </p:nvSpPr>
          <p:spPr>
            <a:xfrm>
              <a:off x="3746500" y="3124200"/>
              <a:ext cx="1676400" cy="1600200"/>
            </a:xfrm>
            <a:prstGeom prst="noSmoking">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chemeClr val="tx1"/>
                </a:solidFill>
              </a:endParaRPr>
            </a:p>
          </p:txBody>
        </p:sp>
        <p:sp>
          <p:nvSpPr>
            <p:cNvPr id="5" name="TextBox 4"/>
            <p:cNvSpPr txBox="1"/>
            <p:nvPr/>
          </p:nvSpPr>
          <p:spPr>
            <a:xfrm>
              <a:off x="3670300" y="3429000"/>
              <a:ext cx="1816100" cy="707886"/>
            </a:xfrm>
            <a:prstGeom prst="rect">
              <a:avLst/>
            </a:prstGeom>
            <a:noFill/>
          </p:spPr>
          <p:txBody>
            <a:bodyPr wrap="square" rtlCol="0">
              <a:spAutoFit/>
            </a:bodyPr>
            <a:lstStyle/>
            <a:p>
              <a:pPr algn="ctr"/>
              <a:r>
                <a:rPr lang="en-US" sz="4000" b="1" dirty="0" smtClean="0"/>
                <a:t>Rules</a:t>
              </a:r>
              <a:endParaRPr lang="en-US" sz="4000" b="1" dirty="0"/>
            </a:p>
          </p:txBody>
        </p:sp>
      </p:grpSp>
      <p:grpSp>
        <p:nvGrpSpPr>
          <p:cNvPr id="12" name="Group 11"/>
          <p:cNvGrpSpPr/>
          <p:nvPr/>
        </p:nvGrpSpPr>
        <p:grpSpPr>
          <a:xfrm>
            <a:off x="3810000" y="4953000"/>
            <a:ext cx="1470713" cy="1371600"/>
            <a:chOff x="3670300" y="5029200"/>
            <a:chExt cx="1816100" cy="1600200"/>
          </a:xfrm>
        </p:grpSpPr>
        <p:sp>
          <p:nvSpPr>
            <p:cNvPr id="6" name="&quot;No&quot; Symbol 5"/>
            <p:cNvSpPr/>
            <p:nvPr/>
          </p:nvSpPr>
          <p:spPr>
            <a:xfrm>
              <a:off x="3746500" y="5029200"/>
              <a:ext cx="1676400" cy="1600200"/>
            </a:xfrm>
            <a:prstGeom prst="noSmoking">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chemeClr val="tx1"/>
                </a:solidFill>
              </a:endParaRPr>
            </a:p>
          </p:txBody>
        </p:sp>
        <p:sp>
          <p:nvSpPr>
            <p:cNvPr id="7" name="TextBox 6"/>
            <p:cNvSpPr txBox="1"/>
            <p:nvPr/>
          </p:nvSpPr>
          <p:spPr>
            <a:xfrm>
              <a:off x="3670300" y="5367040"/>
              <a:ext cx="1816100" cy="707886"/>
            </a:xfrm>
            <a:prstGeom prst="rect">
              <a:avLst/>
            </a:prstGeom>
            <a:noFill/>
          </p:spPr>
          <p:txBody>
            <a:bodyPr wrap="square" rtlCol="0">
              <a:spAutoFit/>
            </a:bodyPr>
            <a:lstStyle/>
            <a:p>
              <a:pPr algn="ctr"/>
              <a:r>
                <a:rPr lang="en-US" sz="4000" b="1" dirty="0" smtClean="0"/>
                <a:t>Obey</a:t>
              </a:r>
              <a:endParaRPr lang="en-US" sz="4000" b="1" dirty="0"/>
            </a:p>
          </p:txBody>
        </p:sp>
      </p:grpSp>
      <p:sp>
        <p:nvSpPr>
          <p:cNvPr id="8" name="TextBox 7"/>
          <p:cNvSpPr txBox="1"/>
          <p:nvPr/>
        </p:nvSpPr>
        <p:spPr>
          <a:xfrm>
            <a:off x="0" y="511314"/>
            <a:ext cx="3746500" cy="707886"/>
          </a:xfrm>
          <a:prstGeom prst="rect">
            <a:avLst/>
          </a:prstGeom>
          <a:noFill/>
        </p:spPr>
        <p:txBody>
          <a:bodyPr wrap="square" rtlCol="0">
            <a:spAutoFit/>
          </a:bodyPr>
          <a:lstStyle/>
          <a:p>
            <a:pPr algn="ctr"/>
            <a:r>
              <a:rPr lang="en-US" sz="4000" b="1" dirty="0" smtClean="0"/>
              <a:t>Libertines</a:t>
            </a:r>
            <a:endParaRPr lang="en-US" sz="4000" b="1" dirty="0"/>
          </a:p>
        </p:txBody>
      </p:sp>
      <p:sp>
        <p:nvSpPr>
          <p:cNvPr id="9" name="TextBox 8"/>
          <p:cNvSpPr txBox="1"/>
          <p:nvPr/>
        </p:nvSpPr>
        <p:spPr>
          <a:xfrm>
            <a:off x="5422900" y="511314"/>
            <a:ext cx="3721100" cy="707886"/>
          </a:xfrm>
          <a:prstGeom prst="rect">
            <a:avLst/>
          </a:prstGeom>
          <a:noFill/>
        </p:spPr>
        <p:txBody>
          <a:bodyPr wrap="square" rtlCol="0">
            <a:spAutoFit/>
          </a:bodyPr>
          <a:lstStyle/>
          <a:p>
            <a:pPr algn="ctr"/>
            <a:r>
              <a:rPr lang="en-US" sz="4000" b="1" dirty="0" smtClean="0"/>
              <a:t>Legalists</a:t>
            </a:r>
            <a:endParaRPr lang="en-US" sz="4000" b="1" dirty="0"/>
          </a:p>
        </p:txBody>
      </p:sp>
      <p:cxnSp>
        <p:nvCxnSpPr>
          <p:cNvPr id="14" name="Straight Connector 13"/>
          <p:cNvCxnSpPr/>
          <p:nvPr/>
        </p:nvCxnSpPr>
        <p:spPr>
          <a:xfrm>
            <a:off x="457200" y="1219200"/>
            <a:ext cx="2743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943600" y="1219200"/>
            <a:ext cx="27432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0" y="1752600"/>
            <a:ext cx="3746500" cy="861774"/>
          </a:xfrm>
          <a:prstGeom prst="rect">
            <a:avLst/>
          </a:prstGeom>
          <a:noFill/>
        </p:spPr>
        <p:txBody>
          <a:bodyPr wrap="square" rtlCol="0">
            <a:spAutoFit/>
          </a:bodyPr>
          <a:lstStyle/>
          <a:p>
            <a:pPr algn="ctr"/>
            <a:r>
              <a:rPr lang="en-US" sz="3200" dirty="0" smtClean="0"/>
              <a:t>Self-worship</a:t>
            </a:r>
          </a:p>
          <a:p>
            <a:pPr algn="ctr"/>
            <a:r>
              <a:rPr lang="en-US" dirty="0" smtClean="0"/>
              <a:t>Romans 1</a:t>
            </a:r>
            <a:endParaRPr lang="en-US" dirty="0"/>
          </a:p>
        </p:txBody>
      </p:sp>
      <p:sp>
        <p:nvSpPr>
          <p:cNvPr id="18" name="TextBox 17"/>
          <p:cNvSpPr txBox="1"/>
          <p:nvPr/>
        </p:nvSpPr>
        <p:spPr>
          <a:xfrm>
            <a:off x="0" y="3481626"/>
            <a:ext cx="3746500" cy="861774"/>
          </a:xfrm>
          <a:prstGeom prst="rect">
            <a:avLst/>
          </a:prstGeom>
          <a:noFill/>
        </p:spPr>
        <p:txBody>
          <a:bodyPr wrap="square" rtlCol="0">
            <a:spAutoFit/>
          </a:bodyPr>
          <a:lstStyle/>
          <a:p>
            <a:pPr algn="ctr"/>
            <a:r>
              <a:rPr lang="en-US" sz="3200" dirty="0" smtClean="0"/>
              <a:t>Self-religion</a:t>
            </a:r>
          </a:p>
          <a:p>
            <a:pPr algn="ctr"/>
            <a:r>
              <a:rPr lang="en-US" dirty="0" smtClean="0"/>
              <a:t>Judges 17</a:t>
            </a:r>
            <a:endParaRPr lang="en-US" dirty="0"/>
          </a:p>
        </p:txBody>
      </p:sp>
      <p:sp>
        <p:nvSpPr>
          <p:cNvPr id="19" name="TextBox 18"/>
          <p:cNvSpPr txBox="1"/>
          <p:nvPr/>
        </p:nvSpPr>
        <p:spPr>
          <a:xfrm>
            <a:off x="0" y="5257800"/>
            <a:ext cx="3746500" cy="861774"/>
          </a:xfrm>
          <a:prstGeom prst="rect">
            <a:avLst/>
          </a:prstGeom>
          <a:noFill/>
        </p:spPr>
        <p:txBody>
          <a:bodyPr wrap="square" rtlCol="0">
            <a:spAutoFit/>
          </a:bodyPr>
          <a:lstStyle/>
          <a:p>
            <a:pPr algn="ctr"/>
            <a:r>
              <a:rPr lang="en-US" sz="3200" dirty="0" smtClean="0"/>
              <a:t>Self-gratification</a:t>
            </a:r>
          </a:p>
          <a:p>
            <a:pPr algn="ctr"/>
            <a:r>
              <a:rPr lang="en-US" dirty="0" smtClean="0"/>
              <a:t>Philippians 3:19</a:t>
            </a:r>
            <a:endParaRPr lang="en-US" dirty="0"/>
          </a:p>
        </p:txBody>
      </p:sp>
      <p:sp>
        <p:nvSpPr>
          <p:cNvPr id="20" name="TextBox 19"/>
          <p:cNvSpPr txBox="1"/>
          <p:nvPr/>
        </p:nvSpPr>
        <p:spPr>
          <a:xfrm>
            <a:off x="5397500" y="1729026"/>
            <a:ext cx="3746500" cy="861774"/>
          </a:xfrm>
          <a:prstGeom prst="rect">
            <a:avLst/>
          </a:prstGeom>
          <a:noFill/>
        </p:spPr>
        <p:txBody>
          <a:bodyPr wrap="square" rtlCol="0">
            <a:spAutoFit/>
          </a:bodyPr>
          <a:lstStyle/>
          <a:p>
            <a:pPr algn="ctr"/>
            <a:r>
              <a:rPr lang="en-US" sz="3200" dirty="0" smtClean="0"/>
              <a:t>Self-worship</a:t>
            </a:r>
          </a:p>
          <a:p>
            <a:pPr algn="ctr"/>
            <a:r>
              <a:rPr lang="en-US" dirty="0" smtClean="0"/>
              <a:t>Matthew 6:1</a:t>
            </a:r>
            <a:endParaRPr lang="en-US" dirty="0"/>
          </a:p>
        </p:txBody>
      </p:sp>
      <p:sp>
        <p:nvSpPr>
          <p:cNvPr id="21" name="TextBox 20"/>
          <p:cNvSpPr txBox="1"/>
          <p:nvPr/>
        </p:nvSpPr>
        <p:spPr>
          <a:xfrm>
            <a:off x="5397500" y="3458052"/>
            <a:ext cx="3746500" cy="861774"/>
          </a:xfrm>
          <a:prstGeom prst="rect">
            <a:avLst/>
          </a:prstGeom>
          <a:noFill/>
        </p:spPr>
        <p:txBody>
          <a:bodyPr wrap="square" rtlCol="0">
            <a:spAutoFit/>
          </a:bodyPr>
          <a:lstStyle/>
          <a:p>
            <a:pPr algn="ctr"/>
            <a:r>
              <a:rPr lang="en-US" sz="3200" dirty="0" smtClean="0"/>
              <a:t>Self-religion</a:t>
            </a:r>
          </a:p>
          <a:p>
            <a:pPr algn="ctr"/>
            <a:r>
              <a:rPr lang="en-US" dirty="0" smtClean="0"/>
              <a:t>Matthew 15:8-9</a:t>
            </a:r>
            <a:endParaRPr lang="en-US" dirty="0"/>
          </a:p>
        </p:txBody>
      </p:sp>
      <p:sp>
        <p:nvSpPr>
          <p:cNvPr id="22" name="TextBox 21"/>
          <p:cNvSpPr txBox="1"/>
          <p:nvPr/>
        </p:nvSpPr>
        <p:spPr>
          <a:xfrm>
            <a:off x="5397500" y="5234226"/>
            <a:ext cx="3746500" cy="861774"/>
          </a:xfrm>
          <a:prstGeom prst="rect">
            <a:avLst/>
          </a:prstGeom>
          <a:noFill/>
        </p:spPr>
        <p:txBody>
          <a:bodyPr wrap="square" rtlCol="0">
            <a:spAutoFit/>
          </a:bodyPr>
          <a:lstStyle/>
          <a:p>
            <a:pPr algn="ctr"/>
            <a:r>
              <a:rPr lang="en-US" sz="3200" dirty="0" smtClean="0"/>
              <a:t>Self-gratification</a:t>
            </a:r>
          </a:p>
          <a:p>
            <a:pPr algn="ctr"/>
            <a:r>
              <a:rPr lang="en-US" dirty="0" smtClean="0"/>
              <a:t>Matthew 23:2-3</a:t>
            </a:r>
            <a:endParaRPr lang="en-US" dirty="0"/>
          </a:p>
        </p:txBody>
      </p:sp>
      <p:sp>
        <p:nvSpPr>
          <p:cNvPr id="23" name="TextBox 22"/>
          <p:cNvSpPr txBox="1"/>
          <p:nvPr/>
        </p:nvSpPr>
        <p:spPr>
          <a:xfrm>
            <a:off x="685800" y="2788384"/>
            <a:ext cx="7772400" cy="1631216"/>
          </a:xfrm>
          <a:prstGeom prst="rect">
            <a:avLst/>
          </a:prstGeom>
          <a:noFill/>
        </p:spPr>
        <p:txBody>
          <a:bodyPr wrap="square" rtlCol="0">
            <a:spAutoFit/>
          </a:bodyPr>
          <a:lstStyle/>
          <a:p>
            <a:pPr algn="ctr"/>
            <a:r>
              <a:rPr lang="en-US" sz="10000" dirty="0" err="1" smtClean="0">
                <a:latin typeface="Microsoft YaHei" pitchFamily="34" charset="-122"/>
                <a:ea typeface="Microsoft YaHei" pitchFamily="34" charset="-122"/>
                <a:cs typeface="Calibri" pitchFamily="34" charset="0"/>
              </a:rPr>
              <a:t>iGod</a:t>
            </a:r>
            <a:endParaRPr lang="en-US" sz="10000" dirty="0">
              <a:latin typeface="Microsoft YaHei" pitchFamily="34" charset="-122"/>
              <a:ea typeface="Microsoft YaHei" pitchFamily="34" charset="-122"/>
              <a:cs typeface="Calibri" pitchFamily="34" charset="0"/>
            </a:endParaRPr>
          </a:p>
        </p:txBody>
      </p:sp>
    </p:spTree>
    <p:extLst>
      <p:ext uri="{BB962C8B-B14F-4D97-AF65-F5344CB8AC3E}">
        <p14:creationId xmlns:p14="http://schemas.microsoft.com/office/powerpoint/2010/main" val="2932306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0"/>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nodeType="clickEffect">
                                  <p:stCondLst>
                                    <p:cond delay="0"/>
                                  </p:stCondLst>
                                  <p:childTnLst>
                                    <p:animEffect transition="out" filter="fade">
                                      <p:cBhvr>
                                        <p:cTn id="49" dur="1000"/>
                                        <p:tgtEl>
                                          <p:spTgt spid="11"/>
                                        </p:tgtEl>
                                      </p:cBhvr>
                                    </p:animEffect>
                                    <p:set>
                                      <p:cBhvr>
                                        <p:cTn id="50" dur="1" fill="hold">
                                          <p:stCondLst>
                                            <p:cond delay="999"/>
                                          </p:stCondLst>
                                        </p:cTn>
                                        <p:tgtEl>
                                          <p:spTgt spid="11"/>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1000"/>
                                        <p:tgtEl>
                                          <p:spTgt spid="10"/>
                                        </p:tgtEl>
                                      </p:cBhvr>
                                    </p:animEffect>
                                    <p:set>
                                      <p:cBhvr>
                                        <p:cTn id="53" dur="1" fill="hold">
                                          <p:stCondLst>
                                            <p:cond delay="999"/>
                                          </p:stCondLst>
                                        </p:cTn>
                                        <p:tgtEl>
                                          <p:spTgt spid="10"/>
                                        </p:tgtEl>
                                        <p:attrNameLst>
                                          <p:attrName>style.visibility</p:attrName>
                                        </p:attrNameLst>
                                      </p:cBhvr>
                                      <p:to>
                                        <p:strVal val="hidden"/>
                                      </p:to>
                                    </p:set>
                                  </p:childTnLst>
                                </p:cTn>
                              </p:par>
                              <p:par>
                                <p:cTn id="54" presetID="10" presetClass="exit" presetSubtype="0" fill="hold" nodeType="withEffect">
                                  <p:stCondLst>
                                    <p:cond delay="0"/>
                                  </p:stCondLst>
                                  <p:childTnLst>
                                    <p:animEffect transition="out" filter="fade">
                                      <p:cBhvr>
                                        <p:cTn id="55" dur="1000"/>
                                        <p:tgtEl>
                                          <p:spTgt spid="12"/>
                                        </p:tgtEl>
                                      </p:cBhvr>
                                    </p:animEffect>
                                    <p:set>
                                      <p:cBhvr>
                                        <p:cTn id="56" dur="1" fill="hold">
                                          <p:stCondLst>
                                            <p:cond delay="999"/>
                                          </p:stCondLst>
                                        </p:cTn>
                                        <p:tgtEl>
                                          <p:spTgt spid="12"/>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1000"/>
                                        <p:tgtEl>
                                          <p:spTgt spid="8"/>
                                        </p:tgtEl>
                                      </p:cBhvr>
                                    </p:animEffect>
                                    <p:set>
                                      <p:cBhvr>
                                        <p:cTn id="59" dur="1" fill="hold">
                                          <p:stCondLst>
                                            <p:cond delay="999"/>
                                          </p:stCondLst>
                                        </p:cTn>
                                        <p:tgtEl>
                                          <p:spTgt spid="8"/>
                                        </p:tgtEl>
                                        <p:attrNameLst>
                                          <p:attrName>style.visibility</p:attrName>
                                        </p:attrNameLst>
                                      </p:cBhvr>
                                      <p:to>
                                        <p:strVal val="hidden"/>
                                      </p:to>
                                    </p:set>
                                  </p:childTnLst>
                                </p:cTn>
                              </p:par>
                              <p:par>
                                <p:cTn id="60" presetID="10" presetClass="exit" presetSubtype="0" fill="hold" nodeType="withEffect">
                                  <p:stCondLst>
                                    <p:cond delay="0"/>
                                  </p:stCondLst>
                                  <p:childTnLst>
                                    <p:animEffect transition="out" filter="fade">
                                      <p:cBhvr>
                                        <p:cTn id="61" dur="1000"/>
                                        <p:tgtEl>
                                          <p:spTgt spid="14"/>
                                        </p:tgtEl>
                                      </p:cBhvr>
                                    </p:animEffect>
                                    <p:set>
                                      <p:cBhvr>
                                        <p:cTn id="62" dur="1" fill="hold">
                                          <p:stCondLst>
                                            <p:cond delay="999"/>
                                          </p:stCondLst>
                                        </p:cTn>
                                        <p:tgtEl>
                                          <p:spTgt spid="14"/>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1000"/>
                                        <p:tgtEl>
                                          <p:spTgt spid="9"/>
                                        </p:tgtEl>
                                      </p:cBhvr>
                                    </p:animEffect>
                                    <p:set>
                                      <p:cBhvr>
                                        <p:cTn id="65" dur="1" fill="hold">
                                          <p:stCondLst>
                                            <p:cond delay="999"/>
                                          </p:stCondLst>
                                        </p:cTn>
                                        <p:tgtEl>
                                          <p:spTgt spid="9"/>
                                        </p:tgtEl>
                                        <p:attrNameLst>
                                          <p:attrName>style.visibility</p:attrName>
                                        </p:attrNameLst>
                                      </p:cBhvr>
                                      <p:to>
                                        <p:strVal val="hidden"/>
                                      </p:to>
                                    </p:set>
                                  </p:childTnLst>
                                </p:cTn>
                              </p:par>
                              <p:par>
                                <p:cTn id="66" presetID="10" presetClass="exit" presetSubtype="0" fill="hold" nodeType="withEffect">
                                  <p:stCondLst>
                                    <p:cond delay="0"/>
                                  </p:stCondLst>
                                  <p:childTnLst>
                                    <p:animEffect transition="out" filter="fade">
                                      <p:cBhvr>
                                        <p:cTn id="67" dur="1000"/>
                                        <p:tgtEl>
                                          <p:spTgt spid="16"/>
                                        </p:tgtEl>
                                      </p:cBhvr>
                                    </p:animEffect>
                                    <p:set>
                                      <p:cBhvr>
                                        <p:cTn id="68" dur="1" fill="hold">
                                          <p:stCondLst>
                                            <p:cond delay="999"/>
                                          </p:stCondLst>
                                        </p:cTn>
                                        <p:tgtEl>
                                          <p:spTgt spid="16"/>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63" presetClass="path" presetSubtype="0" accel="50000" decel="50000" fill="hold" grpId="1" nodeType="clickEffect">
                                  <p:stCondLst>
                                    <p:cond delay="0"/>
                                  </p:stCondLst>
                                  <p:childTnLst>
                                    <p:animMotion origin="layout" path="M -1.11111E-6 2.96296E-6 L 0.29514 0.24838 " pathEditMode="relative" rAng="0" ptsTypes="AA">
                                      <p:cBhvr>
                                        <p:cTn id="72" dur="3000" fill="hold"/>
                                        <p:tgtEl>
                                          <p:spTgt spid="17"/>
                                        </p:tgtEl>
                                        <p:attrNameLst>
                                          <p:attrName>ppt_x</p:attrName>
                                          <p:attrName>ppt_y</p:attrName>
                                        </p:attrNameLst>
                                      </p:cBhvr>
                                      <p:rCtr x="14757" y="12407"/>
                                    </p:animMotion>
                                  </p:childTnLst>
                                </p:cTn>
                              </p:par>
                              <p:par>
                                <p:cTn id="73" presetID="63" presetClass="path" presetSubtype="0" accel="50000" decel="50000" fill="hold" grpId="1" nodeType="withEffect">
                                  <p:stCondLst>
                                    <p:cond delay="0"/>
                                  </p:stCondLst>
                                  <p:childTnLst>
                                    <p:animMotion origin="layout" path="M -1.11111E-6 -3.7037E-7 L 0.29514 -0.0037 " pathEditMode="relative" rAng="0" ptsTypes="AA">
                                      <p:cBhvr>
                                        <p:cTn id="74" dur="3000" fill="hold"/>
                                        <p:tgtEl>
                                          <p:spTgt spid="18"/>
                                        </p:tgtEl>
                                        <p:attrNameLst>
                                          <p:attrName>ppt_x</p:attrName>
                                          <p:attrName>ppt_y</p:attrName>
                                        </p:attrNameLst>
                                      </p:cBhvr>
                                      <p:rCtr x="14757" y="-185"/>
                                    </p:animMotion>
                                  </p:childTnLst>
                                </p:cTn>
                              </p:par>
                              <p:par>
                                <p:cTn id="75" presetID="63" presetClass="path" presetSubtype="0" accel="50000" decel="50000" fill="hold" grpId="1" nodeType="withEffect">
                                  <p:stCondLst>
                                    <p:cond delay="0"/>
                                  </p:stCondLst>
                                  <p:childTnLst>
                                    <p:animMotion origin="layout" path="M -1.11111E-6 1.85185E-6 L 0.29514 -0.26273 " pathEditMode="relative" rAng="0" ptsTypes="AA">
                                      <p:cBhvr>
                                        <p:cTn id="76" dur="3000" fill="hold"/>
                                        <p:tgtEl>
                                          <p:spTgt spid="19"/>
                                        </p:tgtEl>
                                        <p:attrNameLst>
                                          <p:attrName>ppt_x</p:attrName>
                                          <p:attrName>ppt_y</p:attrName>
                                        </p:attrNameLst>
                                      </p:cBhvr>
                                      <p:rCtr x="14757" y="-13148"/>
                                    </p:animMotion>
                                  </p:childTnLst>
                                </p:cTn>
                              </p:par>
                              <p:par>
                                <p:cTn id="77" presetID="35" presetClass="path" presetSubtype="0" accel="50000" decel="50000" fill="hold" grpId="1" nodeType="withEffect">
                                  <p:stCondLst>
                                    <p:cond delay="0"/>
                                  </p:stCondLst>
                                  <p:childTnLst>
                                    <p:animMotion origin="layout" path="M 1.11111E-6 -4.81481E-6 L -0.29514 0.25186 " pathEditMode="relative" rAng="0" ptsTypes="AA">
                                      <p:cBhvr>
                                        <p:cTn id="78" dur="3000" fill="hold"/>
                                        <p:tgtEl>
                                          <p:spTgt spid="20"/>
                                        </p:tgtEl>
                                        <p:attrNameLst>
                                          <p:attrName>ppt_x</p:attrName>
                                          <p:attrName>ppt_y</p:attrName>
                                        </p:attrNameLst>
                                      </p:cBhvr>
                                      <p:rCtr x="-14757" y="12593"/>
                                    </p:animMotion>
                                  </p:childTnLst>
                                </p:cTn>
                              </p:par>
                              <p:par>
                                <p:cTn id="79" presetID="35" presetClass="path" presetSubtype="0" accel="50000" decel="50000" fill="hold" grpId="1" nodeType="withEffect">
                                  <p:stCondLst>
                                    <p:cond delay="0"/>
                                  </p:stCondLst>
                                  <p:childTnLst>
                                    <p:animMotion origin="layout" path="M 1.11111E-6 1.85185E-6 L -0.29514 -0.00023 " pathEditMode="relative" rAng="0" ptsTypes="AA">
                                      <p:cBhvr>
                                        <p:cTn id="80" dur="3000" fill="hold"/>
                                        <p:tgtEl>
                                          <p:spTgt spid="21"/>
                                        </p:tgtEl>
                                        <p:attrNameLst>
                                          <p:attrName>ppt_x</p:attrName>
                                          <p:attrName>ppt_y</p:attrName>
                                        </p:attrNameLst>
                                      </p:cBhvr>
                                      <p:rCtr x="-14757" y="-23"/>
                                    </p:animMotion>
                                  </p:childTnLst>
                                </p:cTn>
                              </p:par>
                              <p:par>
                                <p:cTn id="81" presetID="35" presetClass="path" presetSubtype="0" accel="50000" decel="50000" fill="hold" grpId="1" nodeType="withEffect">
                                  <p:stCondLst>
                                    <p:cond delay="0"/>
                                  </p:stCondLst>
                                  <p:childTnLst>
                                    <p:animMotion origin="layout" path="M 1.11111E-6 4.07407E-6 L -0.29514 -0.25926 " pathEditMode="relative" rAng="0" ptsTypes="AA">
                                      <p:cBhvr>
                                        <p:cTn id="82" dur="3000" fill="hold"/>
                                        <p:tgtEl>
                                          <p:spTgt spid="22"/>
                                        </p:tgtEl>
                                        <p:attrNameLst>
                                          <p:attrName>ppt_x</p:attrName>
                                          <p:attrName>ppt_y</p:attrName>
                                        </p:attrNameLst>
                                      </p:cBhvr>
                                      <p:rCtr x="-14757" y="-12963"/>
                                    </p:animMotion>
                                  </p:childTnLst>
                                </p:cTn>
                              </p:par>
                            </p:childTnLst>
                          </p:cTn>
                        </p:par>
                        <p:par>
                          <p:cTn id="83" fill="hold">
                            <p:stCondLst>
                              <p:cond delay="3000"/>
                            </p:stCondLst>
                            <p:childTnLst>
                              <p:par>
                                <p:cTn id="84" presetID="10" presetClass="exit" presetSubtype="0" fill="hold" grpId="2" nodeType="afterEffect">
                                  <p:stCondLst>
                                    <p:cond delay="0"/>
                                  </p:stCondLst>
                                  <p:childTnLst>
                                    <p:animEffect transition="out" filter="fade">
                                      <p:cBhvr>
                                        <p:cTn id="85" dur="500"/>
                                        <p:tgtEl>
                                          <p:spTgt spid="17"/>
                                        </p:tgtEl>
                                      </p:cBhvr>
                                    </p:animEffect>
                                    <p:set>
                                      <p:cBhvr>
                                        <p:cTn id="86" dur="1" fill="hold">
                                          <p:stCondLst>
                                            <p:cond delay="499"/>
                                          </p:stCondLst>
                                        </p:cTn>
                                        <p:tgtEl>
                                          <p:spTgt spid="17"/>
                                        </p:tgtEl>
                                        <p:attrNameLst>
                                          <p:attrName>style.visibility</p:attrName>
                                        </p:attrNameLst>
                                      </p:cBhvr>
                                      <p:to>
                                        <p:strVal val="hidden"/>
                                      </p:to>
                                    </p:set>
                                  </p:childTnLst>
                                </p:cTn>
                              </p:par>
                              <p:par>
                                <p:cTn id="87" presetID="10" presetClass="exit" presetSubtype="0" fill="hold" grpId="2" nodeType="withEffect">
                                  <p:stCondLst>
                                    <p:cond delay="0"/>
                                  </p:stCondLst>
                                  <p:childTnLst>
                                    <p:animEffect transition="out" filter="fade">
                                      <p:cBhvr>
                                        <p:cTn id="88" dur="500"/>
                                        <p:tgtEl>
                                          <p:spTgt spid="18"/>
                                        </p:tgtEl>
                                      </p:cBhvr>
                                    </p:animEffect>
                                    <p:set>
                                      <p:cBhvr>
                                        <p:cTn id="89" dur="1" fill="hold">
                                          <p:stCondLst>
                                            <p:cond delay="499"/>
                                          </p:stCondLst>
                                        </p:cTn>
                                        <p:tgtEl>
                                          <p:spTgt spid="18"/>
                                        </p:tgtEl>
                                        <p:attrNameLst>
                                          <p:attrName>style.visibility</p:attrName>
                                        </p:attrNameLst>
                                      </p:cBhvr>
                                      <p:to>
                                        <p:strVal val="hidden"/>
                                      </p:to>
                                    </p:set>
                                  </p:childTnLst>
                                </p:cTn>
                              </p:par>
                              <p:par>
                                <p:cTn id="90" presetID="10" presetClass="exit" presetSubtype="0" fill="hold" grpId="2" nodeType="withEffect">
                                  <p:stCondLst>
                                    <p:cond delay="0"/>
                                  </p:stCondLst>
                                  <p:childTnLst>
                                    <p:animEffect transition="out" filter="fade">
                                      <p:cBhvr>
                                        <p:cTn id="91" dur="500"/>
                                        <p:tgtEl>
                                          <p:spTgt spid="19"/>
                                        </p:tgtEl>
                                      </p:cBhvr>
                                    </p:animEffect>
                                    <p:set>
                                      <p:cBhvr>
                                        <p:cTn id="92" dur="1" fill="hold">
                                          <p:stCondLst>
                                            <p:cond delay="499"/>
                                          </p:stCondLst>
                                        </p:cTn>
                                        <p:tgtEl>
                                          <p:spTgt spid="19"/>
                                        </p:tgtEl>
                                        <p:attrNameLst>
                                          <p:attrName>style.visibility</p:attrName>
                                        </p:attrNameLst>
                                      </p:cBhvr>
                                      <p:to>
                                        <p:strVal val="hidden"/>
                                      </p:to>
                                    </p:set>
                                  </p:childTnLst>
                                </p:cTn>
                              </p:par>
                              <p:par>
                                <p:cTn id="93" presetID="10" presetClass="exit" presetSubtype="0" fill="hold" grpId="2" nodeType="withEffect">
                                  <p:stCondLst>
                                    <p:cond delay="0"/>
                                  </p:stCondLst>
                                  <p:childTnLst>
                                    <p:animEffect transition="out" filter="fade">
                                      <p:cBhvr>
                                        <p:cTn id="94" dur="500"/>
                                        <p:tgtEl>
                                          <p:spTgt spid="20"/>
                                        </p:tgtEl>
                                      </p:cBhvr>
                                    </p:animEffect>
                                    <p:set>
                                      <p:cBhvr>
                                        <p:cTn id="95" dur="1" fill="hold">
                                          <p:stCondLst>
                                            <p:cond delay="499"/>
                                          </p:stCondLst>
                                        </p:cTn>
                                        <p:tgtEl>
                                          <p:spTgt spid="20"/>
                                        </p:tgtEl>
                                        <p:attrNameLst>
                                          <p:attrName>style.visibility</p:attrName>
                                        </p:attrNameLst>
                                      </p:cBhvr>
                                      <p:to>
                                        <p:strVal val="hidden"/>
                                      </p:to>
                                    </p:set>
                                  </p:childTnLst>
                                </p:cTn>
                              </p:par>
                              <p:par>
                                <p:cTn id="96" presetID="10" presetClass="exit" presetSubtype="0" fill="hold" grpId="2" nodeType="withEffect">
                                  <p:stCondLst>
                                    <p:cond delay="0"/>
                                  </p:stCondLst>
                                  <p:childTnLst>
                                    <p:animEffect transition="out" filter="fade">
                                      <p:cBhvr>
                                        <p:cTn id="97" dur="500"/>
                                        <p:tgtEl>
                                          <p:spTgt spid="21"/>
                                        </p:tgtEl>
                                      </p:cBhvr>
                                    </p:animEffect>
                                    <p:set>
                                      <p:cBhvr>
                                        <p:cTn id="98" dur="1" fill="hold">
                                          <p:stCondLst>
                                            <p:cond delay="499"/>
                                          </p:stCondLst>
                                        </p:cTn>
                                        <p:tgtEl>
                                          <p:spTgt spid="21"/>
                                        </p:tgtEl>
                                        <p:attrNameLst>
                                          <p:attrName>style.visibility</p:attrName>
                                        </p:attrNameLst>
                                      </p:cBhvr>
                                      <p:to>
                                        <p:strVal val="hidden"/>
                                      </p:to>
                                    </p:set>
                                  </p:childTnLst>
                                </p:cTn>
                              </p:par>
                              <p:par>
                                <p:cTn id="99" presetID="10" presetClass="exit" presetSubtype="0" fill="hold" grpId="2" nodeType="withEffect">
                                  <p:stCondLst>
                                    <p:cond delay="0"/>
                                  </p:stCondLst>
                                  <p:childTnLst>
                                    <p:animEffect transition="out" filter="fade">
                                      <p:cBhvr>
                                        <p:cTn id="100" dur="500"/>
                                        <p:tgtEl>
                                          <p:spTgt spid="22"/>
                                        </p:tgtEl>
                                      </p:cBhvr>
                                    </p:animEffect>
                                    <p:set>
                                      <p:cBhvr>
                                        <p:cTn id="101" dur="1" fill="hold">
                                          <p:stCondLst>
                                            <p:cond delay="499"/>
                                          </p:stCondLst>
                                        </p:cTn>
                                        <p:tgtEl>
                                          <p:spTgt spid="22"/>
                                        </p:tgtEl>
                                        <p:attrNameLst>
                                          <p:attrName>style.visibility</p:attrName>
                                        </p:attrNameLst>
                                      </p:cBhvr>
                                      <p:to>
                                        <p:strVal val="hidden"/>
                                      </p:to>
                                    </p:set>
                                  </p:childTnLst>
                                </p:cTn>
                              </p:par>
                            </p:childTnLst>
                          </p:cTn>
                        </p:par>
                        <p:par>
                          <p:cTn id="102" fill="hold">
                            <p:stCondLst>
                              <p:cond delay="3500"/>
                            </p:stCondLst>
                            <p:childTnLst>
                              <p:par>
                                <p:cTn id="103" presetID="10" presetClass="entr" presetSubtype="0" fill="hold" grpId="0" nodeType="afterEffect">
                                  <p:stCondLst>
                                    <p:cond delay="0"/>
                                  </p:stCondLst>
                                  <p:childTnLst>
                                    <p:set>
                                      <p:cBhvr>
                                        <p:cTn id="104" dur="1" fill="hold">
                                          <p:stCondLst>
                                            <p:cond delay="0"/>
                                          </p:stCondLst>
                                        </p:cTn>
                                        <p:tgtEl>
                                          <p:spTgt spid="23"/>
                                        </p:tgtEl>
                                        <p:attrNameLst>
                                          <p:attrName>style.visibility</p:attrName>
                                        </p:attrNameLst>
                                      </p:cBhvr>
                                      <p:to>
                                        <p:strVal val="visible"/>
                                      </p:to>
                                    </p:set>
                                    <p:animEffect transition="in" filter="fade">
                                      <p:cBhvr>
                                        <p:cTn id="105"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9" grpId="1"/>
      <p:bldP spid="17" grpId="0"/>
      <p:bldP spid="17" grpId="1"/>
      <p:bldP spid="17" grpId="2"/>
      <p:bldP spid="18" grpId="0"/>
      <p:bldP spid="18" grpId="1"/>
      <p:bldP spid="18" grpId="2"/>
      <p:bldP spid="19" grpId="0"/>
      <p:bldP spid="19" grpId="1"/>
      <p:bldP spid="19" grpId="2"/>
      <p:bldP spid="20" grpId="0"/>
      <p:bldP spid="20" grpId="1"/>
      <p:bldP spid="20" grpId="2"/>
      <p:bldP spid="21" grpId="0"/>
      <p:bldP spid="21" grpId="1"/>
      <p:bldP spid="21" grpId="2"/>
      <p:bldP spid="22" grpId="0"/>
      <p:bldP spid="22" grpId="1"/>
      <p:bldP spid="22" grpId="2"/>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95771" y="4724400"/>
            <a:ext cx="1109229" cy="1066800"/>
          </a:xfrm>
          <a:prstGeom prst="rect">
            <a:avLst/>
          </a:prstGeom>
          <a:solidFill>
            <a:schemeClr val="accent1">
              <a:lumMod val="20000"/>
              <a:lumOff val="80000"/>
            </a:schemeClr>
          </a:solidFill>
          <a:ln cmpd="sng">
            <a:solidFill>
              <a:srgbClr val="B07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95771" y="3505200"/>
            <a:ext cx="1109229" cy="1066800"/>
          </a:xfrm>
          <a:prstGeom prst="rect">
            <a:avLst/>
          </a:prstGeom>
          <a:solidFill>
            <a:schemeClr val="accent1">
              <a:lumMod val="20000"/>
              <a:lumOff val="80000"/>
            </a:schemeClr>
          </a:solidFill>
          <a:ln cmpd="sng">
            <a:solidFill>
              <a:srgbClr val="B07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16986" y="2286000"/>
            <a:ext cx="1109229" cy="1066800"/>
          </a:xfrm>
          <a:prstGeom prst="rect">
            <a:avLst/>
          </a:prstGeom>
          <a:solidFill>
            <a:schemeClr val="accent1">
              <a:lumMod val="20000"/>
              <a:lumOff val="80000"/>
            </a:schemeClr>
          </a:solidFill>
          <a:ln cmpd="sng">
            <a:solidFill>
              <a:srgbClr val="B07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 more excellent way</a:t>
            </a:r>
            <a:endParaRPr lang="en-US" dirty="0"/>
          </a:p>
        </p:txBody>
      </p:sp>
      <p:sp>
        <p:nvSpPr>
          <p:cNvPr id="3" name="Content Placeholder 2"/>
          <p:cNvSpPr>
            <a:spLocks noGrp="1"/>
          </p:cNvSpPr>
          <p:nvPr>
            <p:ph idx="1"/>
          </p:nvPr>
        </p:nvSpPr>
        <p:spPr>
          <a:xfrm>
            <a:off x="2514600" y="2267937"/>
            <a:ext cx="5943600" cy="3751863"/>
          </a:xfrm>
        </p:spPr>
        <p:txBody>
          <a:bodyPr>
            <a:noAutofit/>
          </a:bodyPr>
          <a:lstStyle/>
          <a:p>
            <a:pPr marL="118872" indent="0">
              <a:buNone/>
            </a:pPr>
            <a:r>
              <a:rPr lang="en-US" sz="2600" dirty="0" smtClean="0"/>
              <a:t>And it is my prayer that your love may abound more and more, with knowledge and all discernment, so that you may approve what is excellent, and so be pure and blameless for the day of Christ, filled with the fruit of righteousness that comes through Jesus Christ, to the glory and praise of God.</a:t>
            </a:r>
          </a:p>
          <a:p>
            <a:pPr marL="118872" indent="0" algn="r">
              <a:buNone/>
            </a:pPr>
            <a:r>
              <a:rPr lang="en-US" sz="2600" dirty="0" smtClean="0"/>
              <a:t>Philippians 1:9-11</a:t>
            </a:r>
            <a:endParaRPr lang="en-US" sz="2600" dirty="0"/>
          </a:p>
        </p:txBody>
      </p:sp>
      <p:sp>
        <p:nvSpPr>
          <p:cNvPr id="5" name="&quot;No&quot; Symbol 4"/>
          <p:cNvSpPr/>
          <p:nvPr/>
        </p:nvSpPr>
        <p:spPr>
          <a:xfrm>
            <a:off x="812619" y="2286000"/>
            <a:ext cx="1113596" cy="1066800"/>
          </a:xfrm>
          <a:prstGeom prst="noSmoking">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00">
              <a:solidFill>
                <a:schemeClr val="tx1"/>
              </a:solidFill>
            </a:endParaRPr>
          </a:p>
        </p:txBody>
      </p:sp>
      <p:sp>
        <p:nvSpPr>
          <p:cNvPr id="6" name="TextBox 5"/>
          <p:cNvSpPr txBox="1"/>
          <p:nvPr/>
        </p:nvSpPr>
        <p:spPr>
          <a:xfrm>
            <a:off x="762001" y="2514600"/>
            <a:ext cx="1206396" cy="615553"/>
          </a:xfrm>
          <a:prstGeom prst="rect">
            <a:avLst/>
          </a:prstGeom>
          <a:noFill/>
        </p:spPr>
        <p:txBody>
          <a:bodyPr wrap="square" rtlCol="0">
            <a:spAutoFit/>
          </a:bodyPr>
          <a:lstStyle/>
          <a:p>
            <a:pPr algn="ctr"/>
            <a:r>
              <a:rPr lang="en-US" sz="3400" b="1" dirty="0" smtClean="0"/>
              <a:t>God</a:t>
            </a:r>
            <a:endParaRPr lang="en-US" sz="3400" b="1" dirty="0"/>
          </a:p>
        </p:txBody>
      </p:sp>
      <p:sp>
        <p:nvSpPr>
          <p:cNvPr id="8" name="&quot;No&quot; Symbol 7"/>
          <p:cNvSpPr/>
          <p:nvPr/>
        </p:nvSpPr>
        <p:spPr>
          <a:xfrm>
            <a:off x="812619" y="3505200"/>
            <a:ext cx="1113596" cy="1066800"/>
          </a:xfrm>
          <a:prstGeom prst="noSmoking">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00">
              <a:solidFill>
                <a:schemeClr val="tx1"/>
              </a:solidFill>
            </a:endParaRPr>
          </a:p>
        </p:txBody>
      </p:sp>
      <p:sp>
        <p:nvSpPr>
          <p:cNvPr id="9" name="TextBox 8"/>
          <p:cNvSpPr txBox="1"/>
          <p:nvPr/>
        </p:nvSpPr>
        <p:spPr>
          <a:xfrm>
            <a:off x="762001" y="3708400"/>
            <a:ext cx="1206396" cy="615553"/>
          </a:xfrm>
          <a:prstGeom prst="rect">
            <a:avLst/>
          </a:prstGeom>
          <a:noFill/>
        </p:spPr>
        <p:txBody>
          <a:bodyPr wrap="square" rtlCol="0">
            <a:spAutoFit/>
          </a:bodyPr>
          <a:lstStyle/>
          <a:p>
            <a:pPr algn="ctr"/>
            <a:r>
              <a:rPr lang="en-US" sz="3400" b="1" dirty="0" smtClean="0"/>
              <a:t>Rules</a:t>
            </a:r>
            <a:endParaRPr lang="en-US" sz="3400" b="1" dirty="0"/>
          </a:p>
        </p:txBody>
      </p:sp>
      <p:sp>
        <p:nvSpPr>
          <p:cNvPr id="11" name="&quot;No&quot; Symbol 10"/>
          <p:cNvSpPr/>
          <p:nvPr/>
        </p:nvSpPr>
        <p:spPr>
          <a:xfrm>
            <a:off x="812619" y="4724400"/>
            <a:ext cx="1113596" cy="1066800"/>
          </a:xfrm>
          <a:prstGeom prst="noSmoking">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00">
              <a:solidFill>
                <a:schemeClr val="tx1"/>
              </a:solidFill>
            </a:endParaRPr>
          </a:p>
        </p:txBody>
      </p:sp>
      <p:sp>
        <p:nvSpPr>
          <p:cNvPr id="12" name="TextBox 11"/>
          <p:cNvSpPr txBox="1"/>
          <p:nvPr/>
        </p:nvSpPr>
        <p:spPr>
          <a:xfrm>
            <a:off x="762001" y="4949627"/>
            <a:ext cx="1206396" cy="615553"/>
          </a:xfrm>
          <a:prstGeom prst="rect">
            <a:avLst/>
          </a:prstGeom>
          <a:noFill/>
        </p:spPr>
        <p:txBody>
          <a:bodyPr wrap="square" rtlCol="0">
            <a:spAutoFit/>
          </a:bodyPr>
          <a:lstStyle/>
          <a:p>
            <a:pPr algn="ctr"/>
            <a:r>
              <a:rPr lang="en-US" sz="3400" b="1" dirty="0" smtClean="0"/>
              <a:t>Obey</a:t>
            </a:r>
            <a:endParaRPr lang="en-US" sz="3400" b="1" dirty="0"/>
          </a:p>
        </p:txBody>
      </p:sp>
      <p:sp>
        <p:nvSpPr>
          <p:cNvPr id="13" name="Content Placeholder 2"/>
          <p:cNvSpPr txBox="1">
            <a:spLocks/>
          </p:cNvSpPr>
          <p:nvPr/>
        </p:nvSpPr>
        <p:spPr>
          <a:xfrm>
            <a:off x="2514600" y="2267937"/>
            <a:ext cx="5943600" cy="3751863"/>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Font typeface="Wingdings 2"/>
              <a:buNone/>
            </a:pPr>
            <a:r>
              <a:rPr lang="en-US" sz="2600" dirty="0" smtClean="0"/>
              <a:t>And it is my prayer that your love may abound more and more, with knowledge and all discernment, so that you may approve what is excellent, and so be pure and blameless for the day of Christ, filled with the fruit of righteousness that comes through Jesus Christ, </a:t>
            </a:r>
            <a:r>
              <a:rPr lang="en-US" sz="2600" b="1" u="sng" dirty="0" smtClean="0"/>
              <a:t>to the glory and praise of God</a:t>
            </a:r>
            <a:r>
              <a:rPr lang="en-US" sz="2600" b="1" dirty="0" smtClean="0"/>
              <a:t>.</a:t>
            </a:r>
          </a:p>
          <a:p>
            <a:pPr marL="118872" indent="0" algn="r">
              <a:buFont typeface="Wingdings 2"/>
              <a:buNone/>
            </a:pPr>
            <a:r>
              <a:rPr lang="en-US" sz="2600" dirty="0" smtClean="0"/>
              <a:t>Philippians 1:9-11</a:t>
            </a:r>
            <a:endParaRPr lang="en-US" sz="2600" dirty="0"/>
          </a:p>
        </p:txBody>
      </p:sp>
      <p:sp>
        <p:nvSpPr>
          <p:cNvPr id="15" name="Content Placeholder 2"/>
          <p:cNvSpPr txBox="1">
            <a:spLocks/>
          </p:cNvSpPr>
          <p:nvPr/>
        </p:nvSpPr>
        <p:spPr>
          <a:xfrm>
            <a:off x="2514600" y="2267937"/>
            <a:ext cx="5943600" cy="3751863"/>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Font typeface="Wingdings 2"/>
              <a:buNone/>
            </a:pPr>
            <a:r>
              <a:rPr lang="en-US" sz="2600" dirty="0" smtClean="0"/>
              <a:t>And it is my prayer that your love may abound more and more, </a:t>
            </a:r>
            <a:r>
              <a:rPr lang="en-US" sz="2600" b="1" u="sng" dirty="0" smtClean="0"/>
              <a:t>with knowledge and all discernment</a:t>
            </a:r>
            <a:r>
              <a:rPr lang="en-US" sz="2600" dirty="0" smtClean="0"/>
              <a:t>, so that you may approve what is excellent, and so be pure and blameless for the day of Christ, filled with the fruit of righteousness that comes through Jesus Christ, to the glory and praise of God.</a:t>
            </a:r>
          </a:p>
          <a:p>
            <a:pPr marL="118872" indent="0" algn="r">
              <a:buFont typeface="Wingdings 2"/>
              <a:buNone/>
            </a:pPr>
            <a:r>
              <a:rPr lang="en-US" sz="2600" dirty="0" smtClean="0"/>
              <a:t>Philippians 1:9-11</a:t>
            </a:r>
            <a:endParaRPr lang="en-US" sz="2600" dirty="0"/>
          </a:p>
        </p:txBody>
      </p:sp>
      <p:sp>
        <p:nvSpPr>
          <p:cNvPr id="17" name="Content Placeholder 2"/>
          <p:cNvSpPr txBox="1">
            <a:spLocks/>
          </p:cNvSpPr>
          <p:nvPr/>
        </p:nvSpPr>
        <p:spPr>
          <a:xfrm>
            <a:off x="2514600" y="2267937"/>
            <a:ext cx="5943600" cy="3751863"/>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Font typeface="Wingdings 2"/>
              <a:buNone/>
            </a:pPr>
            <a:r>
              <a:rPr lang="en-US" sz="2600" dirty="0" smtClean="0"/>
              <a:t>And it is my prayer that your love may abound more and more, with knowledge and all discernment, </a:t>
            </a:r>
            <a:r>
              <a:rPr lang="en-US" sz="2600" b="1" u="sng" dirty="0" smtClean="0"/>
              <a:t>so that you may approve what is excellent</a:t>
            </a:r>
            <a:r>
              <a:rPr lang="en-US" sz="2600" dirty="0" smtClean="0"/>
              <a:t>, and so be pure and blameless for the day of Christ, filled with the fruit of righteousness that comes through Jesus Christ, to the glory and praise of God.</a:t>
            </a:r>
          </a:p>
          <a:p>
            <a:pPr marL="118872" indent="0" algn="r">
              <a:buFont typeface="Wingdings 2"/>
              <a:buNone/>
            </a:pPr>
            <a:r>
              <a:rPr lang="en-US" sz="2600" dirty="0" smtClean="0"/>
              <a:t>Philippians 1:9-11</a:t>
            </a:r>
            <a:endParaRPr lang="en-US" sz="2600" dirty="0"/>
          </a:p>
        </p:txBody>
      </p:sp>
    </p:spTree>
    <p:extLst>
      <p:ext uri="{BB962C8B-B14F-4D97-AF65-F5344CB8AC3E}">
        <p14:creationId xmlns:p14="http://schemas.microsoft.com/office/powerpoint/2010/main" val="210723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500"/>
                                        <p:tgtEl>
                                          <p:spTgt spid="3">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5"/>
                                        </p:tgtEl>
                                      </p:cBhvr>
                                    </p:animEffect>
                                    <p:set>
                                      <p:cBhvr>
                                        <p:cTn id="35" dur="1" fill="hold">
                                          <p:stCondLst>
                                            <p:cond delay="499"/>
                                          </p:stCondLst>
                                        </p:cTn>
                                        <p:tgtEl>
                                          <p:spTgt spid="5"/>
                                        </p:tgtEl>
                                        <p:attrNameLst>
                                          <p:attrName>style.visibility</p:attrName>
                                        </p:attrNameLst>
                                      </p:cBhvr>
                                      <p:to>
                                        <p:strVal val="hidden"/>
                                      </p:to>
                                    </p:set>
                                  </p:childTnLst>
                                </p:cTn>
                              </p:par>
                            </p:childTnLst>
                          </p:cTn>
                        </p:par>
                        <p:par>
                          <p:cTn id="36" fill="hold">
                            <p:stCondLst>
                              <p:cond delay="500"/>
                            </p:stCondLst>
                            <p:childTnLst>
                              <p:par>
                                <p:cTn id="37" presetID="10"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1" nodeType="clickEffect">
                                  <p:stCondLst>
                                    <p:cond delay="0"/>
                                  </p:stCondLst>
                                  <p:childTnLst>
                                    <p:set>
                                      <p:cBhvr>
                                        <p:cTn id="43" dur="1" fill="hold">
                                          <p:stCondLst>
                                            <p:cond delay="0"/>
                                          </p:stCondLst>
                                        </p:cTn>
                                        <p:tgtEl>
                                          <p:spTgt spid="3">
                                            <p:txEl>
                                              <p:pRg st="0" end="0"/>
                                            </p:txEl>
                                          </p:spTgt>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3">
                                            <p:txEl>
                                              <p:pRg st="1" end="1"/>
                                            </p:txEl>
                                          </p:spTgt>
                                        </p:tgtEl>
                                        <p:attrNameLst>
                                          <p:attrName>style.visibility</p:attrName>
                                        </p:attrNameLst>
                                      </p:cBhvr>
                                      <p:to>
                                        <p:strVal val="hidden"/>
                                      </p:to>
                                    </p:set>
                                  </p:childTnLst>
                                </p:cTn>
                              </p:par>
                              <p:par>
                                <p:cTn id="46" presetID="1" presetClass="entr" presetSubtype="0" fill="hold" grpId="0" nodeType="withEffect">
                                  <p:stCondLst>
                                    <p:cond delay="0"/>
                                  </p:stCondLst>
                                  <p:childTnLst>
                                    <p:set>
                                      <p:cBhvr>
                                        <p:cTn id="47" dur="1" fill="hold">
                                          <p:stCondLst>
                                            <p:cond delay="0"/>
                                          </p:stCondLst>
                                        </p:cTn>
                                        <p:tgtEl>
                                          <p:spTgt spid="13">
                                            <p:txEl>
                                              <p:pRg st="0" end="0"/>
                                            </p:txEl>
                                          </p:spTgt>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13">
                                            <p:txEl>
                                              <p:pRg st="0" end="0"/>
                                            </p:txEl>
                                          </p:spTgt>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13">
                                            <p:txEl>
                                              <p:pRg st="1" end="1"/>
                                            </p:txEl>
                                          </p:spTgt>
                                        </p:tgtEl>
                                        <p:attrNameLst>
                                          <p:attrName>style.visibility</p:attrName>
                                        </p:attrNameLst>
                                      </p:cBhvr>
                                      <p:to>
                                        <p:strVal val="hidden"/>
                                      </p:to>
                                    </p:set>
                                  </p:childTnLst>
                                </p:cTn>
                              </p:par>
                              <p:par>
                                <p:cTn id="56" presetID="1" presetClass="entr" presetSubtype="0" fill="hold" grpId="0" nodeType="withEffect">
                                  <p:stCondLst>
                                    <p:cond delay="0"/>
                                  </p:stCondLst>
                                  <p:childTnLst>
                                    <p:set>
                                      <p:cBhvr>
                                        <p:cTn id="57" dur="1" fill="hold">
                                          <p:stCondLst>
                                            <p:cond delay="0"/>
                                          </p:stCondLst>
                                        </p:cTn>
                                        <p:tgtEl>
                                          <p:spTgt spid="15">
                                            <p:txEl>
                                              <p:pRg st="0" end="0"/>
                                            </p:txEl>
                                          </p:spTgt>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8"/>
                                        </p:tgtEl>
                                      </p:cBhvr>
                                    </p:animEffect>
                                    <p:set>
                                      <p:cBhvr>
                                        <p:cTn id="64" dur="1" fill="hold">
                                          <p:stCondLst>
                                            <p:cond delay="499"/>
                                          </p:stCondLst>
                                        </p:cTn>
                                        <p:tgtEl>
                                          <p:spTgt spid="8"/>
                                        </p:tgtEl>
                                        <p:attrNameLst>
                                          <p:attrName>style.visibility</p:attrName>
                                        </p:attrNameLst>
                                      </p:cBhvr>
                                      <p:to>
                                        <p:strVal val="hidden"/>
                                      </p:to>
                                    </p:set>
                                  </p:childTnLst>
                                </p:cTn>
                              </p:par>
                            </p:childTnLst>
                          </p:cTn>
                        </p:par>
                        <p:par>
                          <p:cTn id="65" fill="hold">
                            <p:stCondLst>
                              <p:cond delay="500"/>
                            </p:stCondLst>
                            <p:childTnLst>
                              <p:par>
                                <p:cTn id="66" presetID="10" presetClass="entr" presetSubtype="0"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fade">
                                      <p:cBhvr>
                                        <p:cTn id="68" dur="500"/>
                                        <p:tgtEl>
                                          <p:spTgt spid="16"/>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1" nodeType="clickEffect">
                                  <p:stCondLst>
                                    <p:cond delay="0"/>
                                  </p:stCondLst>
                                  <p:childTnLst>
                                    <p:set>
                                      <p:cBhvr>
                                        <p:cTn id="72" dur="1" fill="hold">
                                          <p:stCondLst>
                                            <p:cond delay="0"/>
                                          </p:stCondLst>
                                        </p:cTn>
                                        <p:tgtEl>
                                          <p:spTgt spid="15">
                                            <p:txEl>
                                              <p:pRg st="0" end="0"/>
                                            </p:txEl>
                                          </p:spTgt>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15">
                                            <p:txEl>
                                              <p:pRg st="1" end="1"/>
                                            </p:txEl>
                                          </p:spTgt>
                                        </p:tgtEl>
                                        <p:attrNameLst>
                                          <p:attrName>style.visibility</p:attrName>
                                        </p:attrNameLst>
                                      </p:cBhvr>
                                      <p:to>
                                        <p:strVal val="hidden"/>
                                      </p:to>
                                    </p:set>
                                  </p:childTnLst>
                                </p:cTn>
                              </p:par>
                              <p:par>
                                <p:cTn id="75" presetID="1" presetClass="entr" presetSubtype="0" fill="hold" grpId="0" nodeType="withEffect">
                                  <p:stCondLst>
                                    <p:cond delay="0"/>
                                  </p:stCondLst>
                                  <p:childTnLst>
                                    <p:set>
                                      <p:cBhvr>
                                        <p:cTn id="76" dur="1" fill="hold">
                                          <p:stCondLst>
                                            <p:cond delay="0"/>
                                          </p:stCondLst>
                                        </p:cTn>
                                        <p:tgtEl>
                                          <p:spTgt spid="17">
                                            <p:txEl>
                                              <p:pRg st="0" end="0"/>
                                            </p:tx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grpId="1" nodeType="clickEffect">
                                  <p:stCondLst>
                                    <p:cond delay="0"/>
                                  </p:stCondLst>
                                  <p:childTnLst>
                                    <p:animEffect transition="out" filter="fade">
                                      <p:cBhvr>
                                        <p:cTn id="82" dur="500"/>
                                        <p:tgtEl>
                                          <p:spTgt spid="11"/>
                                        </p:tgtEl>
                                      </p:cBhvr>
                                    </p:animEffect>
                                    <p:set>
                                      <p:cBhvr>
                                        <p:cTn id="83" dur="1" fill="hold">
                                          <p:stCondLst>
                                            <p:cond delay="499"/>
                                          </p:stCondLst>
                                        </p:cTn>
                                        <p:tgtEl>
                                          <p:spTgt spid="11"/>
                                        </p:tgtEl>
                                        <p:attrNameLst>
                                          <p:attrName>style.visibility</p:attrName>
                                        </p:attrNameLst>
                                      </p:cBhvr>
                                      <p:to>
                                        <p:strVal val="hidden"/>
                                      </p:to>
                                    </p:set>
                                  </p:childTnLst>
                                </p:cTn>
                              </p:par>
                            </p:childTnLst>
                          </p:cTn>
                        </p:par>
                        <p:par>
                          <p:cTn id="84" fill="hold">
                            <p:stCondLst>
                              <p:cond delay="500"/>
                            </p:stCondLst>
                            <p:childTnLst>
                              <p:par>
                                <p:cTn id="85" presetID="10" presetClass="entr" presetSubtype="0" fill="hold" grpId="0" nodeType="after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6" grpId="0" animBg="1"/>
      <p:bldP spid="14" grpId="0" animBg="1"/>
      <p:bldP spid="3" grpId="0" uiExpand="1" build="p"/>
      <p:bldP spid="3" grpId="1" uiExpand="1" build="p"/>
      <p:bldP spid="5" grpId="0" animBg="1"/>
      <p:bldP spid="5" grpId="1" animBg="1"/>
      <p:bldP spid="6" grpId="0"/>
      <p:bldP spid="8" grpId="0" animBg="1"/>
      <p:bldP spid="8" grpId="1" animBg="1"/>
      <p:bldP spid="9" grpId="0"/>
      <p:bldP spid="11" grpId="0" animBg="1"/>
      <p:bldP spid="11" grpId="1" animBg="1"/>
      <p:bldP spid="12" grpId="0"/>
      <p:bldP spid="13" grpId="0" uiExpand="1" build="p"/>
      <p:bldP spid="13" grpId="1" uiExpand="1" build="allAtOnce"/>
      <p:bldP spid="15" grpId="0" build="p"/>
      <p:bldP spid="15" grpId="1" build="allAtOnce"/>
      <p:bldP spid="1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73914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0" y="632222"/>
            <a:ext cx="7391400" cy="5539978"/>
          </a:xfrm>
          <a:prstGeom prst="rect">
            <a:avLst/>
          </a:prstGeom>
          <a:noFill/>
        </p:spPr>
        <p:txBody>
          <a:bodyPr wrap="square" rtlCol="0">
            <a:spAutoFit/>
          </a:bodyPr>
          <a:lstStyle/>
          <a:p>
            <a:pPr algn="ctr">
              <a:spcBef>
                <a:spcPts val="1800"/>
              </a:spcBef>
              <a:spcAft>
                <a:spcPts val="6000"/>
              </a:spcAft>
            </a:pPr>
            <a:r>
              <a:rPr lang="en-US" sz="3400" b="1" dirty="0" smtClean="0">
                <a:solidFill>
                  <a:schemeClr val="accent1">
                    <a:lumMod val="60000"/>
                    <a:lumOff val="40000"/>
                  </a:schemeClr>
                </a:solidFill>
              </a:rPr>
              <a:t>What Is Spirituality? </a:t>
            </a:r>
          </a:p>
          <a:p>
            <a:pPr algn="ctr">
              <a:spcBef>
                <a:spcPts val="2400"/>
              </a:spcBef>
              <a:spcAft>
                <a:spcPts val="1800"/>
              </a:spcAft>
            </a:pPr>
            <a:r>
              <a:rPr lang="en-US" sz="2200" b="1" dirty="0" smtClean="0">
                <a:solidFill>
                  <a:schemeClr val="bg1"/>
                </a:solidFill>
              </a:rPr>
              <a:t>A relationship with God,</a:t>
            </a:r>
          </a:p>
          <a:p>
            <a:pPr algn="ctr">
              <a:spcBef>
                <a:spcPts val="2400"/>
              </a:spcBef>
              <a:spcAft>
                <a:spcPts val="1800"/>
              </a:spcAft>
            </a:pPr>
            <a:r>
              <a:rPr lang="en-US" sz="2200" b="1" dirty="0" smtClean="0">
                <a:solidFill>
                  <a:schemeClr val="bg1"/>
                </a:solidFill>
              </a:rPr>
              <a:t>rooted in knowledge,</a:t>
            </a:r>
          </a:p>
          <a:p>
            <a:pPr algn="ctr">
              <a:spcBef>
                <a:spcPts val="2400"/>
              </a:spcBef>
              <a:spcAft>
                <a:spcPts val="1800"/>
              </a:spcAft>
            </a:pPr>
            <a:r>
              <a:rPr lang="en-US" sz="2200" b="1" dirty="0">
                <a:solidFill>
                  <a:schemeClr val="bg1"/>
                </a:solidFill>
              </a:rPr>
              <a:t>e</a:t>
            </a:r>
            <a:r>
              <a:rPr lang="en-US" sz="2200" b="1" dirty="0" smtClean="0">
                <a:solidFill>
                  <a:schemeClr val="bg1"/>
                </a:solidFill>
              </a:rPr>
              <a:t>videnced by righteous fruit,</a:t>
            </a:r>
          </a:p>
          <a:p>
            <a:pPr algn="ctr">
              <a:spcBef>
                <a:spcPts val="2400"/>
              </a:spcBef>
              <a:spcAft>
                <a:spcPts val="1800"/>
              </a:spcAft>
            </a:pPr>
            <a:r>
              <a:rPr lang="en-US" sz="2200" b="1" dirty="0">
                <a:solidFill>
                  <a:schemeClr val="bg1"/>
                </a:solidFill>
              </a:rPr>
              <a:t>d</a:t>
            </a:r>
            <a:r>
              <a:rPr lang="en-US" sz="2200" b="1" dirty="0" smtClean="0">
                <a:solidFill>
                  <a:schemeClr val="bg1"/>
                </a:solidFill>
              </a:rPr>
              <a:t>irected toward the day of Christ,</a:t>
            </a:r>
          </a:p>
          <a:p>
            <a:pPr algn="ctr">
              <a:spcBef>
                <a:spcPts val="2400"/>
              </a:spcBef>
              <a:spcAft>
                <a:spcPts val="1800"/>
              </a:spcAft>
            </a:pPr>
            <a:r>
              <a:rPr lang="en-US" sz="2200" b="1" dirty="0" smtClean="0">
                <a:solidFill>
                  <a:schemeClr val="bg1"/>
                </a:solidFill>
              </a:rPr>
              <a:t>all to God’s glory.</a:t>
            </a:r>
            <a:endParaRPr lang="en-US" sz="2200" b="1" dirty="0">
              <a:solidFill>
                <a:schemeClr val="bg1"/>
              </a:solidFill>
            </a:endParaRPr>
          </a:p>
        </p:txBody>
      </p:sp>
      <p:cxnSp>
        <p:nvCxnSpPr>
          <p:cNvPr id="5" name="Straight Connector 4"/>
          <p:cNvCxnSpPr/>
          <p:nvPr/>
        </p:nvCxnSpPr>
        <p:spPr>
          <a:xfrm>
            <a:off x="1295400" y="1524000"/>
            <a:ext cx="4800600" cy="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467600" y="0"/>
            <a:ext cx="1676400" cy="6858000"/>
          </a:xfrm>
          <a:prstGeom prst="rect">
            <a:avLst/>
          </a:prstGeom>
          <a:gradFill>
            <a:gsLst>
              <a:gs pos="0">
                <a:schemeClr val="bg1">
                  <a:lumMod val="65000"/>
                </a:schemeClr>
              </a:gs>
              <a:gs pos="0">
                <a:schemeClr val="bg1">
                  <a:lumMod val="50000"/>
                  <a:shade val="67500"/>
                  <a:satMod val="115000"/>
                </a:schemeClr>
              </a:gs>
              <a:gs pos="83000">
                <a:schemeClr val="bg1">
                  <a:lumMod val="65000"/>
                </a:schemeClr>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gradFill>
                <a:gsLst>
                  <a:gs pos="43000">
                    <a:schemeClr val="bg1">
                      <a:lumMod val="50000"/>
                      <a:shade val="30000"/>
                      <a:satMod val="115000"/>
                    </a:schemeClr>
                  </a:gs>
                  <a:gs pos="82000">
                    <a:schemeClr val="bg1">
                      <a:lumMod val="65000"/>
                    </a:schemeClr>
                  </a:gs>
                  <a:gs pos="100000">
                    <a:schemeClr val="bg1">
                      <a:lumMod val="50000"/>
                      <a:shade val="100000"/>
                      <a:satMod val="115000"/>
                    </a:schemeClr>
                  </a:gs>
                </a:gsLst>
                <a:path path="circle">
                  <a:fillToRect l="100000" t="100000"/>
                </a:path>
              </a:gradFill>
            </a:endParaRPr>
          </a:p>
        </p:txBody>
      </p:sp>
    </p:spTree>
    <p:extLst>
      <p:ext uri="{BB962C8B-B14F-4D97-AF65-F5344CB8AC3E}">
        <p14:creationId xmlns:p14="http://schemas.microsoft.com/office/powerpoint/2010/main" val="1608123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5526</TotalTime>
  <Words>851</Words>
  <Application>Microsoft Office PowerPoint</Application>
  <PresentationFormat>On-screen Show (4:3)</PresentationFormat>
  <Paragraphs>128</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Wingdings 3</vt:lpstr>
      <vt:lpstr>Corbel</vt:lpstr>
      <vt:lpstr>Wingdings 2</vt:lpstr>
      <vt:lpstr>Wingdings</vt:lpstr>
      <vt:lpstr>Calibri</vt:lpstr>
      <vt:lpstr>Microsoft YaHei</vt:lpstr>
      <vt:lpstr>Module</vt:lpstr>
      <vt:lpstr>A more excellent way</vt:lpstr>
      <vt:lpstr>Series on Spirituality</vt:lpstr>
      <vt:lpstr>Spirituality</vt:lpstr>
      <vt:lpstr>Failed attempts at spirituality</vt:lpstr>
      <vt:lpstr>Failed attempts at spirituality</vt:lpstr>
      <vt:lpstr>Failed attempts at spirituality</vt:lpstr>
      <vt:lpstr>PowerPoint Presentation</vt:lpstr>
      <vt:lpstr>A more excellent way</vt:lpstr>
      <vt:lpstr>PowerPoint Presentation</vt:lpstr>
      <vt:lpstr>PowerPoint Presentation</vt:lpstr>
      <vt:lpstr>40 Day Challenge!</vt:lpstr>
      <vt:lpstr>Possible Goals</vt:lpstr>
      <vt:lpstr>PowerPoint Presentation</vt:lpstr>
      <vt:lpstr>40 Day Challenge!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Spirituality</dc:title>
  <dc:creator>David</dc:creator>
  <cp:lastModifiedBy>David</cp:lastModifiedBy>
  <cp:revision>55</cp:revision>
  <dcterms:created xsi:type="dcterms:W3CDTF">2011-10-31T18:55:01Z</dcterms:created>
  <dcterms:modified xsi:type="dcterms:W3CDTF">2011-11-06T12:40:45Z</dcterms:modified>
</cp:coreProperties>
</file>