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18"/>
  </p:notesMasterIdLst>
  <p:sldIdLst>
    <p:sldId id="256" r:id="rId2"/>
    <p:sldId id="261" r:id="rId3"/>
    <p:sldId id="266" r:id="rId4"/>
    <p:sldId id="267" r:id="rId5"/>
    <p:sldId id="268" r:id="rId6"/>
    <p:sldId id="278" r:id="rId7"/>
    <p:sldId id="282" r:id="rId8"/>
    <p:sldId id="283" r:id="rId9"/>
    <p:sldId id="298" r:id="rId10"/>
    <p:sldId id="296" r:id="rId11"/>
    <p:sldId id="301" r:id="rId12"/>
    <p:sldId id="293" r:id="rId13"/>
    <p:sldId id="295" r:id="rId14"/>
    <p:sldId id="297" r:id="rId15"/>
    <p:sldId id="299" r:id="rId16"/>
    <p:sldId id="300" r:id="rId17"/>
  </p:sldIdLst>
  <p:sldSz cx="9144000" cy="6858000" type="screen4x3"/>
  <p:notesSz cx="6858000" cy="9144000"/>
  <p:embeddedFontLst>
    <p:embeddedFont>
      <p:font typeface="Corbel" pitchFamily="34" charset="0"/>
      <p:regular r:id="rId19"/>
      <p:bold r:id="rId20"/>
      <p:italic r:id="rId21"/>
      <p:boldItalic r:id="rId22"/>
    </p:embeddedFont>
    <p:embeddedFont>
      <p:font typeface="Microsoft YaHei" charset="-122"/>
      <p:regular r:id="rId23"/>
      <p:bold r:id="rId24"/>
    </p:embeddedFont>
    <p:embeddedFont>
      <p:font typeface="Calibri" pitchFamily="34" charset="0"/>
      <p:regular r:id="rId25"/>
      <p:bold r:id="rId26"/>
      <p:italic r:id="rId27"/>
      <p:boldItalic r:id="rId28"/>
    </p:embeddedFont>
    <p:embeddedFont>
      <p:font typeface="Wingdings 2" pitchFamily="18" charset="2"/>
      <p:regular r:id="rId29"/>
    </p:embeddedFont>
    <p:embeddedFont>
      <p:font typeface="Wingdings 3" pitchFamily="18" charset="2"/>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5D"/>
    <a:srgbClr val="000000"/>
    <a:srgbClr val="B07E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8254" autoAdjust="0"/>
    <p:restoredTop sz="97674" autoAdjust="0"/>
  </p:normalViewPr>
  <p:slideViewPr>
    <p:cSldViewPr showGuides="1">
      <p:cViewPr>
        <p:scale>
          <a:sx n="60" d="100"/>
          <a:sy n="60" d="100"/>
        </p:scale>
        <p:origin x="-1896" y="-11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C2EF0-313B-4A34-8796-BE231BB30459}" type="datetimeFigureOut">
              <a:rPr lang="en-US" smtClean="0"/>
              <a:pPr/>
              <a:t>11/13/2011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30E85-8F3C-44F7-AC5D-F94C79444A3B}" type="slidenum">
              <a:rPr lang="en-US" smtClean="0"/>
              <a:pPr/>
              <a:t>‹#›</a:t>
            </a:fld>
            <a:endParaRPr lang="en-US"/>
          </a:p>
        </p:txBody>
      </p:sp>
    </p:spTree>
    <p:extLst>
      <p:ext uri="{BB962C8B-B14F-4D97-AF65-F5344CB8AC3E}">
        <p14:creationId xmlns:p14="http://schemas.microsoft.com/office/powerpoint/2010/main" xmlns="" val="274822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C8C8-11CD-4A19-A532-AD72239E4A3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C8C8-11CD-4A19-A532-AD72239E4A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43CC8C8-11CD-4A19-A532-AD72239E4A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C8C8-11CD-4A19-A532-AD72239E4A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C8C8-11CD-4A19-A532-AD72239E4A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CC8C8-11CD-4A19-A532-AD72239E4A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CC8C8-11CD-4A19-A532-AD72239E4A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CC8C8-11CD-4A19-A532-AD72239E4A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CC8C8-11CD-4A19-A532-AD72239E4A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439FE2-2536-4F8D-8148-31FDD6959553}" type="datetimeFigureOut">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CC8C8-11CD-4A19-A532-AD72239E4A3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1439FE2-2536-4F8D-8148-31FDD6959553}" type="datetimeFigureOut">
              <a:rPr lang="en-US" smtClean="0"/>
              <a:pPr/>
              <a:t>11/13/2011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43CC8C8-11CD-4A19-A532-AD72239E4A3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1439FE2-2536-4F8D-8148-31FDD6959553}" type="datetimeFigureOut">
              <a:rPr lang="en-US" smtClean="0"/>
              <a:pPr/>
              <a:t>11/13/2011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43CC8C8-11CD-4A19-A532-AD72239E4A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9/9a/NIST-Library-US-Prototype-meter-bar-color_HR_1.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9/9a/NIST-Library-US-Prototype-meter-bar-color_HR_1.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Spirituality</a:t>
            </a:r>
            <a:endParaRPr lang="en-US" dirty="0"/>
          </a:p>
        </p:txBody>
      </p:sp>
    </p:spTree>
    <p:extLst>
      <p:ext uri="{BB962C8B-B14F-4D97-AF65-F5344CB8AC3E}">
        <p14:creationId xmlns:p14="http://schemas.microsoft.com/office/powerpoint/2010/main" xmlns="" val="2757092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manupministries.net/wp-content/uploads/2011/07/gallery_wheelrut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304800"/>
            <a:ext cx="5334001" cy="369520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1371600" y="4038600"/>
            <a:ext cx="6343650" cy="2667000"/>
            <a:chOff x="1371600" y="3505200"/>
            <a:chExt cx="6343650" cy="2667000"/>
          </a:xfrm>
        </p:grpSpPr>
        <p:sp>
          <p:nvSpPr>
            <p:cNvPr id="8" name="Rectangle 7"/>
            <p:cNvSpPr/>
            <p:nvPr/>
          </p:nvSpPr>
          <p:spPr>
            <a:xfrm>
              <a:off x="1371600" y="3505200"/>
              <a:ext cx="6343650" cy="2667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800" y="3581400"/>
              <a:ext cx="5486400" cy="2492990"/>
            </a:xfrm>
            <a:prstGeom prst="rect">
              <a:avLst/>
            </a:prstGeom>
            <a:noFill/>
          </p:spPr>
          <p:txBody>
            <a:bodyPr wrap="square" rtlCol="0">
              <a:spAutoFit/>
            </a:bodyPr>
            <a:lstStyle/>
            <a:p>
              <a:r>
                <a:rPr lang="en-US" sz="2600" dirty="0" smtClean="0">
                  <a:solidFill>
                    <a:schemeClr val="bg1"/>
                  </a:solidFill>
                </a:rPr>
                <a:t>Do not be conformed to this world, but be transformed by the renewal of your </a:t>
              </a:r>
              <a:r>
                <a:rPr lang="en-US" sz="2600" b="1" u="sng" dirty="0" smtClean="0">
                  <a:solidFill>
                    <a:schemeClr val="bg1"/>
                  </a:solidFill>
                </a:rPr>
                <a:t>mind</a:t>
              </a:r>
              <a:r>
                <a:rPr lang="en-US" sz="2600" dirty="0" smtClean="0">
                  <a:solidFill>
                    <a:schemeClr val="bg1"/>
                  </a:solidFill>
                </a:rPr>
                <a:t>, that by testing you may discern what is the will of God, what is good and acceptable and perfect.</a:t>
              </a:r>
            </a:p>
            <a:p>
              <a:pPr algn="r"/>
              <a:r>
                <a:rPr lang="en-US" sz="2600" dirty="0" smtClean="0">
                  <a:solidFill>
                    <a:schemeClr val="bg1"/>
                  </a:solidFill>
                </a:rPr>
                <a:t>Romans 12:2</a:t>
              </a:r>
              <a:endParaRPr lang="en-US" sz="2600" dirty="0">
                <a:solidFill>
                  <a:schemeClr val="bg1"/>
                </a:solidFill>
              </a:endParaRPr>
            </a:p>
          </p:txBody>
        </p:sp>
      </p:grpSp>
    </p:spTree>
    <p:extLst>
      <p:ext uri="{BB962C8B-B14F-4D97-AF65-F5344CB8AC3E}">
        <p14:creationId xmlns:p14="http://schemas.microsoft.com/office/powerpoint/2010/main" xmlns="" val="56880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yhsbiology.wikispaces.com/file/view/butterfly.jpg/57137248/butterfly.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 r="5554" b="7451"/>
          <a:stretch/>
        </p:blipFill>
        <p:spPr bwMode="auto">
          <a:xfrm>
            <a:off x="1447800" y="228600"/>
            <a:ext cx="6181239" cy="429050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3"/>
          <p:cNvGrpSpPr/>
          <p:nvPr/>
        </p:nvGrpSpPr>
        <p:grpSpPr>
          <a:xfrm>
            <a:off x="1066800" y="4343400"/>
            <a:ext cx="7010400" cy="2590800"/>
            <a:chOff x="609600" y="838200"/>
            <a:chExt cx="4114800" cy="3657600"/>
          </a:xfrm>
        </p:grpSpPr>
        <p:sp>
          <p:nvSpPr>
            <p:cNvPr id="8" name="Rectangle 7"/>
            <p:cNvSpPr/>
            <p:nvPr/>
          </p:nvSpPr>
          <p:spPr>
            <a:xfrm>
              <a:off x="609600" y="838200"/>
              <a:ext cx="41148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88504" y="1031320"/>
              <a:ext cx="3738770" cy="2954656"/>
            </a:xfrm>
            <a:prstGeom prst="rect">
              <a:avLst/>
            </a:prstGeom>
            <a:noFill/>
          </p:spPr>
          <p:txBody>
            <a:bodyPr wrap="square" rtlCol="0">
              <a:spAutoFit/>
            </a:bodyPr>
            <a:lstStyle/>
            <a:p>
              <a:r>
                <a:rPr lang="en-US" sz="2600" dirty="0" smtClean="0">
                  <a:solidFill>
                    <a:schemeClr val="bg1"/>
                  </a:solidFill>
                </a:rPr>
                <a:t>And we all, with unveiled face, beholding the glory of the Lord, are being transformed into the </a:t>
              </a:r>
              <a:r>
                <a:rPr lang="en-US" sz="2600" b="1" u="sng" dirty="0" smtClean="0">
                  <a:solidFill>
                    <a:schemeClr val="bg1"/>
                  </a:solidFill>
                </a:rPr>
                <a:t>same</a:t>
              </a:r>
              <a:r>
                <a:rPr lang="en-US" sz="2600" dirty="0" smtClean="0">
                  <a:solidFill>
                    <a:schemeClr val="bg1"/>
                  </a:solidFill>
                </a:rPr>
                <a:t> </a:t>
              </a:r>
              <a:r>
                <a:rPr lang="en-US" sz="2600" b="1" u="sng" dirty="0" smtClean="0">
                  <a:solidFill>
                    <a:schemeClr val="bg1"/>
                  </a:solidFill>
                </a:rPr>
                <a:t>image</a:t>
              </a:r>
              <a:r>
                <a:rPr lang="en-US" sz="2600" dirty="0" smtClean="0">
                  <a:solidFill>
                    <a:schemeClr val="bg1"/>
                  </a:solidFill>
                </a:rPr>
                <a:t> from one degree of glory to another. </a:t>
              </a:r>
            </a:p>
            <a:p>
              <a:pPr algn="r"/>
              <a:r>
                <a:rPr lang="en-US" sz="2600" dirty="0" smtClean="0">
                  <a:solidFill>
                    <a:schemeClr val="bg1"/>
                  </a:solidFill>
                </a:rPr>
                <a:t>2 Corinthians 3:18</a:t>
              </a:r>
              <a:endParaRPr lang="en-US" sz="2600" dirty="0">
                <a:solidFill>
                  <a:schemeClr val="bg1"/>
                </a:solidFill>
              </a:endParaRPr>
            </a:p>
          </p:txBody>
        </p:sp>
      </p:grpSp>
    </p:spTree>
    <p:extLst>
      <p:ext uri="{BB962C8B-B14F-4D97-AF65-F5344CB8AC3E}">
        <p14:creationId xmlns:p14="http://schemas.microsoft.com/office/powerpoint/2010/main" xmlns="" val="363763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www.justjulieb.com/wp-content/uploads/2010/01/love_letter_writt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609600"/>
            <a:ext cx="5638800" cy="37973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1371600" y="4191000"/>
            <a:ext cx="6400800" cy="2476857"/>
            <a:chOff x="1371600" y="3542943"/>
            <a:chExt cx="6400800" cy="2476857"/>
          </a:xfrm>
        </p:grpSpPr>
        <p:sp>
          <p:nvSpPr>
            <p:cNvPr id="6" name="Rectangle 5"/>
            <p:cNvSpPr/>
            <p:nvPr/>
          </p:nvSpPr>
          <p:spPr>
            <a:xfrm>
              <a:off x="1371600" y="3542943"/>
              <a:ext cx="6400800" cy="2476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3697575"/>
              <a:ext cx="5715000" cy="2169825"/>
            </a:xfrm>
            <a:prstGeom prst="rect">
              <a:avLst/>
            </a:prstGeom>
            <a:noFill/>
          </p:spPr>
          <p:txBody>
            <a:bodyPr wrap="square" rtlCol="0">
              <a:spAutoFit/>
            </a:bodyPr>
            <a:lstStyle/>
            <a:p>
              <a:r>
                <a:rPr lang="en-US" sz="2700" dirty="0" smtClean="0">
                  <a:solidFill>
                    <a:schemeClr val="bg1"/>
                  </a:solidFill>
                </a:rPr>
                <a:t>Not that I have already obtained this or am already perfect, but I press on to make it my own, because Christ Jesus has made me </a:t>
              </a:r>
              <a:r>
                <a:rPr lang="en-US" sz="2700" b="1" u="sng" dirty="0" smtClean="0">
                  <a:solidFill>
                    <a:schemeClr val="bg1"/>
                  </a:solidFill>
                </a:rPr>
                <a:t>his</a:t>
              </a:r>
              <a:r>
                <a:rPr lang="en-US" sz="2700" dirty="0" smtClean="0">
                  <a:solidFill>
                    <a:schemeClr val="bg1"/>
                  </a:solidFill>
                </a:rPr>
                <a:t> </a:t>
              </a:r>
              <a:r>
                <a:rPr lang="en-US" sz="2700" b="1" u="sng" dirty="0" smtClean="0">
                  <a:solidFill>
                    <a:schemeClr val="bg1"/>
                  </a:solidFill>
                </a:rPr>
                <a:t>own</a:t>
              </a:r>
              <a:r>
                <a:rPr lang="en-US" sz="2700" dirty="0" smtClean="0">
                  <a:solidFill>
                    <a:schemeClr val="bg1"/>
                  </a:solidFill>
                </a:rPr>
                <a:t>. </a:t>
              </a:r>
            </a:p>
            <a:p>
              <a:pPr algn="r"/>
              <a:r>
                <a:rPr lang="en-US" sz="2700" dirty="0" smtClean="0">
                  <a:solidFill>
                    <a:schemeClr val="bg1"/>
                  </a:solidFill>
                </a:rPr>
                <a:t>Philippians 3:12</a:t>
              </a:r>
              <a:endParaRPr lang="en-US" sz="2700" dirty="0">
                <a:solidFill>
                  <a:schemeClr val="bg1"/>
                </a:solidFill>
              </a:endParaRPr>
            </a:p>
          </p:txBody>
        </p:sp>
      </p:grpSp>
    </p:spTree>
    <p:extLst>
      <p:ext uri="{BB962C8B-B14F-4D97-AF65-F5344CB8AC3E}">
        <p14:creationId xmlns:p14="http://schemas.microsoft.com/office/powerpoint/2010/main" xmlns="" val="37625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missrosen.files.wordpress.com/2011/10/side-projects-development-double-edged-swor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9214" y="304800"/>
            <a:ext cx="5389786" cy="37338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p:nvGrpSpPr>
        <p:grpSpPr>
          <a:xfrm>
            <a:off x="1447800" y="4038600"/>
            <a:ext cx="6629400" cy="3048000"/>
            <a:chOff x="533400" y="685800"/>
            <a:chExt cx="4267200" cy="3962400"/>
          </a:xfrm>
        </p:grpSpPr>
        <p:sp>
          <p:nvSpPr>
            <p:cNvPr id="8" name="Rectangle 7"/>
            <p:cNvSpPr/>
            <p:nvPr/>
          </p:nvSpPr>
          <p:spPr>
            <a:xfrm>
              <a:off x="533400" y="685800"/>
              <a:ext cx="4267200" cy="396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822066"/>
              <a:ext cx="3548118" cy="3240887"/>
            </a:xfrm>
            <a:prstGeom prst="rect">
              <a:avLst/>
            </a:prstGeom>
            <a:noFill/>
          </p:spPr>
          <p:txBody>
            <a:bodyPr wrap="square" rtlCol="0">
              <a:spAutoFit/>
            </a:bodyPr>
            <a:lstStyle/>
            <a:p>
              <a:r>
                <a:rPr lang="en-US" sz="2600" dirty="0" smtClean="0">
                  <a:solidFill>
                    <a:schemeClr val="bg1"/>
                  </a:solidFill>
                </a:rPr>
                <a:t>For the word of God is living and active, sharper than any two-edged sword, piercing to the division of joints and of marrow, and discerning the thoughts and </a:t>
              </a:r>
              <a:r>
                <a:rPr lang="en-US" sz="2600" b="1" u="sng" dirty="0" smtClean="0">
                  <a:solidFill>
                    <a:schemeClr val="bg1"/>
                  </a:solidFill>
                </a:rPr>
                <a:t>intentions</a:t>
              </a:r>
              <a:r>
                <a:rPr lang="en-US" sz="2600" dirty="0" smtClean="0">
                  <a:solidFill>
                    <a:schemeClr val="bg1"/>
                  </a:solidFill>
                </a:rPr>
                <a:t> of the heart.</a:t>
              </a:r>
            </a:p>
            <a:p>
              <a:pPr algn="r"/>
              <a:r>
                <a:rPr lang="en-US" sz="2600" dirty="0" smtClean="0">
                  <a:solidFill>
                    <a:schemeClr val="bg1"/>
                  </a:solidFill>
                </a:rPr>
                <a:t>Hebrews 4:12</a:t>
              </a:r>
              <a:endParaRPr lang="en-US" sz="2600" dirty="0">
                <a:solidFill>
                  <a:schemeClr val="bg1"/>
                </a:solidFill>
              </a:endParaRPr>
            </a:p>
          </p:txBody>
        </p:sp>
      </p:grpSp>
    </p:spTree>
    <p:extLst>
      <p:ext uri="{BB962C8B-B14F-4D97-AF65-F5344CB8AC3E}">
        <p14:creationId xmlns:p14="http://schemas.microsoft.com/office/powerpoint/2010/main" xmlns="" val="3765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www.lightshipeditions.com/robert_coleman/images/oldman_clearskyl-z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87036"/>
            <a:ext cx="5173133" cy="423256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1447800" y="4419600"/>
            <a:ext cx="6781800" cy="2438400"/>
            <a:chOff x="685800" y="2362200"/>
            <a:chExt cx="4267200" cy="4038600"/>
          </a:xfrm>
        </p:grpSpPr>
        <p:sp>
          <p:nvSpPr>
            <p:cNvPr id="6" name="Rectangle 5"/>
            <p:cNvSpPr/>
            <p:nvPr/>
          </p:nvSpPr>
          <p:spPr>
            <a:xfrm>
              <a:off x="685800" y="2362200"/>
              <a:ext cx="4267200" cy="403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3476" y="2557081"/>
              <a:ext cx="3404171" cy="3338894"/>
            </a:xfrm>
            <a:prstGeom prst="rect">
              <a:avLst/>
            </a:prstGeom>
            <a:noFill/>
          </p:spPr>
          <p:txBody>
            <a:bodyPr wrap="square" rtlCol="0">
              <a:spAutoFit/>
            </a:bodyPr>
            <a:lstStyle/>
            <a:p>
              <a:r>
                <a:rPr lang="en-US" sz="2500" dirty="0" smtClean="0">
                  <a:solidFill>
                    <a:schemeClr val="bg1"/>
                  </a:solidFill>
                </a:rPr>
                <a:t>For God, who said, “Let light shine out of darkness,” has shone in our hearts to give the light of the knowledge of the glory of God in the </a:t>
              </a:r>
              <a:r>
                <a:rPr lang="en-US" sz="2500" b="1" u="sng" dirty="0" smtClean="0">
                  <a:solidFill>
                    <a:schemeClr val="bg1"/>
                  </a:solidFill>
                </a:rPr>
                <a:t>face</a:t>
              </a:r>
              <a:r>
                <a:rPr lang="en-US" sz="2500" dirty="0" smtClean="0">
                  <a:solidFill>
                    <a:schemeClr val="bg1"/>
                  </a:solidFill>
                </a:rPr>
                <a:t> of Jesus Christ.</a:t>
              </a:r>
            </a:p>
            <a:p>
              <a:pPr algn="r"/>
              <a:r>
                <a:rPr lang="en-US" sz="2500" dirty="0" smtClean="0">
                  <a:solidFill>
                    <a:schemeClr val="bg1"/>
                  </a:solidFill>
                </a:rPr>
                <a:t>2 Corinthians 3:18</a:t>
              </a:r>
              <a:endParaRPr lang="en-US" sz="2500" dirty="0">
                <a:solidFill>
                  <a:schemeClr val="bg1"/>
                </a:solidFill>
              </a:endParaRPr>
            </a:p>
          </p:txBody>
        </p:sp>
      </p:grpSp>
    </p:spTree>
    <p:extLst>
      <p:ext uri="{BB962C8B-B14F-4D97-AF65-F5344CB8AC3E}">
        <p14:creationId xmlns:p14="http://schemas.microsoft.com/office/powerpoint/2010/main" xmlns="" val="28499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r>
              <a:rPr lang="en-US" sz="3000" dirty="0" smtClean="0"/>
              <a:t>Begin </a:t>
            </a:r>
            <a:r>
              <a:rPr lang="en-US" sz="3000" dirty="0"/>
              <a:t>with Jesus</a:t>
            </a:r>
          </a:p>
          <a:p>
            <a:pPr lvl="1"/>
            <a:r>
              <a:rPr lang="en-US" sz="2400" dirty="0"/>
              <a:t>Matthew, Mark, Luke, John</a:t>
            </a:r>
          </a:p>
          <a:p>
            <a:pPr>
              <a:spcBef>
                <a:spcPts val="1200"/>
              </a:spcBef>
            </a:pPr>
            <a:r>
              <a:rPr lang="en-US" sz="3000" dirty="0"/>
              <a:t>Learn story of early church</a:t>
            </a:r>
          </a:p>
          <a:p>
            <a:pPr lvl="1"/>
            <a:r>
              <a:rPr lang="en-US" sz="2400" dirty="0"/>
              <a:t>Acts </a:t>
            </a:r>
            <a:r>
              <a:rPr lang="en-US" sz="2400" dirty="0" smtClean="0"/>
              <a:t>(read </a:t>
            </a:r>
            <a:r>
              <a:rPr lang="en-US" sz="2400" dirty="0"/>
              <a:t>together with Luke)</a:t>
            </a:r>
          </a:p>
          <a:p>
            <a:pPr>
              <a:spcBef>
                <a:spcPts val="1200"/>
              </a:spcBef>
            </a:pPr>
            <a:r>
              <a:rPr lang="en-US" sz="3000" dirty="0" smtClean="0"/>
              <a:t>Dive into the letters</a:t>
            </a:r>
            <a:endParaRPr lang="en-US" sz="3000" dirty="0"/>
          </a:p>
          <a:p>
            <a:pPr lvl="1"/>
            <a:r>
              <a:rPr lang="en-US" sz="2400" dirty="0" smtClean="0"/>
              <a:t>Romans-3 John</a:t>
            </a:r>
            <a:endParaRPr lang="en-US" sz="2400" dirty="0"/>
          </a:p>
          <a:p>
            <a:pPr>
              <a:spcBef>
                <a:spcPts val="1200"/>
              </a:spcBef>
            </a:pPr>
            <a:r>
              <a:rPr lang="en-US" sz="3000" dirty="0" smtClean="0"/>
              <a:t>Learn story </a:t>
            </a:r>
            <a:r>
              <a:rPr lang="en-US" sz="3000" dirty="0"/>
              <a:t>of </a:t>
            </a:r>
            <a:r>
              <a:rPr lang="en-US" sz="3000" dirty="0" smtClean="0"/>
              <a:t>Israel</a:t>
            </a:r>
            <a:endParaRPr lang="en-US" sz="3000" dirty="0"/>
          </a:p>
          <a:p>
            <a:pPr lvl="1"/>
            <a:r>
              <a:rPr lang="en-US" sz="2400" dirty="0" smtClean="0"/>
              <a:t>OT historical books (Gen, Ex, </a:t>
            </a:r>
            <a:r>
              <a:rPr lang="en-US" sz="2400" dirty="0" err="1" smtClean="0"/>
              <a:t>Num</a:t>
            </a:r>
            <a:r>
              <a:rPr lang="en-US" sz="2400" dirty="0" smtClean="0"/>
              <a:t>, Josh-Esther)</a:t>
            </a:r>
            <a:endParaRPr lang="en-US" sz="2400" dirty="0"/>
          </a:p>
        </p:txBody>
      </p:sp>
    </p:spTree>
    <p:extLst>
      <p:ext uri="{BB962C8B-B14F-4D97-AF65-F5344CB8AC3E}">
        <p14:creationId xmlns:p14="http://schemas.microsoft.com/office/powerpoint/2010/main" xmlns="" val="21853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succeed?</a:t>
            </a:r>
            <a:endParaRPr lang="en-US" dirty="0"/>
          </a:p>
        </p:txBody>
      </p:sp>
      <p:sp>
        <p:nvSpPr>
          <p:cNvPr id="3" name="Content Placeholder 2"/>
          <p:cNvSpPr>
            <a:spLocks noGrp="1"/>
          </p:cNvSpPr>
          <p:nvPr>
            <p:ph idx="1"/>
          </p:nvPr>
        </p:nvSpPr>
        <p:spPr/>
        <p:txBody>
          <a:bodyPr/>
          <a:lstStyle/>
          <a:p>
            <a:pPr>
              <a:lnSpc>
                <a:spcPct val="150000"/>
              </a:lnSpc>
            </a:pPr>
            <a:r>
              <a:rPr lang="en-US" dirty="0" smtClean="0"/>
              <a:t>Read every day</a:t>
            </a:r>
            <a:endParaRPr lang="en-US" dirty="0"/>
          </a:p>
          <a:p>
            <a:pPr>
              <a:lnSpc>
                <a:spcPct val="150000"/>
              </a:lnSpc>
            </a:pPr>
            <a:r>
              <a:rPr lang="en-US" dirty="0" smtClean="0"/>
              <a:t>Choose a time and a place</a:t>
            </a:r>
            <a:endParaRPr lang="en-US" dirty="0"/>
          </a:p>
          <a:p>
            <a:pPr>
              <a:lnSpc>
                <a:spcPct val="150000"/>
              </a:lnSpc>
            </a:pPr>
            <a:r>
              <a:rPr lang="en-US" dirty="0" smtClean="0"/>
              <a:t>Attend Bible class</a:t>
            </a:r>
            <a:endParaRPr lang="en-US" dirty="0"/>
          </a:p>
          <a:p>
            <a:pPr>
              <a:lnSpc>
                <a:spcPct val="150000"/>
              </a:lnSpc>
            </a:pPr>
            <a:r>
              <a:rPr lang="en-US" dirty="0" smtClean="0"/>
              <a:t>Share what you learn</a:t>
            </a:r>
            <a:endParaRPr lang="en-US" dirty="0"/>
          </a:p>
        </p:txBody>
      </p:sp>
    </p:spTree>
    <p:extLst>
      <p:ext uri="{BB962C8B-B14F-4D97-AF65-F5344CB8AC3E}">
        <p14:creationId xmlns:p14="http://schemas.microsoft.com/office/powerpoint/2010/main" xmlns="" val="2075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10000" y="1447800"/>
            <a:ext cx="1470713" cy="1371600"/>
            <a:chOff x="3670300" y="1219200"/>
            <a:chExt cx="1816100" cy="1600200"/>
          </a:xfrm>
        </p:grpSpPr>
        <p:sp>
          <p:nvSpPr>
            <p:cNvPr id="2" name="&quot;No&quot; Symbol 1"/>
            <p:cNvSpPr/>
            <p:nvPr/>
          </p:nvSpPr>
          <p:spPr>
            <a:xfrm>
              <a:off x="3746500" y="1219200"/>
              <a:ext cx="1676400" cy="1600200"/>
            </a:xfrm>
            <a:prstGeom prst="noSmoking">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endParaRPr>
            </a:p>
          </p:txBody>
        </p:sp>
        <p:sp>
          <p:nvSpPr>
            <p:cNvPr id="3" name="TextBox 2"/>
            <p:cNvSpPr txBox="1"/>
            <p:nvPr/>
          </p:nvSpPr>
          <p:spPr>
            <a:xfrm>
              <a:off x="3670300" y="1557040"/>
              <a:ext cx="1816100" cy="707886"/>
            </a:xfrm>
            <a:prstGeom prst="rect">
              <a:avLst/>
            </a:prstGeom>
            <a:noFill/>
          </p:spPr>
          <p:txBody>
            <a:bodyPr wrap="square" rtlCol="0">
              <a:spAutoFit/>
            </a:bodyPr>
            <a:lstStyle/>
            <a:p>
              <a:pPr algn="ctr"/>
              <a:r>
                <a:rPr lang="en-US" sz="4000" b="1" dirty="0" smtClean="0"/>
                <a:t>God</a:t>
              </a:r>
              <a:endParaRPr lang="en-US" sz="4000" b="1" dirty="0"/>
            </a:p>
          </p:txBody>
        </p:sp>
      </p:grpSp>
      <p:grpSp>
        <p:nvGrpSpPr>
          <p:cNvPr id="10" name="Group 9"/>
          <p:cNvGrpSpPr/>
          <p:nvPr/>
        </p:nvGrpSpPr>
        <p:grpSpPr>
          <a:xfrm>
            <a:off x="3810000" y="3200400"/>
            <a:ext cx="1470713" cy="1371600"/>
            <a:chOff x="3670300" y="3124200"/>
            <a:chExt cx="1816100" cy="1600200"/>
          </a:xfrm>
        </p:grpSpPr>
        <p:sp>
          <p:nvSpPr>
            <p:cNvPr id="4" name="&quot;No&quot; Symbol 3"/>
            <p:cNvSpPr/>
            <p:nvPr/>
          </p:nvSpPr>
          <p:spPr>
            <a:xfrm>
              <a:off x="3746500" y="3124200"/>
              <a:ext cx="1676400" cy="1600200"/>
            </a:xfrm>
            <a:prstGeom prst="noSmoking">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endParaRPr>
            </a:p>
          </p:txBody>
        </p:sp>
        <p:sp>
          <p:nvSpPr>
            <p:cNvPr id="5" name="TextBox 4"/>
            <p:cNvSpPr txBox="1"/>
            <p:nvPr/>
          </p:nvSpPr>
          <p:spPr>
            <a:xfrm>
              <a:off x="3670300" y="3429000"/>
              <a:ext cx="1816100" cy="707886"/>
            </a:xfrm>
            <a:prstGeom prst="rect">
              <a:avLst/>
            </a:prstGeom>
            <a:noFill/>
          </p:spPr>
          <p:txBody>
            <a:bodyPr wrap="square" rtlCol="0">
              <a:spAutoFit/>
            </a:bodyPr>
            <a:lstStyle/>
            <a:p>
              <a:pPr algn="ctr"/>
              <a:r>
                <a:rPr lang="en-US" sz="4000" b="1" dirty="0" smtClean="0"/>
                <a:t>Rules</a:t>
              </a:r>
              <a:endParaRPr lang="en-US" sz="4000" b="1" dirty="0"/>
            </a:p>
          </p:txBody>
        </p:sp>
      </p:grpSp>
      <p:grpSp>
        <p:nvGrpSpPr>
          <p:cNvPr id="12" name="Group 11"/>
          <p:cNvGrpSpPr/>
          <p:nvPr/>
        </p:nvGrpSpPr>
        <p:grpSpPr>
          <a:xfrm>
            <a:off x="3810000" y="4953000"/>
            <a:ext cx="1470713" cy="1371600"/>
            <a:chOff x="3670300" y="5029200"/>
            <a:chExt cx="1816100" cy="1600200"/>
          </a:xfrm>
        </p:grpSpPr>
        <p:sp>
          <p:nvSpPr>
            <p:cNvPr id="6" name="&quot;No&quot; Symbol 5"/>
            <p:cNvSpPr/>
            <p:nvPr/>
          </p:nvSpPr>
          <p:spPr>
            <a:xfrm>
              <a:off x="3746500" y="5029200"/>
              <a:ext cx="1676400" cy="1600200"/>
            </a:xfrm>
            <a:prstGeom prst="noSmoking">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endParaRPr>
            </a:p>
          </p:txBody>
        </p:sp>
        <p:sp>
          <p:nvSpPr>
            <p:cNvPr id="7" name="TextBox 6"/>
            <p:cNvSpPr txBox="1"/>
            <p:nvPr/>
          </p:nvSpPr>
          <p:spPr>
            <a:xfrm>
              <a:off x="3670300" y="5367040"/>
              <a:ext cx="1816100" cy="707886"/>
            </a:xfrm>
            <a:prstGeom prst="rect">
              <a:avLst/>
            </a:prstGeom>
            <a:noFill/>
          </p:spPr>
          <p:txBody>
            <a:bodyPr wrap="square" rtlCol="0">
              <a:spAutoFit/>
            </a:bodyPr>
            <a:lstStyle/>
            <a:p>
              <a:pPr algn="ctr"/>
              <a:r>
                <a:rPr lang="en-US" sz="4000" b="1" dirty="0" smtClean="0"/>
                <a:t>Obey</a:t>
              </a:r>
              <a:endParaRPr lang="en-US" sz="4000" b="1" dirty="0"/>
            </a:p>
          </p:txBody>
        </p:sp>
      </p:grpSp>
      <p:sp>
        <p:nvSpPr>
          <p:cNvPr id="8" name="TextBox 7"/>
          <p:cNvSpPr txBox="1"/>
          <p:nvPr/>
        </p:nvSpPr>
        <p:spPr>
          <a:xfrm>
            <a:off x="0" y="511314"/>
            <a:ext cx="3746500" cy="707886"/>
          </a:xfrm>
          <a:prstGeom prst="rect">
            <a:avLst/>
          </a:prstGeom>
          <a:noFill/>
        </p:spPr>
        <p:txBody>
          <a:bodyPr wrap="square" rtlCol="0">
            <a:spAutoFit/>
          </a:bodyPr>
          <a:lstStyle/>
          <a:p>
            <a:pPr algn="ctr"/>
            <a:r>
              <a:rPr lang="en-US" sz="4000" b="1" dirty="0" smtClean="0"/>
              <a:t>Libertines</a:t>
            </a:r>
            <a:endParaRPr lang="en-US" sz="4000" b="1" dirty="0"/>
          </a:p>
        </p:txBody>
      </p:sp>
      <p:sp>
        <p:nvSpPr>
          <p:cNvPr id="9" name="TextBox 8"/>
          <p:cNvSpPr txBox="1"/>
          <p:nvPr/>
        </p:nvSpPr>
        <p:spPr>
          <a:xfrm>
            <a:off x="5422900" y="511314"/>
            <a:ext cx="3721100" cy="707886"/>
          </a:xfrm>
          <a:prstGeom prst="rect">
            <a:avLst/>
          </a:prstGeom>
          <a:noFill/>
        </p:spPr>
        <p:txBody>
          <a:bodyPr wrap="square" rtlCol="0">
            <a:spAutoFit/>
          </a:bodyPr>
          <a:lstStyle/>
          <a:p>
            <a:pPr algn="ctr"/>
            <a:r>
              <a:rPr lang="en-US" sz="4000" b="1" dirty="0" smtClean="0"/>
              <a:t>Legalists</a:t>
            </a:r>
            <a:endParaRPr lang="en-US" sz="4000" b="1" dirty="0"/>
          </a:p>
        </p:txBody>
      </p:sp>
      <p:cxnSp>
        <p:nvCxnSpPr>
          <p:cNvPr id="14" name="Straight Connector 13"/>
          <p:cNvCxnSpPr/>
          <p:nvPr/>
        </p:nvCxnSpPr>
        <p:spPr>
          <a:xfrm>
            <a:off x="457200" y="12192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43600" y="1219200"/>
            <a:ext cx="274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1752600"/>
            <a:ext cx="3746500" cy="861774"/>
          </a:xfrm>
          <a:prstGeom prst="rect">
            <a:avLst/>
          </a:prstGeom>
          <a:noFill/>
        </p:spPr>
        <p:txBody>
          <a:bodyPr wrap="square" rtlCol="0">
            <a:spAutoFit/>
          </a:bodyPr>
          <a:lstStyle/>
          <a:p>
            <a:pPr algn="ctr"/>
            <a:r>
              <a:rPr lang="en-US" sz="3200" dirty="0" smtClean="0"/>
              <a:t>Self-worship</a:t>
            </a:r>
          </a:p>
          <a:p>
            <a:pPr algn="ctr"/>
            <a:r>
              <a:rPr lang="en-US" dirty="0" smtClean="0"/>
              <a:t>Romans 1</a:t>
            </a:r>
            <a:endParaRPr lang="en-US" dirty="0"/>
          </a:p>
        </p:txBody>
      </p:sp>
      <p:sp>
        <p:nvSpPr>
          <p:cNvPr id="18" name="TextBox 17"/>
          <p:cNvSpPr txBox="1"/>
          <p:nvPr/>
        </p:nvSpPr>
        <p:spPr>
          <a:xfrm>
            <a:off x="0" y="3481626"/>
            <a:ext cx="3746500" cy="861774"/>
          </a:xfrm>
          <a:prstGeom prst="rect">
            <a:avLst/>
          </a:prstGeom>
          <a:noFill/>
        </p:spPr>
        <p:txBody>
          <a:bodyPr wrap="square" rtlCol="0">
            <a:spAutoFit/>
          </a:bodyPr>
          <a:lstStyle/>
          <a:p>
            <a:pPr algn="ctr"/>
            <a:r>
              <a:rPr lang="en-US" sz="3200" dirty="0" smtClean="0"/>
              <a:t>Self-religion</a:t>
            </a:r>
          </a:p>
          <a:p>
            <a:pPr algn="ctr"/>
            <a:r>
              <a:rPr lang="en-US" dirty="0" smtClean="0"/>
              <a:t>Judges 17</a:t>
            </a:r>
            <a:endParaRPr lang="en-US" dirty="0"/>
          </a:p>
        </p:txBody>
      </p:sp>
      <p:sp>
        <p:nvSpPr>
          <p:cNvPr id="19" name="TextBox 18"/>
          <p:cNvSpPr txBox="1"/>
          <p:nvPr/>
        </p:nvSpPr>
        <p:spPr>
          <a:xfrm>
            <a:off x="0" y="5257800"/>
            <a:ext cx="3746500" cy="861774"/>
          </a:xfrm>
          <a:prstGeom prst="rect">
            <a:avLst/>
          </a:prstGeom>
          <a:noFill/>
        </p:spPr>
        <p:txBody>
          <a:bodyPr wrap="square" rtlCol="0">
            <a:spAutoFit/>
          </a:bodyPr>
          <a:lstStyle/>
          <a:p>
            <a:pPr algn="ctr"/>
            <a:r>
              <a:rPr lang="en-US" sz="3200" dirty="0" smtClean="0"/>
              <a:t>Self-gratification</a:t>
            </a:r>
          </a:p>
          <a:p>
            <a:pPr algn="ctr"/>
            <a:r>
              <a:rPr lang="en-US" dirty="0" smtClean="0"/>
              <a:t>Philippians 3:19</a:t>
            </a:r>
            <a:endParaRPr lang="en-US" dirty="0"/>
          </a:p>
        </p:txBody>
      </p:sp>
      <p:sp>
        <p:nvSpPr>
          <p:cNvPr id="20" name="TextBox 19"/>
          <p:cNvSpPr txBox="1"/>
          <p:nvPr/>
        </p:nvSpPr>
        <p:spPr>
          <a:xfrm>
            <a:off x="5397500" y="1729026"/>
            <a:ext cx="3746500" cy="861774"/>
          </a:xfrm>
          <a:prstGeom prst="rect">
            <a:avLst/>
          </a:prstGeom>
          <a:noFill/>
        </p:spPr>
        <p:txBody>
          <a:bodyPr wrap="square" rtlCol="0">
            <a:spAutoFit/>
          </a:bodyPr>
          <a:lstStyle/>
          <a:p>
            <a:pPr algn="ctr"/>
            <a:r>
              <a:rPr lang="en-US" sz="3200" dirty="0" smtClean="0"/>
              <a:t>Self-worship</a:t>
            </a:r>
          </a:p>
          <a:p>
            <a:pPr algn="ctr"/>
            <a:r>
              <a:rPr lang="en-US" dirty="0" smtClean="0"/>
              <a:t>Matthew 6:1</a:t>
            </a:r>
            <a:endParaRPr lang="en-US" dirty="0"/>
          </a:p>
        </p:txBody>
      </p:sp>
      <p:sp>
        <p:nvSpPr>
          <p:cNvPr id="21" name="TextBox 20"/>
          <p:cNvSpPr txBox="1"/>
          <p:nvPr/>
        </p:nvSpPr>
        <p:spPr>
          <a:xfrm>
            <a:off x="5397500" y="3458052"/>
            <a:ext cx="3746500" cy="861774"/>
          </a:xfrm>
          <a:prstGeom prst="rect">
            <a:avLst/>
          </a:prstGeom>
          <a:noFill/>
        </p:spPr>
        <p:txBody>
          <a:bodyPr wrap="square" rtlCol="0">
            <a:spAutoFit/>
          </a:bodyPr>
          <a:lstStyle/>
          <a:p>
            <a:pPr algn="ctr"/>
            <a:r>
              <a:rPr lang="en-US" sz="3200" dirty="0" smtClean="0"/>
              <a:t>Self-religion</a:t>
            </a:r>
          </a:p>
          <a:p>
            <a:pPr algn="ctr"/>
            <a:r>
              <a:rPr lang="en-US" dirty="0" smtClean="0"/>
              <a:t>Matthew 15:8-9</a:t>
            </a:r>
            <a:endParaRPr lang="en-US" dirty="0"/>
          </a:p>
        </p:txBody>
      </p:sp>
      <p:sp>
        <p:nvSpPr>
          <p:cNvPr id="22" name="TextBox 21"/>
          <p:cNvSpPr txBox="1"/>
          <p:nvPr/>
        </p:nvSpPr>
        <p:spPr>
          <a:xfrm>
            <a:off x="5397500" y="5234226"/>
            <a:ext cx="3746500" cy="861774"/>
          </a:xfrm>
          <a:prstGeom prst="rect">
            <a:avLst/>
          </a:prstGeom>
          <a:noFill/>
        </p:spPr>
        <p:txBody>
          <a:bodyPr wrap="square" rtlCol="0">
            <a:spAutoFit/>
          </a:bodyPr>
          <a:lstStyle/>
          <a:p>
            <a:pPr algn="ctr"/>
            <a:r>
              <a:rPr lang="en-US" sz="3200" dirty="0" smtClean="0"/>
              <a:t>Self-gratification</a:t>
            </a:r>
          </a:p>
          <a:p>
            <a:pPr algn="ctr"/>
            <a:r>
              <a:rPr lang="en-US" dirty="0" smtClean="0"/>
              <a:t>Matthew 23:2-3</a:t>
            </a:r>
            <a:endParaRPr lang="en-US" dirty="0"/>
          </a:p>
        </p:txBody>
      </p:sp>
      <p:sp>
        <p:nvSpPr>
          <p:cNvPr id="23" name="TextBox 22"/>
          <p:cNvSpPr txBox="1"/>
          <p:nvPr/>
        </p:nvSpPr>
        <p:spPr>
          <a:xfrm>
            <a:off x="685800" y="2788384"/>
            <a:ext cx="7772400" cy="1631216"/>
          </a:xfrm>
          <a:prstGeom prst="rect">
            <a:avLst/>
          </a:prstGeom>
          <a:noFill/>
        </p:spPr>
        <p:txBody>
          <a:bodyPr wrap="square" rtlCol="0">
            <a:spAutoFit/>
          </a:bodyPr>
          <a:lstStyle/>
          <a:p>
            <a:pPr algn="ctr"/>
            <a:r>
              <a:rPr lang="en-US" sz="10000" dirty="0" err="1" smtClean="0">
                <a:latin typeface="Microsoft YaHei" pitchFamily="34" charset="-122"/>
                <a:ea typeface="Microsoft YaHei" pitchFamily="34" charset="-122"/>
                <a:cs typeface="Calibri" pitchFamily="34" charset="0"/>
              </a:rPr>
              <a:t>iGod</a:t>
            </a:r>
            <a:endParaRPr lang="en-US" sz="10000" dirty="0">
              <a:latin typeface="Microsoft YaHei" pitchFamily="34" charset="-122"/>
              <a:ea typeface="Microsoft YaHei" pitchFamily="34" charset="-122"/>
              <a:cs typeface="Calibri" pitchFamily="34" charset="0"/>
            </a:endParaRPr>
          </a:p>
        </p:txBody>
      </p:sp>
    </p:spTree>
    <p:extLst>
      <p:ext uri="{BB962C8B-B14F-4D97-AF65-F5344CB8AC3E}">
        <p14:creationId xmlns:p14="http://schemas.microsoft.com/office/powerpoint/2010/main" xmlns="" val="29323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11"/>
                                        </p:tgtEl>
                                      </p:cBhvr>
                                    </p:animEffect>
                                    <p:set>
                                      <p:cBhvr>
                                        <p:cTn id="44" dur="1" fill="hold">
                                          <p:stCondLst>
                                            <p:cond delay="999"/>
                                          </p:stCondLst>
                                        </p:cTn>
                                        <p:tgtEl>
                                          <p:spTgt spid="1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10"/>
                                        </p:tgtEl>
                                      </p:cBhvr>
                                    </p:animEffect>
                                    <p:set>
                                      <p:cBhvr>
                                        <p:cTn id="47" dur="1" fill="hold">
                                          <p:stCondLst>
                                            <p:cond delay="999"/>
                                          </p:stCondLst>
                                        </p:cTn>
                                        <p:tgtEl>
                                          <p:spTgt spid="1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12"/>
                                        </p:tgtEl>
                                      </p:cBhvr>
                                    </p:animEffect>
                                    <p:set>
                                      <p:cBhvr>
                                        <p:cTn id="50" dur="1" fill="hold">
                                          <p:stCondLst>
                                            <p:cond delay="999"/>
                                          </p:stCondLst>
                                        </p:cTn>
                                        <p:tgtEl>
                                          <p:spTgt spid="1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14"/>
                                        </p:tgtEl>
                                      </p:cBhvr>
                                    </p:animEffect>
                                    <p:set>
                                      <p:cBhvr>
                                        <p:cTn id="56" dur="1" fill="hold">
                                          <p:stCondLst>
                                            <p:cond delay="999"/>
                                          </p:stCondLst>
                                        </p:cTn>
                                        <p:tgtEl>
                                          <p:spTgt spid="1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00"/>
                                        <p:tgtEl>
                                          <p:spTgt spid="9"/>
                                        </p:tgtEl>
                                      </p:cBhvr>
                                    </p:animEffect>
                                    <p:set>
                                      <p:cBhvr>
                                        <p:cTn id="59" dur="1" fill="hold">
                                          <p:stCondLst>
                                            <p:cond delay="999"/>
                                          </p:stCondLst>
                                        </p:cTn>
                                        <p:tgtEl>
                                          <p:spTgt spid="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16"/>
                                        </p:tgtEl>
                                      </p:cBhvr>
                                    </p:animEffect>
                                    <p:set>
                                      <p:cBhvr>
                                        <p:cTn id="62" dur="1" fill="hold">
                                          <p:stCondLst>
                                            <p:cond delay="9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grpId="1" nodeType="clickEffect">
                                  <p:stCondLst>
                                    <p:cond delay="0"/>
                                  </p:stCondLst>
                                  <p:childTnLst>
                                    <p:animMotion origin="layout" path="M -1.11111E-6 2.96296E-6 L 0.29514 0.24838 " pathEditMode="relative" rAng="0" ptsTypes="AA">
                                      <p:cBhvr>
                                        <p:cTn id="66" dur="3000" fill="hold"/>
                                        <p:tgtEl>
                                          <p:spTgt spid="17"/>
                                        </p:tgtEl>
                                        <p:attrNameLst>
                                          <p:attrName>ppt_x</p:attrName>
                                          <p:attrName>ppt_y</p:attrName>
                                        </p:attrNameLst>
                                      </p:cBhvr>
                                      <p:rCtr x="14757" y="12407"/>
                                    </p:animMotion>
                                  </p:childTnLst>
                                </p:cTn>
                              </p:par>
                              <p:par>
                                <p:cTn id="67" presetID="63" presetClass="path" presetSubtype="0" accel="50000" decel="50000" fill="hold" grpId="1" nodeType="withEffect">
                                  <p:stCondLst>
                                    <p:cond delay="0"/>
                                  </p:stCondLst>
                                  <p:childTnLst>
                                    <p:animMotion origin="layout" path="M -1.11111E-6 -3.7037E-7 L 0.29514 -0.0037 " pathEditMode="relative" rAng="0" ptsTypes="AA">
                                      <p:cBhvr>
                                        <p:cTn id="68" dur="3000" fill="hold"/>
                                        <p:tgtEl>
                                          <p:spTgt spid="18"/>
                                        </p:tgtEl>
                                        <p:attrNameLst>
                                          <p:attrName>ppt_x</p:attrName>
                                          <p:attrName>ppt_y</p:attrName>
                                        </p:attrNameLst>
                                      </p:cBhvr>
                                      <p:rCtr x="14757" y="-185"/>
                                    </p:animMotion>
                                  </p:childTnLst>
                                </p:cTn>
                              </p:par>
                              <p:par>
                                <p:cTn id="69" presetID="63" presetClass="path" presetSubtype="0" accel="50000" decel="50000" fill="hold" grpId="1" nodeType="withEffect">
                                  <p:stCondLst>
                                    <p:cond delay="0"/>
                                  </p:stCondLst>
                                  <p:childTnLst>
                                    <p:animMotion origin="layout" path="M -1.11111E-6 1.85185E-6 L 0.29514 -0.26273 " pathEditMode="relative" rAng="0" ptsTypes="AA">
                                      <p:cBhvr>
                                        <p:cTn id="70" dur="3000" fill="hold"/>
                                        <p:tgtEl>
                                          <p:spTgt spid="19"/>
                                        </p:tgtEl>
                                        <p:attrNameLst>
                                          <p:attrName>ppt_x</p:attrName>
                                          <p:attrName>ppt_y</p:attrName>
                                        </p:attrNameLst>
                                      </p:cBhvr>
                                      <p:rCtr x="14757" y="-13148"/>
                                    </p:animMotion>
                                  </p:childTnLst>
                                </p:cTn>
                              </p:par>
                              <p:par>
                                <p:cTn id="71" presetID="35" presetClass="path" presetSubtype="0" accel="50000" decel="50000" fill="hold" grpId="1" nodeType="withEffect">
                                  <p:stCondLst>
                                    <p:cond delay="0"/>
                                  </p:stCondLst>
                                  <p:childTnLst>
                                    <p:animMotion origin="layout" path="M 1.11111E-6 -4.81481E-6 L -0.29514 0.25186 " pathEditMode="relative" rAng="0" ptsTypes="AA">
                                      <p:cBhvr>
                                        <p:cTn id="72" dur="3000" fill="hold"/>
                                        <p:tgtEl>
                                          <p:spTgt spid="20"/>
                                        </p:tgtEl>
                                        <p:attrNameLst>
                                          <p:attrName>ppt_x</p:attrName>
                                          <p:attrName>ppt_y</p:attrName>
                                        </p:attrNameLst>
                                      </p:cBhvr>
                                      <p:rCtr x="-14757" y="12593"/>
                                    </p:animMotion>
                                  </p:childTnLst>
                                </p:cTn>
                              </p:par>
                              <p:par>
                                <p:cTn id="73" presetID="35" presetClass="path" presetSubtype="0" accel="50000" decel="50000" fill="hold" grpId="1" nodeType="withEffect">
                                  <p:stCondLst>
                                    <p:cond delay="0"/>
                                  </p:stCondLst>
                                  <p:childTnLst>
                                    <p:animMotion origin="layout" path="M 1.11111E-6 1.85185E-6 L -0.29514 -0.00023 " pathEditMode="relative" rAng="0" ptsTypes="AA">
                                      <p:cBhvr>
                                        <p:cTn id="74" dur="3000" fill="hold"/>
                                        <p:tgtEl>
                                          <p:spTgt spid="21"/>
                                        </p:tgtEl>
                                        <p:attrNameLst>
                                          <p:attrName>ppt_x</p:attrName>
                                          <p:attrName>ppt_y</p:attrName>
                                        </p:attrNameLst>
                                      </p:cBhvr>
                                      <p:rCtr x="-14757" y="-23"/>
                                    </p:animMotion>
                                  </p:childTnLst>
                                </p:cTn>
                              </p:par>
                              <p:par>
                                <p:cTn id="75" presetID="35" presetClass="path" presetSubtype="0" accel="50000" decel="50000" fill="hold" grpId="1" nodeType="withEffect">
                                  <p:stCondLst>
                                    <p:cond delay="0"/>
                                  </p:stCondLst>
                                  <p:childTnLst>
                                    <p:animMotion origin="layout" path="M 1.11111E-6 4.07407E-6 L -0.29514 -0.25926 " pathEditMode="relative" rAng="0" ptsTypes="AA">
                                      <p:cBhvr>
                                        <p:cTn id="76" dur="3000" fill="hold"/>
                                        <p:tgtEl>
                                          <p:spTgt spid="22"/>
                                        </p:tgtEl>
                                        <p:attrNameLst>
                                          <p:attrName>ppt_x</p:attrName>
                                          <p:attrName>ppt_y</p:attrName>
                                        </p:attrNameLst>
                                      </p:cBhvr>
                                      <p:rCtr x="-14757" y="-12963"/>
                                    </p:animMotion>
                                  </p:childTnLst>
                                </p:cTn>
                              </p:par>
                            </p:childTnLst>
                          </p:cTn>
                        </p:par>
                        <p:par>
                          <p:cTn id="77" fill="hold">
                            <p:stCondLst>
                              <p:cond delay="3000"/>
                            </p:stCondLst>
                            <p:childTnLst>
                              <p:par>
                                <p:cTn id="78" presetID="10" presetClass="exit" presetSubtype="0" fill="hold" grpId="2" nodeType="after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22"/>
                                        </p:tgtEl>
                                      </p:cBhvr>
                                    </p:animEffect>
                                    <p:set>
                                      <p:cBhvr>
                                        <p:cTn id="95" dur="1" fill="hold">
                                          <p:stCondLst>
                                            <p:cond delay="499"/>
                                          </p:stCondLst>
                                        </p:cTn>
                                        <p:tgtEl>
                                          <p:spTgt spid="22"/>
                                        </p:tgtEl>
                                        <p:attrNameLst>
                                          <p:attrName>style.visibility</p:attrName>
                                        </p:attrNameLst>
                                      </p:cBhvr>
                                      <p:to>
                                        <p:strVal val="hidden"/>
                                      </p:to>
                                    </p:se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95771" y="4724400"/>
            <a:ext cx="1109229" cy="1066800"/>
          </a:xfrm>
          <a:prstGeom prst="rect">
            <a:avLst/>
          </a:prstGeom>
          <a:solidFill>
            <a:schemeClr val="accent1">
              <a:lumMod val="20000"/>
              <a:lumOff val="80000"/>
            </a:schemeClr>
          </a:solidFill>
          <a:ln cmpd="sng">
            <a:solidFill>
              <a:srgbClr val="B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5771" y="3505200"/>
            <a:ext cx="1109229" cy="1066800"/>
          </a:xfrm>
          <a:prstGeom prst="rect">
            <a:avLst/>
          </a:prstGeom>
          <a:solidFill>
            <a:schemeClr val="accent1">
              <a:lumMod val="20000"/>
              <a:lumOff val="80000"/>
            </a:schemeClr>
          </a:solidFill>
          <a:ln cmpd="sng">
            <a:solidFill>
              <a:srgbClr val="B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6986" y="2286000"/>
            <a:ext cx="1109229" cy="1066800"/>
          </a:xfrm>
          <a:prstGeom prst="rect">
            <a:avLst/>
          </a:prstGeom>
          <a:solidFill>
            <a:schemeClr val="accent1">
              <a:lumMod val="20000"/>
              <a:lumOff val="80000"/>
            </a:schemeClr>
          </a:solidFill>
          <a:ln cmpd="sng">
            <a:solidFill>
              <a:srgbClr val="B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more excellent way</a:t>
            </a:r>
            <a:endParaRPr lang="en-US" dirty="0"/>
          </a:p>
        </p:txBody>
      </p:sp>
      <p:sp>
        <p:nvSpPr>
          <p:cNvPr id="3" name="Content Placeholder 2"/>
          <p:cNvSpPr>
            <a:spLocks noGrp="1"/>
          </p:cNvSpPr>
          <p:nvPr>
            <p:ph idx="1"/>
          </p:nvPr>
        </p:nvSpPr>
        <p:spPr>
          <a:xfrm>
            <a:off x="2514600" y="2267937"/>
            <a:ext cx="5943600" cy="3751863"/>
          </a:xfrm>
        </p:spPr>
        <p:txBody>
          <a:bodyPr>
            <a:noAutofit/>
          </a:bodyPr>
          <a:lstStyle/>
          <a:p>
            <a:pPr marL="118872" indent="0">
              <a:buNone/>
            </a:pPr>
            <a:r>
              <a:rPr lang="en-US" sz="2600" dirty="0" smtClean="0"/>
              <a:t>And it is my prayer that your love may abound more and more, with knowledge and all discernment, so that you may approve what is excellent, and so be pure and blameless for the day of Christ, filled with the fruit of righteousness that comes through Jesus Christ, to the glory and praise of God.</a:t>
            </a:r>
          </a:p>
          <a:p>
            <a:pPr marL="118872" indent="0" algn="r">
              <a:buNone/>
            </a:pPr>
            <a:r>
              <a:rPr lang="en-US" sz="2600" dirty="0" smtClean="0"/>
              <a:t>Philippians 1:9-11</a:t>
            </a:r>
            <a:endParaRPr lang="en-US" sz="2600" dirty="0"/>
          </a:p>
        </p:txBody>
      </p:sp>
      <p:sp>
        <p:nvSpPr>
          <p:cNvPr id="5" name="&quot;No&quot; Symbol 4"/>
          <p:cNvSpPr/>
          <p:nvPr/>
        </p:nvSpPr>
        <p:spPr>
          <a:xfrm>
            <a:off x="812619" y="2286000"/>
            <a:ext cx="1113596" cy="1066800"/>
          </a:xfrm>
          <a:prstGeom prst="noSmoking">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solidFill>
                <a:schemeClr val="tx1"/>
              </a:solidFill>
            </a:endParaRPr>
          </a:p>
        </p:txBody>
      </p:sp>
      <p:sp>
        <p:nvSpPr>
          <p:cNvPr id="6" name="TextBox 5"/>
          <p:cNvSpPr txBox="1"/>
          <p:nvPr/>
        </p:nvSpPr>
        <p:spPr>
          <a:xfrm>
            <a:off x="762001" y="2514600"/>
            <a:ext cx="1206396" cy="615553"/>
          </a:xfrm>
          <a:prstGeom prst="rect">
            <a:avLst/>
          </a:prstGeom>
          <a:noFill/>
        </p:spPr>
        <p:txBody>
          <a:bodyPr wrap="square" rtlCol="0">
            <a:spAutoFit/>
          </a:bodyPr>
          <a:lstStyle/>
          <a:p>
            <a:pPr algn="ctr"/>
            <a:r>
              <a:rPr lang="en-US" sz="3400" b="1" dirty="0" smtClean="0"/>
              <a:t>God</a:t>
            </a:r>
            <a:endParaRPr lang="en-US" sz="3400" b="1" dirty="0"/>
          </a:p>
        </p:txBody>
      </p:sp>
      <p:sp>
        <p:nvSpPr>
          <p:cNvPr id="8" name="&quot;No&quot; Symbol 7"/>
          <p:cNvSpPr/>
          <p:nvPr/>
        </p:nvSpPr>
        <p:spPr>
          <a:xfrm>
            <a:off x="812619" y="3505200"/>
            <a:ext cx="1113596" cy="1066800"/>
          </a:xfrm>
          <a:prstGeom prst="noSmoking">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solidFill>
                <a:schemeClr val="tx1"/>
              </a:solidFill>
            </a:endParaRPr>
          </a:p>
        </p:txBody>
      </p:sp>
      <p:sp>
        <p:nvSpPr>
          <p:cNvPr id="9" name="TextBox 8"/>
          <p:cNvSpPr txBox="1"/>
          <p:nvPr/>
        </p:nvSpPr>
        <p:spPr>
          <a:xfrm>
            <a:off x="762001" y="3708400"/>
            <a:ext cx="1206396" cy="615553"/>
          </a:xfrm>
          <a:prstGeom prst="rect">
            <a:avLst/>
          </a:prstGeom>
          <a:noFill/>
        </p:spPr>
        <p:txBody>
          <a:bodyPr wrap="square" rtlCol="0">
            <a:spAutoFit/>
          </a:bodyPr>
          <a:lstStyle/>
          <a:p>
            <a:pPr algn="ctr"/>
            <a:r>
              <a:rPr lang="en-US" sz="3400" b="1" dirty="0" smtClean="0"/>
              <a:t>Rules</a:t>
            </a:r>
            <a:endParaRPr lang="en-US" sz="3400" b="1" dirty="0"/>
          </a:p>
        </p:txBody>
      </p:sp>
      <p:sp>
        <p:nvSpPr>
          <p:cNvPr id="11" name="&quot;No&quot; Symbol 10"/>
          <p:cNvSpPr/>
          <p:nvPr/>
        </p:nvSpPr>
        <p:spPr>
          <a:xfrm>
            <a:off x="812619" y="4724400"/>
            <a:ext cx="1113596" cy="1066800"/>
          </a:xfrm>
          <a:prstGeom prst="noSmoking">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solidFill>
                <a:schemeClr val="tx1"/>
              </a:solidFill>
            </a:endParaRPr>
          </a:p>
        </p:txBody>
      </p:sp>
      <p:sp>
        <p:nvSpPr>
          <p:cNvPr id="12" name="TextBox 11"/>
          <p:cNvSpPr txBox="1"/>
          <p:nvPr/>
        </p:nvSpPr>
        <p:spPr>
          <a:xfrm>
            <a:off x="762001" y="4949627"/>
            <a:ext cx="1206396" cy="615553"/>
          </a:xfrm>
          <a:prstGeom prst="rect">
            <a:avLst/>
          </a:prstGeom>
          <a:noFill/>
        </p:spPr>
        <p:txBody>
          <a:bodyPr wrap="square" rtlCol="0">
            <a:spAutoFit/>
          </a:bodyPr>
          <a:lstStyle/>
          <a:p>
            <a:pPr algn="ctr"/>
            <a:r>
              <a:rPr lang="en-US" sz="3400" b="1" dirty="0" smtClean="0"/>
              <a:t>Obey</a:t>
            </a:r>
            <a:endParaRPr lang="en-US" sz="3400" b="1" dirty="0"/>
          </a:p>
        </p:txBody>
      </p:sp>
      <p:sp>
        <p:nvSpPr>
          <p:cNvPr id="13" name="Content Placeholder 2"/>
          <p:cNvSpPr txBox="1">
            <a:spLocks/>
          </p:cNvSpPr>
          <p:nvPr/>
        </p:nvSpPr>
        <p:spPr>
          <a:xfrm>
            <a:off x="2514600" y="2267937"/>
            <a:ext cx="5943600" cy="3751863"/>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sz="2600" dirty="0" smtClean="0"/>
              <a:t>And it is my prayer that your love may abound more and more, with knowledge and all discernment, so that you may approve what is excellent, and so be pure and blameless for the day of Christ, filled with the fruit of righteousness that comes through Jesus Christ, </a:t>
            </a:r>
            <a:r>
              <a:rPr lang="en-US" sz="2600" b="1" u="sng" dirty="0" smtClean="0"/>
              <a:t>to the glory and praise of God</a:t>
            </a:r>
            <a:r>
              <a:rPr lang="en-US" sz="2600" b="1" dirty="0" smtClean="0"/>
              <a:t>.</a:t>
            </a:r>
          </a:p>
          <a:p>
            <a:pPr marL="118872" indent="0" algn="r">
              <a:buFont typeface="Wingdings 2"/>
              <a:buNone/>
            </a:pPr>
            <a:r>
              <a:rPr lang="en-US" sz="2600" dirty="0" smtClean="0"/>
              <a:t>Philippians 1:9-11</a:t>
            </a:r>
            <a:endParaRPr lang="en-US" sz="2600" dirty="0"/>
          </a:p>
        </p:txBody>
      </p:sp>
      <p:sp>
        <p:nvSpPr>
          <p:cNvPr id="15" name="Content Placeholder 2"/>
          <p:cNvSpPr txBox="1">
            <a:spLocks/>
          </p:cNvSpPr>
          <p:nvPr/>
        </p:nvSpPr>
        <p:spPr>
          <a:xfrm>
            <a:off x="2514600" y="2267937"/>
            <a:ext cx="5943600" cy="3751863"/>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sz="2600" dirty="0" smtClean="0"/>
              <a:t>And it is my prayer that your love may abound more and more, </a:t>
            </a:r>
            <a:r>
              <a:rPr lang="en-US" sz="2600" b="1" u="sng" dirty="0" smtClean="0"/>
              <a:t>with knowledge and all discernment</a:t>
            </a:r>
            <a:r>
              <a:rPr lang="en-US" sz="2600" dirty="0" smtClean="0"/>
              <a:t>, so that you may approve what is excellent, and so be pure and blameless for the day of Christ, filled with the fruit of righteousness that comes through Jesus Christ, to the glory and praise of God.</a:t>
            </a:r>
          </a:p>
          <a:p>
            <a:pPr marL="118872" indent="0" algn="r">
              <a:buFont typeface="Wingdings 2"/>
              <a:buNone/>
            </a:pPr>
            <a:r>
              <a:rPr lang="en-US" sz="2600" dirty="0" smtClean="0"/>
              <a:t>Philippians 1:9-11</a:t>
            </a:r>
            <a:endParaRPr lang="en-US" sz="2600" dirty="0"/>
          </a:p>
        </p:txBody>
      </p:sp>
      <p:sp>
        <p:nvSpPr>
          <p:cNvPr id="17" name="Content Placeholder 2"/>
          <p:cNvSpPr txBox="1">
            <a:spLocks/>
          </p:cNvSpPr>
          <p:nvPr/>
        </p:nvSpPr>
        <p:spPr>
          <a:xfrm>
            <a:off x="2514600" y="2267937"/>
            <a:ext cx="5943600" cy="3751863"/>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sz="2600" dirty="0" smtClean="0"/>
              <a:t>And it is my prayer that your love may abound more and more, with knowledge and all discernment, </a:t>
            </a:r>
            <a:r>
              <a:rPr lang="en-US" sz="2600" b="1" u="sng" dirty="0" smtClean="0"/>
              <a:t>so that you may approve what is excellent</a:t>
            </a:r>
            <a:r>
              <a:rPr lang="en-US" sz="2600" dirty="0" smtClean="0"/>
              <a:t>, and so be pure and blameless for the day of Christ, filled with the fruit of righteousness that comes through Jesus Christ, to the glory and praise of God.</a:t>
            </a:r>
          </a:p>
          <a:p>
            <a:pPr marL="118872" indent="0" algn="r">
              <a:buFont typeface="Wingdings 2"/>
              <a:buNone/>
            </a:pPr>
            <a:r>
              <a:rPr lang="en-US" sz="2600" dirty="0" smtClean="0"/>
              <a:t>Philippians 1:9-11</a:t>
            </a:r>
            <a:endParaRPr lang="en-US" sz="2600" dirty="0"/>
          </a:p>
        </p:txBody>
      </p:sp>
    </p:spTree>
    <p:extLst>
      <p:ext uri="{BB962C8B-B14F-4D97-AF65-F5344CB8AC3E}">
        <p14:creationId xmlns:p14="http://schemas.microsoft.com/office/powerpoint/2010/main" xmlns="" val="210723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3">
                                            <p:txEl>
                                              <p:pRg st="1" end="1"/>
                                            </p:txEl>
                                          </p:spTgt>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5">
                                            <p:txEl>
                                              <p:pRg st="0" end="0"/>
                                            </p:txEl>
                                          </p:spTgt>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5">
                                            <p:txEl>
                                              <p:pRg st="1" end="1"/>
                                            </p:txEl>
                                          </p:spTgt>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4" grpId="0" animBg="1"/>
      <p:bldP spid="3" grpId="0" uiExpand="1" build="p"/>
      <p:bldP spid="3" grpId="1" build="p"/>
      <p:bldP spid="5" grpId="0" animBg="1"/>
      <p:bldP spid="5" grpId="1" animBg="1"/>
      <p:bldP spid="6" grpId="0"/>
      <p:bldP spid="8" grpId="0" animBg="1"/>
      <p:bldP spid="8" grpId="1" animBg="1"/>
      <p:bldP spid="9" grpId="0"/>
      <p:bldP spid="11" grpId="0" animBg="1"/>
      <p:bldP spid="11" grpId="1" animBg="1"/>
      <p:bldP spid="12" grpId="0"/>
      <p:bldP spid="13" grpId="0" uiExpand="1" build="p"/>
      <p:bldP spid="13" grpId="1" uiExpand="1" build="allAtOnce"/>
      <p:bldP spid="15" grpId="0" build="p"/>
      <p:bldP spid="15" grpId="1" build="allAtOnce"/>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391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32222"/>
            <a:ext cx="7391400" cy="5539978"/>
          </a:xfrm>
          <a:prstGeom prst="rect">
            <a:avLst/>
          </a:prstGeom>
          <a:noFill/>
        </p:spPr>
        <p:txBody>
          <a:bodyPr wrap="square" rtlCol="0">
            <a:spAutoFit/>
          </a:bodyPr>
          <a:lstStyle/>
          <a:p>
            <a:pPr algn="ctr">
              <a:spcBef>
                <a:spcPts val="1800"/>
              </a:spcBef>
              <a:spcAft>
                <a:spcPts val="6000"/>
              </a:spcAft>
            </a:pPr>
            <a:r>
              <a:rPr lang="en-US" sz="3400" b="1" dirty="0" smtClean="0">
                <a:solidFill>
                  <a:schemeClr val="accent1">
                    <a:lumMod val="60000"/>
                    <a:lumOff val="40000"/>
                  </a:schemeClr>
                </a:solidFill>
              </a:rPr>
              <a:t>What Is Spirituality? </a:t>
            </a:r>
          </a:p>
          <a:p>
            <a:pPr algn="ctr">
              <a:spcBef>
                <a:spcPts val="2400"/>
              </a:spcBef>
              <a:spcAft>
                <a:spcPts val="1800"/>
              </a:spcAft>
            </a:pPr>
            <a:r>
              <a:rPr lang="en-US" sz="2200" b="1" dirty="0" smtClean="0">
                <a:solidFill>
                  <a:schemeClr val="bg1"/>
                </a:solidFill>
              </a:rPr>
              <a:t>A relationship with God,</a:t>
            </a:r>
          </a:p>
          <a:p>
            <a:pPr algn="ctr">
              <a:spcBef>
                <a:spcPts val="2400"/>
              </a:spcBef>
              <a:spcAft>
                <a:spcPts val="1800"/>
              </a:spcAft>
            </a:pPr>
            <a:r>
              <a:rPr lang="en-US" sz="2200" b="1" dirty="0" smtClean="0">
                <a:solidFill>
                  <a:schemeClr val="bg1"/>
                </a:solidFill>
              </a:rPr>
              <a:t>rooted in knowledge,</a:t>
            </a:r>
          </a:p>
          <a:p>
            <a:pPr algn="ctr">
              <a:spcBef>
                <a:spcPts val="2400"/>
              </a:spcBef>
              <a:spcAft>
                <a:spcPts val="1800"/>
              </a:spcAft>
            </a:pPr>
            <a:r>
              <a:rPr lang="en-US" sz="2200" b="1" dirty="0">
                <a:solidFill>
                  <a:schemeClr val="bg1"/>
                </a:solidFill>
              </a:rPr>
              <a:t>e</a:t>
            </a:r>
            <a:r>
              <a:rPr lang="en-US" sz="2200" b="1" dirty="0" smtClean="0">
                <a:solidFill>
                  <a:schemeClr val="bg1"/>
                </a:solidFill>
              </a:rPr>
              <a:t>videnced by righteous fruit,</a:t>
            </a:r>
          </a:p>
          <a:p>
            <a:pPr algn="ctr">
              <a:spcBef>
                <a:spcPts val="2400"/>
              </a:spcBef>
              <a:spcAft>
                <a:spcPts val="1800"/>
              </a:spcAft>
            </a:pPr>
            <a:r>
              <a:rPr lang="en-US" sz="2200" b="1" dirty="0">
                <a:solidFill>
                  <a:schemeClr val="bg1"/>
                </a:solidFill>
              </a:rPr>
              <a:t>d</a:t>
            </a:r>
            <a:r>
              <a:rPr lang="en-US" sz="2200" b="1" dirty="0" smtClean="0">
                <a:solidFill>
                  <a:schemeClr val="bg1"/>
                </a:solidFill>
              </a:rPr>
              <a:t>irected toward the day of Christ,</a:t>
            </a:r>
          </a:p>
          <a:p>
            <a:pPr algn="ctr">
              <a:spcBef>
                <a:spcPts val="2400"/>
              </a:spcBef>
              <a:spcAft>
                <a:spcPts val="1800"/>
              </a:spcAft>
            </a:pPr>
            <a:r>
              <a:rPr lang="en-US" sz="2200" b="1" dirty="0" smtClean="0">
                <a:solidFill>
                  <a:schemeClr val="bg1"/>
                </a:solidFill>
              </a:rPr>
              <a:t>all to God’s glory.</a:t>
            </a:r>
            <a:endParaRPr lang="en-US" sz="2200" b="1" dirty="0">
              <a:solidFill>
                <a:schemeClr val="bg1"/>
              </a:solidFill>
            </a:endParaRPr>
          </a:p>
        </p:txBody>
      </p:sp>
      <p:cxnSp>
        <p:nvCxnSpPr>
          <p:cNvPr id="5" name="Straight Connector 4"/>
          <p:cNvCxnSpPr/>
          <p:nvPr/>
        </p:nvCxnSpPr>
        <p:spPr>
          <a:xfrm>
            <a:off x="1295400" y="1524000"/>
            <a:ext cx="48006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467600" y="0"/>
            <a:ext cx="1676400" cy="6858000"/>
          </a:xfrm>
          <a:prstGeom prst="rect">
            <a:avLst/>
          </a:prstGeom>
          <a:gradFill>
            <a:gsLst>
              <a:gs pos="0">
                <a:schemeClr val="bg1">
                  <a:lumMod val="65000"/>
                </a:schemeClr>
              </a:gs>
              <a:gs pos="0">
                <a:schemeClr val="bg1">
                  <a:lumMod val="50000"/>
                  <a:shade val="67500"/>
                  <a:satMod val="115000"/>
                </a:schemeClr>
              </a:gs>
              <a:gs pos="83000">
                <a:schemeClr val="bg1">
                  <a:lumMod val="6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43000">
                    <a:schemeClr val="bg1">
                      <a:lumMod val="50000"/>
                      <a:shade val="30000"/>
                      <a:satMod val="115000"/>
                    </a:schemeClr>
                  </a:gs>
                  <a:gs pos="82000">
                    <a:schemeClr val="bg1">
                      <a:lumMod val="65000"/>
                    </a:schemeClr>
                  </a:gs>
                  <a:gs pos="100000">
                    <a:schemeClr val="bg1">
                      <a:lumMod val="50000"/>
                      <a:shade val="100000"/>
                      <a:satMod val="115000"/>
                    </a:schemeClr>
                  </a:gs>
                </a:gsLst>
                <a:path path="circle">
                  <a:fillToRect l="100000" t="100000"/>
                </a:path>
              </a:gradFill>
            </a:endParaRPr>
          </a:p>
        </p:txBody>
      </p:sp>
    </p:spTree>
    <p:extLst>
      <p:ext uri="{BB962C8B-B14F-4D97-AF65-F5344CB8AC3E}">
        <p14:creationId xmlns:p14="http://schemas.microsoft.com/office/powerpoint/2010/main" xmlns="" val="160812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391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32222"/>
            <a:ext cx="7391400" cy="5539978"/>
          </a:xfrm>
          <a:prstGeom prst="rect">
            <a:avLst/>
          </a:prstGeom>
          <a:noFill/>
        </p:spPr>
        <p:txBody>
          <a:bodyPr wrap="square" rtlCol="0">
            <a:spAutoFit/>
          </a:bodyPr>
          <a:lstStyle/>
          <a:p>
            <a:pPr algn="ctr">
              <a:spcBef>
                <a:spcPts val="1800"/>
              </a:spcBef>
              <a:spcAft>
                <a:spcPts val="4200"/>
              </a:spcAft>
            </a:pPr>
            <a:r>
              <a:rPr lang="en-US" sz="3400" b="1" dirty="0" smtClean="0">
                <a:solidFill>
                  <a:schemeClr val="accent1">
                    <a:lumMod val="60000"/>
                    <a:lumOff val="40000"/>
                  </a:schemeClr>
                </a:solidFill>
              </a:rPr>
              <a:t>What Is Spirituality? </a:t>
            </a:r>
          </a:p>
          <a:p>
            <a:pPr algn="ctr">
              <a:spcBef>
                <a:spcPts val="1800"/>
              </a:spcBef>
            </a:pPr>
            <a:r>
              <a:rPr lang="en-US" sz="4400" b="1" dirty="0" smtClean="0">
                <a:solidFill>
                  <a:schemeClr val="bg1"/>
                </a:solidFill>
              </a:rPr>
              <a:t>Faith</a:t>
            </a:r>
          </a:p>
          <a:p>
            <a:pPr algn="ctr">
              <a:spcBef>
                <a:spcPts val="600"/>
              </a:spcBef>
              <a:spcAft>
                <a:spcPts val="1800"/>
              </a:spcAft>
            </a:pPr>
            <a:r>
              <a:rPr lang="en-US" sz="2100" b="1" dirty="0" smtClean="0">
                <a:solidFill>
                  <a:schemeClr val="bg1"/>
                </a:solidFill>
              </a:rPr>
              <a:t>Spiritual Vision</a:t>
            </a:r>
          </a:p>
          <a:p>
            <a:pPr algn="ctr">
              <a:spcBef>
                <a:spcPts val="1800"/>
              </a:spcBef>
            </a:pPr>
            <a:r>
              <a:rPr lang="en-US" sz="4400" b="1" dirty="0" smtClean="0">
                <a:solidFill>
                  <a:schemeClr val="bg1"/>
                </a:solidFill>
              </a:rPr>
              <a:t>Hope</a:t>
            </a:r>
          </a:p>
          <a:p>
            <a:pPr algn="ctr">
              <a:spcBef>
                <a:spcPts val="600"/>
              </a:spcBef>
              <a:spcAft>
                <a:spcPts val="1800"/>
              </a:spcAft>
            </a:pPr>
            <a:r>
              <a:rPr lang="en-US" sz="2100" b="1" dirty="0" smtClean="0">
                <a:solidFill>
                  <a:schemeClr val="bg1"/>
                </a:solidFill>
              </a:rPr>
              <a:t>Spiritual Direction</a:t>
            </a:r>
          </a:p>
          <a:p>
            <a:pPr algn="ctr">
              <a:spcBef>
                <a:spcPts val="1800"/>
              </a:spcBef>
            </a:pPr>
            <a:r>
              <a:rPr lang="en-US" sz="4400" b="1" dirty="0" smtClean="0">
                <a:solidFill>
                  <a:schemeClr val="bg1"/>
                </a:solidFill>
              </a:rPr>
              <a:t>Love</a:t>
            </a:r>
          </a:p>
          <a:p>
            <a:pPr algn="ctr">
              <a:spcBef>
                <a:spcPts val="600"/>
              </a:spcBef>
              <a:spcAft>
                <a:spcPts val="1800"/>
              </a:spcAft>
            </a:pPr>
            <a:r>
              <a:rPr lang="en-US" sz="2100" b="1" dirty="0" smtClean="0">
                <a:solidFill>
                  <a:schemeClr val="bg1"/>
                </a:solidFill>
              </a:rPr>
              <a:t>Spiritual Devotion</a:t>
            </a:r>
            <a:endParaRPr lang="en-US" sz="2100" b="1" dirty="0">
              <a:solidFill>
                <a:schemeClr val="bg1"/>
              </a:solidFill>
            </a:endParaRPr>
          </a:p>
        </p:txBody>
      </p:sp>
      <p:cxnSp>
        <p:nvCxnSpPr>
          <p:cNvPr id="6" name="Straight Connector 5"/>
          <p:cNvCxnSpPr/>
          <p:nvPr/>
        </p:nvCxnSpPr>
        <p:spPr>
          <a:xfrm>
            <a:off x="1295400" y="1524000"/>
            <a:ext cx="48006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467600" y="0"/>
            <a:ext cx="1676400" cy="6858000"/>
          </a:xfrm>
          <a:prstGeom prst="rect">
            <a:avLst/>
          </a:prstGeom>
          <a:gradFill>
            <a:gsLst>
              <a:gs pos="0">
                <a:schemeClr val="bg1">
                  <a:lumMod val="65000"/>
                </a:schemeClr>
              </a:gs>
              <a:gs pos="0">
                <a:schemeClr val="bg1">
                  <a:lumMod val="50000"/>
                  <a:shade val="67500"/>
                  <a:satMod val="115000"/>
                </a:schemeClr>
              </a:gs>
              <a:gs pos="83000">
                <a:schemeClr val="bg1">
                  <a:lumMod val="6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43000">
                    <a:schemeClr val="bg1">
                      <a:lumMod val="50000"/>
                      <a:shade val="30000"/>
                      <a:satMod val="115000"/>
                    </a:schemeClr>
                  </a:gs>
                  <a:gs pos="82000">
                    <a:schemeClr val="bg1">
                      <a:lumMod val="65000"/>
                    </a:schemeClr>
                  </a:gs>
                  <a:gs pos="100000">
                    <a:schemeClr val="bg1">
                      <a:lumMod val="50000"/>
                      <a:shade val="100000"/>
                      <a:satMod val="115000"/>
                    </a:schemeClr>
                  </a:gs>
                </a:gsLst>
                <a:path path="circle">
                  <a:fillToRect l="100000" t="100000"/>
                </a:path>
              </a:gradFill>
            </a:endParaRPr>
          </a:p>
        </p:txBody>
      </p:sp>
    </p:spTree>
    <p:extLst>
      <p:ext uri="{BB962C8B-B14F-4D97-AF65-F5344CB8AC3E}">
        <p14:creationId xmlns:p14="http://schemas.microsoft.com/office/powerpoint/2010/main" xmlns="" val="25946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25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250"/>
                            </p:stCondLst>
                            <p:childTnLst>
                              <p:par>
                                <p:cTn id="21" presetID="10" presetClass="entr" presetSubtype="0" fill="hold" nodeType="afterEffect">
                                  <p:stCondLst>
                                    <p:cond delay="2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25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Spirituality</a:t>
            </a:r>
            <a:endParaRPr lang="en-US" dirty="0"/>
          </a:p>
        </p:txBody>
      </p:sp>
      <p:sp>
        <p:nvSpPr>
          <p:cNvPr id="3" name="Subtitle 2"/>
          <p:cNvSpPr>
            <a:spLocks noGrp="1"/>
          </p:cNvSpPr>
          <p:nvPr>
            <p:ph type="subTitle" idx="1"/>
          </p:nvPr>
        </p:nvSpPr>
        <p:spPr/>
        <p:txBody>
          <a:bodyPr/>
          <a:lstStyle/>
          <a:p>
            <a:r>
              <a:rPr lang="en-US" dirty="0" smtClean="0"/>
              <a:t>How Bible Study Promotes Spiritual Growth</a:t>
            </a:r>
          </a:p>
        </p:txBody>
      </p:sp>
    </p:spTree>
    <p:extLst>
      <p:ext uri="{BB962C8B-B14F-4D97-AF65-F5344CB8AC3E}">
        <p14:creationId xmlns:p14="http://schemas.microsoft.com/office/powerpoint/2010/main" xmlns="" val="29058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le:NIST-Library-US-Prototype-meter-bar-color HR 1.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205865"/>
            <a:ext cx="6858000" cy="4509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6282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066800" y="990600"/>
            <a:ext cx="0" cy="4876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5867400"/>
            <a:ext cx="7086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6800" y="3429000"/>
            <a:ext cx="6934200" cy="190500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66800" y="1981200"/>
            <a:ext cx="6934200" cy="190500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858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File:NIST-Library-US-Prototype-meter-bar-color HR 1.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28600"/>
            <a:ext cx="5791200" cy="401079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1219200" y="4114800"/>
            <a:ext cx="6934200" cy="2830056"/>
            <a:chOff x="1143000" y="1208544"/>
            <a:chExt cx="5105400" cy="3592056"/>
          </a:xfrm>
        </p:grpSpPr>
        <p:sp>
          <p:nvSpPr>
            <p:cNvPr id="10" name="Rectangle 9"/>
            <p:cNvSpPr/>
            <p:nvPr/>
          </p:nvSpPr>
          <p:spPr>
            <a:xfrm>
              <a:off x="1143000" y="1208544"/>
              <a:ext cx="5105400" cy="3592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63710" y="1354990"/>
              <a:ext cx="4335864" cy="2929846"/>
            </a:xfrm>
            <a:prstGeom prst="rect">
              <a:avLst/>
            </a:prstGeom>
            <a:noFill/>
          </p:spPr>
          <p:txBody>
            <a:bodyPr wrap="square" rtlCol="0">
              <a:spAutoFit/>
            </a:bodyPr>
            <a:lstStyle/>
            <a:p>
              <a:r>
                <a:rPr lang="en-US" sz="2400" dirty="0" smtClean="0">
                  <a:solidFill>
                    <a:schemeClr val="bg1"/>
                  </a:solidFill>
                </a:rPr>
                <a:t>All Scripture is </a:t>
              </a:r>
              <a:r>
                <a:rPr lang="en-US" sz="2400" b="1" u="sng" dirty="0" smtClean="0">
                  <a:solidFill>
                    <a:schemeClr val="bg1"/>
                  </a:solidFill>
                </a:rPr>
                <a:t>breathed</a:t>
              </a:r>
              <a:r>
                <a:rPr lang="en-US" sz="2400" dirty="0" smtClean="0">
                  <a:solidFill>
                    <a:schemeClr val="bg1"/>
                  </a:solidFill>
                </a:rPr>
                <a:t> </a:t>
              </a:r>
              <a:r>
                <a:rPr lang="en-US" sz="2400" b="1" u="sng" dirty="0" smtClean="0">
                  <a:solidFill>
                    <a:schemeClr val="bg1"/>
                  </a:solidFill>
                </a:rPr>
                <a:t>out</a:t>
              </a:r>
              <a:r>
                <a:rPr lang="en-US" sz="2400" dirty="0" smtClean="0">
                  <a:solidFill>
                    <a:schemeClr val="bg1"/>
                  </a:solidFill>
                </a:rPr>
                <a:t> by God and profitable for teaching, for reproof, for correction, and for training in righteousness, that the man of God may be competent, equipped for every good work.</a:t>
              </a:r>
            </a:p>
            <a:p>
              <a:pPr algn="r"/>
              <a:r>
                <a:rPr lang="en-US" sz="2400" dirty="0" smtClean="0">
                  <a:solidFill>
                    <a:schemeClr val="bg1"/>
                  </a:solidFill>
                </a:rPr>
                <a:t>2 Timothy 3:16-17 </a:t>
              </a:r>
              <a:endParaRPr lang="en-US" sz="2400" dirty="0">
                <a:solidFill>
                  <a:schemeClr val="bg1"/>
                </a:solidFill>
              </a:endParaRPr>
            </a:p>
          </p:txBody>
        </p:sp>
      </p:grpSp>
    </p:spTree>
    <p:extLst>
      <p:ext uri="{BB962C8B-B14F-4D97-AF65-F5344CB8AC3E}">
        <p14:creationId xmlns:p14="http://schemas.microsoft.com/office/powerpoint/2010/main" xmlns="" val="20443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8237</TotalTime>
  <Words>632</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Corbel</vt:lpstr>
      <vt:lpstr>Microsoft YaHei</vt:lpstr>
      <vt:lpstr>Calibri</vt:lpstr>
      <vt:lpstr>Wingdings 2</vt:lpstr>
      <vt:lpstr>Wingdings</vt:lpstr>
      <vt:lpstr>Wingdings 3</vt:lpstr>
      <vt:lpstr>Module</vt:lpstr>
      <vt:lpstr>Spirituality</vt:lpstr>
      <vt:lpstr>Slide 2</vt:lpstr>
      <vt:lpstr>A more excellent way</vt:lpstr>
      <vt:lpstr>Slide 4</vt:lpstr>
      <vt:lpstr>Slide 5</vt:lpstr>
      <vt:lpstr>Spirituality</vt:lpstr>
      <vt:lpstr>Slide 7</vt:lpstr>
      <vt:lpstr>Slide 8</vt:lpstr>
      <vt:lpstr>Slide 9</vt:lpstr>
      <vt:lpstr>Slide 10</vt:lpstr>
      <vt:lpstr>Slide 11</vt:lpstr>
      <vt:lpstr>Slide 12</vt:lpstr>
      <vt:lpstr>Slide 13</vt:lpstr>
      <vt:lpstr>Slide 14</vt:lpstr>
      <vt:lpstr>Where do I start?</vt:lpstr>
      <vt:lpstr>How can I succeed?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dc:title>
  <dc:creator>David</dc:creator>
  <cp:lastModifiedBy>Brad Beutjer</cp:lastModifiedBy>
  <cp:revision>94</cp:revision>
  <dcterms:created xsi:type="dcterms:W3CDTF">2011-10-31T18:55:01Z</dcterms:created>
  <dcterms:modified xsi:type="dcterms:W3CDTF">2011-11-13T22:44:27Z</dcterms:modified>
</cp:coreProperties>
</file>