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1B313-62F6-4706-9C66-5C6712F1F93E}" type="datetimeFigureOut">
              <a:rPr lang="en-US" sz="1800" kern="0" smtClean="0">
                <a:solidFill>
                  <a:sysClr val="windowText" lastClr="000000"/>
                </a:solidFill>
              </a:rPr>
              <a:pPr/>
              <a:t>3/20/2016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88AD5-1D64-49D5-92DD-DB7BC6A67E01}" type="slidenum">
              <a:rPr lang="en-US" sz="1800" kern="0" smtClean="0">
                <a:solidFill>
                  <a:sysClr val="windowText" lastClr="000000"/>
                </a:solidFill>
              </a:rPr>
              <a:pPr/>
              <a:t>‹#›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84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1B313-62F6-4706-9C66-5C6712F1F93E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8AD5-1D64-49D5-92DD-DB7BC6A6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2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3565208"/>
            <a:ext cx="9144000" cy="1029653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</a:pPr>
            <a:r>
              <a:rPr lang="en-US" sz="19900" spc="-50" dirty="0">
                <a:latin typeface="+mn-lt"/>
                <a:cs typeface="JasmineUPC" panose="02020603050405020304" pitchFamily="18" charset="-34"/>
              </a:rPr>
              <a:t>UNITY</a:t>
            </a:r>
            <a:br>
              <a:rPr lang="en-US" sz="19900" spc="-50" dirty="0">
                <a:latin typeface="+mn-lt"/>
                <a:cs typeface="JasmineUPC" panose="02020603050405020304" pitchFamily="18" charset="-34"/>
              </a:rPr>
            </a:br>
            <a:r>
              <a:rPr lang="en-US" sz="4800" spc="-50" dirty="0">
                <a:latin typeface="+mn-lt"/>
                <a:cs typeface="JasmineUPC" panose="02020603050405020304" pitchFamily="18" charset="-34"/>
              </a:rPr>
              <a:t>to Preserve and Attain</a:t>
            </a:r>
            <a:endParaRPr lang="en-US" sz="19900" spc="-50" dirty="0">
              <a:latin typeface="+mn-lt"/>
              <a:cs typeface="JasmineUPC" panose="02020603050405020304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1" y="290692"/>
            <a:ext cx="20445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“…being diligent to preserve the unity of the Spirit in the bond of peace.” Eph.4:3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64220" y="290692"/>
            <a:ext cx="20636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“…until we all attain to the</a:t>
            </a:r>
          </a:p>
          <a:p>
            <a:pPr algn="ctr"/>
            <a:r>
              <a:rPr lang="en-U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unity of the faith.”</a:t>
            </a:r>
          </a:p>
          <a:p>
            <a:pPr algn="ctr"/>
            <a:r>
              <a:rPr lang="en-US" sz="1600" kern="0" dirty="0">
                <a:solidFill>
                  <a:prstClr val="black"/>
                </a:solidFill>
                <a:cs typeface="JasmineUPC" panose="02020603050405020304" pitchFamily="18" charset="-34"/>
              </a:rPr>
              <a:t>Eph.4:13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63004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kern="0" dirty="0">
                <a:solidFill>
                  <a:prstClr val="black"/>
                </a:solidFill>
                <a:cs typeface="JasmineUPC" panose="02020603050405020304" pitchFamily="18" charset="-34"/>
              </a:rPr>
              <a:t>Ephesians 4:1-13</a:t>
            </a:r>
          </a:p>
        </p:txBody>
      </p:sp>
    </p:spTree>
    <p:extLst>
      <p:ext uri="{BB962C8B-B14F-4D97-AF65-F5344CB8AC3E}">
        <p14:creationId xmlns:p14="http://schemas.microsoft.com/office/powerpoint/2010/main" val="1611326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4000" y="924674"/>
            <a:ext cx="9144000" cy="3503488"/>
          </a:xfrm>
        </p:spPr>
        <p:txBody>
          <a:bodyPr numCol="2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  <a:p>
            <a:pPr algn="l"/>
            <a:endParaRPr lang="en-US" b="1" dirty="0">
              <a:latin typeface="JasmineUPC" panose="02020603050405020304" pitchFamily="18" charset="-34"/>
              <a:cs typeface="JasmineUPC" panose="02020603050405020304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0111" y="184935"/>
            <a:ext cx="96574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kern="0" baseline="30000" dirty="0">
                <a:solidFill>
                  <a:sysClr val="windowText" lastClr="000000"/>
                </a:solidFill>
              </a:rPr>
              <a:t>1</a:t>
            </a:r>
            <a:r>
              <a:rPr lang="en-US" sz="3600" kern="0" dirty="0">
                <a:solidFill>
                  <a:sysClr val="windowText" lastClr="000000"/>
                </a:solidFill>
              </a:rPr>
              <a:t>Therefore I, the prisoner of the Lord, implore you to walk in a manner worthy of the calling with which you have been called, </a:t>
            </a: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r>
              <a:rPr lang="en-US" sz="3600" kern="0" baseline="30000" dirty="0">
                <a:solidFill>
                  <a:sysClr val="windowText" lastClr="000000"/>
                </a:solidFill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</a:rPr>
              <a:t>with all humility and gentleness, with patience, showing tolerance for one another in love, </a:t>
            </a: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endParaRPr lang="en-US" sz="3600" kern="0" dirty="0">
              <a:solidFill>
                <a:sysClr val="windowText" lastClr="000000"/>
              </a:solidFill>
            </a:endParaRPr>
          </a:p>
          <a:p>
            <a:r>
              <a:rPr lang="en-US" sz="3600" kern="0" baseline="30000" dirty="0">
                <a:solidFill>
                  <a:sysClr val="windowText" lastClr="000000"/>
                </a:solidFill>
              </a:rPr>
              <a:t>3</a:t>
            </a:r>
            <a:r>
              <a:rPr lang="en-US" sz="3600" kern="0" dirty="0">
                <a:solidFill>
                  <a:sysClr val="windowText" lastClr="000000"/>
                </a:solidFill>
              </a:rPr>
              <a:t>being diligent to preserve the unity of the Spirit in the bond of peace.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49393" y="1941817"/>
            <a:ext cx="4789516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chemeClr val="bg1"/>
                </a:solidFill>
              </a:rPr>
              <a:t>Walking Worthy is practicing verse 2!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47684" y="2412714"/>
            <a:ext cx="5634235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chemeClr val="bg1"/>
                </a:solidFill>
              </a:rPr>
              <a:t>Not practicing verse 2 is Walking Unworthy!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90152" y="4200422"/>
            <a:ext cx="5445658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chemeClr val="bg1"/>
                </a:solidFill>
              </a:rPr>
              <a:t>Being Diligent to Preserve is living verse 2!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88443" y="4671319"/>
            <a:ext cx="4693849" cy="461665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chemeClr val="bg1"/>
                </a:solidFill>
              </a:rPr>
              <a:t>Not living verse 2 is NOT Preserving!</a:t>
            </a:r>
          </a:p>
        </p:txBody>
      </p:sp>
    </p:spTree>
    <p:extLst>
      <p:ext uri="{BB962C8B-B14F-4D97-AF65-F5344CB8AC3E}">
        <p14:creationId xmlns:p14="http://schemas.microsoft.com/office/powerpoint/2010/main" val="258834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55834" y="0"/>
            <a:ext cx="9564414" cy="1191802"/>
          </a:xfrm>
          <a:solidFill>
            <a:srgbClr val="FFFFFF">
              <a:alpha val="65098"/>
            </a:srgbClr>
          </a:solidFill>
        </p:spPr>
        <p:txBody>
          <a:bodyPr>
            <a:noAutofit/>
          </a:bodyPr>
          <a:lstStyle/>
          <a:p>
            <a:r>
              <a:rPr lang="en-US" sz="3600" baseline="30000" dirty="0"/>
              <a:t>2</a:t>
            </a:r>
            <a:r>
              <a:rPr lang="en-US" sz="3600" dirty="0"/>
              <a:t>with all humility and gentleness, with patience, showing tolerance for one another in love,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1128" y="1458932"/>
            <a:ext cx="3214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>
                <a:solidFill>
                  <a:sysClr val="windowText" lastClr="000000"/>
                </a:solidFill>
              </a:rPr>
              <a:t>Humility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</a:rPr>
              <a:t>(lowliness):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9418" y="2515452"/>
            <a:ext cx="3754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>
                <a:solidFill>
                  <a:sysClr val="windowText" lastClr="000000"/>
                </a:solidFill>
              </a:rPr>
              <a:t>Gentleness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</a:rPr>
              <a:t>(meekness):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9418" y="3645610"/>
            <a:ext cx="37305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>
                <a:solidFill>
                  <a:sysClr val="windowText" lastClr="000000"/>
                </a:solidFill>
              </a:rPr>
              <a:t>Patience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lang="en-US" sz="2400" kern="0" dirty="0">
                <a:solidFill>
                  <a:sysClr val="windowText" lastClr="000000"/>
                </a:solidFill>
              </a:rPr>
              <a:t>(longsuffering):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9418" y="4755216"/>
            <a:ext cx="8882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>
                <a:solidFill>
                  <a:sysClr val="windowText" lastClr="000000"/>
                </a:solidFill>
              </a:rPr>
              <a:t>Showing Tolerance</a:t>
            </a:r>
            <a:r>
              <a:rPr lang="en-US" sz="3200" b="1" kern="0" dirty="0">
                <a:solidFill>
                  <a:sysClr val="windowText" lastClr="000000"/>
                </a:solidFill>
              </a:rPr>
              <a:t> </a:t>
            </a:r>
            <a:r>
              <a:rPr lang="en-US" kern="0" dirty="0">
                <a:solidFill>
                  <a:sysClr val="windowText" lastClr="000000"/>
                </a:solidFill>
              </a:rPr>
              <a:t>(forbearing, accepting, bearing with, making allowance)</a:t>
            </a:r>
            <a:r>
              <a:rPr lang="en-US" sz="2400" kern="0" dirty="0">
                <a:solidFill>
                  <a:sysClr val="windowText" lastClr="000000"/>
                </a:solidFill>
              </a:rPr>
              <a:t>: </a:t>
            </a:r>
            <a:endParaRPr lang="en-US" sz="3200" kern="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9418" y="5926475"/>
            <a:ext cx="9747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kern="0" dirty="0">
                <a:solidFill>
                  <a:sysClr val="windowText" lastClr="000000"/>
                </a:solidFill>
              </a:rPr>
              <a:t>Love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7310" y="5988029"/>
            <a:ext cx="4310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kern="0" dirty="0">
                <a:solidFill>
                  <a:sysClr val="windowText" lastClr="000000"/>
                </a:solidFill>
              </a:rPr>
              <a:t>(love, love, love, love, love, love):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64077" y="2011159"/>
            <a:ext cx="39944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Greek: “</a:t>
            </a:r>
            <a:r>
              <a:rPr lang="en-US" sz="2800" kern="0" dirty="0" err="1">
                <a:solidFill>
                  <a:srgbClr val="FF0000"/>
                </a:solidFill>
              </a:rPr>
              <a:t>tapeinophrosyne</a:t>
            </a:r>
            <a:r>
              <a:rPr lang="en-US" sz="2800" kern="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49802" y="1284344"/>
            <a:ext cx="306846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Acts 20:19</a:t>
            </a:r>
          </a:p>
          <a:p>
            <a:r>
              <a:rPr lang="en-US" sz="2800" kern="0" dirty="0">
                <a:solidFill>
                  <a:srgbClr val="FF0000"/>
                </a:solidFill>
              </a:rPr>
              <a:t>Phil. 2:3 </a:t>
            </a:r>
          </a:p>
          <a:p>
            <a:r>
              <a:rPr lang="en-US" sz="2800" kern="0" dirty="0">
                <a:solidFill>
                  <a:srgbClr val="FF0000"/>
                </a:solidFill>
              </a:rPr>
              <a:t>Col. 2: 18, 23; 3:12  </a:t>
            </a:r>
          </a:p>
          <a:p>
            <a:r>
              <a:rPr lang="en-US" sz="2800" kern="0" dirty="0">
                <a:solidFill>
                  <a:srgbClr val="FF0000"/>
                </a:solidFill>
              </a:rPr>
              <a:t>1 Pet. 5:5 </a:t>
            </a:r>
          </a:p>
        </p:txBody>
      </p:sp>
      <p:sp>
        <p:nvSpPr>
          <p:cNvPr id="14" name="Left Brace 13"/>
          <p:cNvSpPr/>
          <p:nvPr/>
        </p:nvSpPr>
        <p:spPr>
          <a:xfrm>
            <a:off x="5980901" y="1368644"/>
            <a:ext cx="430511" cy="1723489"/>
          </a:xfrm>
          <a:prstGeom prst="lef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6409" y="3100225"/>
            <a:ext cx="45661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James 1:21; 3:13  /  1 Pet.3:15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27067" y="4198497"/>
            <a:ext cx="3464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Greek: “</a:t>
            </a:r>
            <a:r>
              <a:rPr lang="en-US" sz="2800" kern="0" dirty="0" err="1">
                <a:solidFill>
                  <a:srgbClr val="FF0000"/>
                </a:solidFill>
              </a:rPr>
              <a:t>makrothymia</a:t>
            </a:r>
            <a:r>
              <a:rPr lang="en-US" sz="2800" kern="0" dirty="0">
                <a:solidFill>
                  <a:srgbClr val="FF0000"/>
                </a:solidFill>
              </a:rPr>
              <a:t>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64076" y="5372477"/>
            <a:ext cx="7093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Matt. 17:17 / Acts 18:14 / 2 Cor. 11: 1, 4, 19, 20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6409" y="6402029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kern="0" dirty="0">
                <a:solidFill>
                  <a:srgbClr val="FF0000"/>
                </a:solidFill>
              </a:rPr>
              <a:t>Eph. 5:1-2  /   Col. 3:12-15</a:t>
            </a:r>
          </a:p>
        </p:txBody>
      </p:sp>
    </p:spTree>
    <p:extLst>
      <p:ext uri="{BB962C8B-B14F-4D97-AF65-F5344CB8AC3E}">
        <p14:creationId xmlns:p14="http://schemas.microsoft.com/office/powerpoint/2010/main" val="9474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4" grpId="0"/>
      <p:bldP spid="11" grpId="0"/>
      <p:bldP spid="12" grpId="0"/>
      <p:bldP spid="14" grpId="0" animBg="1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JasmineUPC</vt:lpstr>
      <vt:lpstr>1_Office Theme</vt:lpstr>
      <vt:lpstr>UNITY to Preserve and Attain</vt:lpstr>
      <vt:lpstr>PowerPoint Presentation</vt:lpstr>
      <vt:lpstr>2with all humility and gentleness, with patience, showing tolerance for one another in love,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3</cp:revision>
  <dcterms:created xsi:type="dcterms:W3CDTF">2016-03-20T11:15:15Z</dcterms:created>
  <dcterms:modified xsi:type="dcterms:W3CDTF">2016-03-20T11:17:52Z</dcterms:modified>
</cp:coreProperties>
</file>