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9"/>
  </p:notesMasterIdLst>
  <p:sldIdLst>
    <p:sldId id="256" r:id="rId2"/>
    <p:sldId id="259" r:id="rId3"/>
    <p:sldId id="257" r:id="rId4"/>
    <p:sldId id="260" r:id="rId5"/>
    <p:sldId id="261" r:id="rId6"/>
    <p:sldId id="262" r:id="rId7"/>
    <p:sldId id="258"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notesView">
  <p:normalViewPr>
    <p:restoredLeft sz="15620"/>
    <p:restoredTop sz="57120" autoAdjust="0"/>
  </p:normalViewPr>
  <p:slideViewPr>
    <p:cSldViewPr snapToGrid="0" snapToObjects="1">
      <p:cViewPr varScale="1">
        <p:scale>
          <a:sx n="73" d="100"/>
          <a:sy n="73" d="100"/>
        </p:scale>
        <p:origin x="-1888" y="-96"/>
      </p:cViewPr>
      <p:guideLst>
        <p:guide orient="horz" pos="1800"/>
        <p:guide pos="2880"/>
      </p:guideLst>
    </p:cSldViewPr>
  </p:slideViewPr>
  <p:notesTextViewPr>
    <p:cViewPr>
      <p:scale>
        <a:sx n="100" d="100"/>
        <a:sy n="100" d="100"/>
      </p:scale>
      <p:origin x="0" y="128"/>
    </p:cViewPr>
  </p:notesTextViewPr>
  <p:notesViewPr>
    <p:cSldViewPr snapToGrid="0" snapToObjects="1">
      <p:cViewPr varScale="1">
        <p:scale>
          <a:sx n="83" d="100"/>
          <a:sy n="83" d="100"/>
        </p:scale>
        <p:origin x="-2984"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07878-D356-E04C-A267-ACEA30E13D00}" type="datetimeFigureOut">
              <a:rPr lang="en-US" smtClean="0"/>
              <a:pPr/>
              <a:t>4/16/16</a:t>
            </a:fld>
            <a:endParaRPr lang="en-US"/>
          </a:p>
        </p:txBody>
      </p:sp>
      <p:sp>
        <p:nvSpPr>
          <p:cNvPr id="4" name="Slide Image Placeholder 3"/>
          <p:cNvSpPr>
            <a:spLocks noGrp="1" noRot="1" noChangeAspect="1"/>
          </p:cNvSpPr>
          <p:nvPr>
            <p:ph type="sldImg" idx="2"/>
          </p:nvPr>
        </p:nvSpPr>
        <p:spPr>
          <a:xfrm>
            <a:off x="1230824" y="90720"/>
            <a:ext cx="4363684" cy="272730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72129" y="3008939"/>
            <a:ext cx="6395004" cy="58969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6172199" y="457200"/>
            <a:ext cx="684213" cy="457200"/>
          </a:xfrm>
          <a:prstGeom prst="rect">
            <a:avLst/>
          </a:prstGeom>
        </p:spPr>
        <p:txBody>
          <a:bodyPr vert="horz" lIns="91440" tIns="45720" rIns="91440" bIns="45720" rtlCol="0" anchor="b"/>
          <a:lstStyle>
            <a:lvl1pPr algn="r">
              <a:defRPr sz="1200"/>
            </a:lvl1pPr>
          </a:lstStyle>
          <a:p>
            <a:fld id="{CB480792-CD67-7B47-B36E-21B5C36768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9577" y="0"/>
            <a:ext cx="4179440" cy="2612150"/>
          </a:xfrm>
        </p:spPr>
      </p:sp>
      <p:sp>
        <p:nvSpPr>
          <p:cNvPr id="3" name="Notes Placeholder 2"/>
          <p:cNvSpPr>
            <a:spLocks noGrp="1"/>
          </p:cNvSpPr>
          <p:nvPr>
            <p:ph type="body" idx="1"/>
          </p:nvPr>
        </p:nvSpPr>
        <p:spPr/>
        <p:txBody>
          <a:bodyPr>
            <a:normAutofit/>
          </a:bodyPr>
          <a:lstStyle/>
          <a:p>
            <a:r>
              <a:rPr lang="en-US" sz="2000" baseline="0" dirty="0" smtClean="0">
                <a:sym typeface="Wingdings"/>
              </a:rPr>
              <a:t>THANK EVERYONE for the warm welcome &amp; opportunity to work together.  We’re excited about the work we can all engage in together.</a:t>
            </a:r>
          </a:p>
          <a:p>
            <a:endParaRPr lang="en-US" sz="2000" baseline="0" dirty="0" smtClean="0">
              <a:sym typeface="Wingdings"/>
            </a:endParaRPr>
          </a:p>
          <a:p>
            <a:r>
              <a:rPr lang="en-US" sz="2000" baseline="0" dirty="0" smtClean="0">
                <a:sym typeface="Wingdings"/>
              </a:rPr>
              <a:t>Join </a:t>
            </a:r>
            <a:r>
              <a:rPr lang="en-US" sz="2000" baseline="0" dirty="0" smtClean="0">
                <a:sym typeface="Wingdings"/>
              </a:rPr>
              <a:t>me in</a:t>
            </a:r>
            <a:r>
              <a:rPr lang="en-US" sz="2000" baseline="0" dirty="0" smtClean="0">
                <a:sym typeface="Wingdings"/>
              </a:rPr>
              <a:t> Hebrews</a:t>
            </a:r>
            <a:r>
              <a:rPr lang="en-US" sz="2000" dirty="0" smtClean="0">
                <a:sym typeface="Wingdings"/>
              </a:rPr>
              <a:t> </a:t>
            </a:r>
            <a:r>
              <a:rPr lang="en-US" sz="2000" dirty="0" smtClean="0">
                <a:sym typeface="Wingdings"/>
              </a:rPr>
              <a:t>11 to begin our study tonight…</a:t>
            </a:r>
            <a:endParaRPr lang="en-US" sz="2000" dirty="0"/>
          </a:p>
        </p:txBody>
      </p:sp>
      <p:sp>
        <p:nvSpPr>
          <p:cNvPr id="4" name="Slide Number Placeholder 3"/>
          <p:cNvSpPr>
            <a:spLocks noGrp="1"/>
          </p:cNvSpPr>
          <p:nvPr>
            <p:ph type="sldNum" sz="quarter" idx="10"/>
          </p:nvPr>
        </p:nvSpPr>
        <p:spPr/>
        <p:txBody>
          <a:bodyPr/>
          <a:lstStyle/>
          <a:p>
            <a:fld id="{CB480792-CD67-7B47-B36E-21B5C367685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8978" y="76505"/>
            <a:ext cx="4210039" cy="2631274"/>
          </a:xfrm>
        </p:spPr>
      </p:sp>
      <p:sp>
        <p:nvSpPr>
          <p:cNvPr id="3" name="Notes Placeholder 2"/>
          <p:cNvSpPr>
            <a:spLocks noGrp="1"/>
          </p:cNvSpPr>
          <p:nvPr>
            <p:ph type="body" idx="1"/>
          </p:nvPr>
        </p:nvSpPr>
        <p:spPr/>
        <p:txBody>
          <a:bodyPr>
            <a:normAutofit/>
          </a:bodyPr>
          <a:lstStyle/>
          <a:p>
            <a:r>
              <a:rPr lang="en-US" sz="2000" dirty="0" smtClean="0"/>
              <a:t>In Hebrews 11 – God highlights 4 qualities that made NOAH stand out from the violent and sinful world around Him.</a:t>
            </a:r>
            <a:r>
              <a:rPr lang="en-US" sz="2000" baseline="0" dirty="0" smtClean="0"/>
              <a:t>  Certainly God wants us to imitate these, but there’s more to it than that.  God calls our attention to the life of Noah, because Noah takes these 4 great virtues – and shows us what it looks like to EXCEL in each one.</a:t>
            </a:r>
            <a:endParaRPr lang="en-US" sz="2000" dirty="0" smtClean="0"/>
          </a:p>
          <a:p>
            <a:endParaRPr lang="en-US" sz="2000" dirty="0" smtClean="0"/>
          </a:p>
          <a:p>
            <a:r>
              <a:rPr lang="en-US" sz="2000" dirty="0" smtClean="0"/>
              <a:t>So this</a:t>
            </a:r>
            <a:r>
              <a:rPr lang="en-US" sz="2000" baseline="0" dirty="0" smtClean="0"/>
              <a:t> morning, we are going to walk through Genesis beginning in chapter 6 and learn how we can stand out like Noah.</a:t>
            </a:r>
            <a:endParaRPr lang="en-US" sz="2000" dirty="0"/>
          </a:p>
        </p:txBody>
      </p:sp>
      <p:sp>
        <p:nvSpPr>
          <p:cNvPr id="4" name="Slide Number Placeholder 3"/>
          <p:cNvSpPr>
            <a:spLocks noGrp="1"/>
          </p:cNvSpPr>
          <p:nvPr>
            <p:ph type="sldNum" sz="quarter" idx="10"/>
          </p:nvPr>
        </p:nvSpPr>
        <p:spPr/>
        <p:txBody>
          <a:bodyPr/>
          <a:lstStyle/>
          <a:p>
            <a:fld id="{CB480792-CD67-7B47-B36E-21B5C367685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5475" y="0"/>
            <a:ext cx="4271237" cy="2669523"/>
          </a:xfrm>
        </p:spPr>
      </p:sp>
      <p:sp>
        <p:nvSpPr>
          <p:cNvPr id="3" name="Notes Placeholder 2"/>
          <p:cNvSpPr>
            <a:spLocks noGrp="1"/>
          </p:cNvSpPr>
          <p:nvPr>
            <p:ph type="body" idx="1"/>
          </p:nvPr>
        </p:nvSpPr>
        <p:spPr>
          <a:xfrm>
            <a:off x="272129" y="2669524"/>
            <a:ext cx="6395004" cy="6474476"/>
          </a:xfrm>
        </p:spPr>
        <p:txBody>
          <a:bodyPr>
            <a:normAutofit fontScale="77500" lnSpcReduction="20000"/>
          </a:bodyPr>
          <a:lstStyle/>
          <a:p>
            <a:r>
              <a:rPr lang="en-US" sz="1800" dirty="0" smtClean="0"/>
              <a:t>6:1-18  &gt; God reveals to Noah His</a:t>
            </a:r>
            <a:r>
              <a:rPr lang="en-US" sz="1800" baseline="0" dirty="0" smtClean="0"/>
              <a:t> plan…He is being warned of things not yet seen.  So Noah chooses – with nothing more than the Word of God – to act with Faith.</a:t>
            </a:r>
            <a:endParaRPr lang="en-US" sz="1800" dirty="0" smtClean="0"/>
          </a:p>
          <a:p>
            <a:endParaRPr lang="en-US" sz="1800" dirty="0" smtClean="0"/>
          </a:p>
          <a:p>
            <a:r>
              <a:rPr lang="en-US" sz="1800" dirty="0" smtClean="0"/>
              <a:t>OT Doesn’t tell us much about the construction</a:t>
            </a:r>
            <a:r>
              <a:rPr lang="en-US" sz="1800" baseline="0" dirty="0" smtClean="0"/>
              <a:t> of the Ark.  Let’s think about that faith for a moment…</a:t>
            </a:r>
            <a:endParaRPr lang="en-US" sz="1800" dirty="0" smtClean="0"/>
          </a:p>
          <a:p>
            <a:endParaRPr lang="en-US" sz="1800" dirty="0" smtClean="0"/>
          </a:p>
          <a:p>
            <a:r>
              <a:rPr lang="en-US" sz="1800" dirty="0" smtClean="0"/>
              <a:t>One thing that</a:t>
            </a:r>
            <a:r>
              <a:rPr lang="en-US" sz="1800" baseline="0" dirty="0" smtClean="0"/>
              <a:t> makes Noah’s faith special is that he </a:t>
            </a:r>
            <a:r>
              <a:rPr lang="en-US" sz="1800" dirty="0" smtClean="0"/>
              <a:t>Believed </a:t>
            </a:r>
            <a:r>
              <a:rPr lang="en-US" sz="1800" dirty="0" smtClean="0"/>
              <a:t>Before The </a:t>
            </a:r>
            <a:r>
              <a:rPr lang="en-US" sz="1800" dirty="0" smtClean="0"/>
              <a:t>Storm.  Sometimes people</a:t>
            </a:r>
            <a:r>
              <a:rPr lang="en-US" sz="1800" baseline="0" dirty="0" smtClean="0"/>
              <a:t> wait until their life is in terrible shape before they call out to the Lord. But Noah doesn’t wait for the rain to begin falling – He chooses to TRUST God before the storm comes.  Noah believes that this warning is a GRACIOUS message.   </a:t>
            </a:r>
            <a:r>
              <a:rPr lang="en-US" sz="1800" baseline="0" dirty="0" smtClean="0"/>
              <a:t>– Noah’s faith was seen in his righteous living, despite being surrounded by evil.  Noah didn’t let the “problem of evil” cause Him to doubt the GOODNESS of GOD.</a:t>
            </a:r>
          </a:p>
          <a:p>
            <a:endParaRPr lang="en-US" sz="1800" baseline="0" dirty="0" smtClean="0"/>
          </a:p>
          <a:p>
            <a:r>
              <a:rPr lang="en-US" sz="1800" baseline="0" dirty="0" smtClean="0"/>
              <a:t>DESTROY: Believe not just God’s grace to save, but in God’s holy justice to punish the wicked</a:t>
            </a:r>
            <a:r>
              <a:rPr lang="en-US" sz="1800" baseline="0" dirty="0" smtClean="0"/>
              <a:t>.  To believe that FEW are going to be saved but that MANY are going to be lost.  Do you really believe both the PROMISES of GOD and the PUNISHMENT”S OF GOD?    We are never going to build like Noah, persevere like Noah, serve like Noah – unless you believe the punishment is as REAL as the REWARD.  He knew that a day was coming when ALL of the wicked were going to face God’s judgment.  We need to be motivated by this, too!</a:t>
            </a:r>
          </a:p>
          <a:p>
            <a:endParaRPr lang="en-US" sz="1800" baseline="0" dirty="0" smtClean="0"/>
          </a:p>
          <a:p>
            <a:r>
              <a:rPr lang="en-US" sz="1800" baseline="0" dirty="0" smtClean="0"/>
              <a:t>PREACHED:  The NT calls Noah a “preacher” of righteousness.  How would you feel if you were Noah – and the entire time you are building this ark – not one person repents.  Are we like Noah so devoted to the message of God that even if no one else believes – OUR FAMILY will be saved?</a:t>
            </a:r>
          </a:p>
          <a:p>
            <a:endParaRPr lang="en-US" sz="1800" baseline="0" dirty="0" smtClean="0"/>
          </a:p>
          <a:p>
            <a:r>
              <a:rPr lang="en-US" sz="1800" baseline="0" dirty="0" smtClean="0"/>
              <a:t>SEPERATED:  **I love the call to come out and be Separate.  Be like Noah – go ahead and stand out.  You may get left out, or not </a:t>
            </a:r>
            <a:r>
              <a:rPr lang="en-US" sz="1800" baseline="0" dirty="0" err="1" smtClean="0"/>
              <a:t>particiapte</a:t>
            </a:r>
            <a:r>
              <a:rPr lang="en-US" sz="1800" baseline="0" dirty="0" smtClean="0"/>
              <a:t> in </a:t>
            </a:r>
            <a:r>
              <a:rPr lang="en-US" sz="1800" baseline="0" dirty="0" err="1" smtClean="0"/>
              <a:t>eveything</a:t>
            </a:r>
            <a:r>
              <a:rPr lang="en-US" sz="1800" baseline="0" dirty="0" smtClean="0"/>
              <a:t> your peer are – but that’s ok!  We don’t want the same FATE as those who are OF the world.  We need a FAITH that is bigger.</a:t>
            </a:r>
          </a:p>
          <a:p>
            <a:endParaRPr lang="en-US" sz="1800" baseline="0" dirty="0" smtClean="0"/>
          </a:p>
          <a:p>
            <a:r>
              <a:rPr lang="en-US" sz="1800" baseline="0" dirty="0" smtClean="0"/>
              <a:t>Can I ask you to contrast the family of Noah with the family of LOT!  Lot’s son-in-law’s laugh at him.  Lot’s wife looks back with a heart turning back to the world.  Does God look at our families and see spouses and children like Noah’s who are ready to leave this world behind?</a:t>
            </a:r>
            <a:endParaRPr lang="en-US" sz="1800" dirty="0"/>
          </a:p>
        </p:txBody>
      </p:sp>
      <p:sp>
        <p:nvSpPr>
          <p:cNvPr id="4" name="Slide Number Placeholder 3"/>
          <p:cNvSpPr>
            <a:spLocks noGrp="1"/>
          </p:cNvSpPr>
          <p:nvPr>
            <p:ph type="sldNum" sz="quarter" idx="10"/>
          </p:nvPr>
        </p:nvSpPr>
        <p:spPr/>
        <p:txBody>
          <a:bodyPr/>
          <a:lstStyle/>
          <a:p>
            <a:fld id="{CB480792-CD67-7B47-B36E-21B5C367685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6582" y="0"/>
            <a:ext cx="4271237" cy="2669523"/>
          </a:xfrm>
        </p:spPr>
      </p:sp>
      <p:sp>
        <p:nvSpPr>
          <p:cNvPr id="3" name="Notes Placeholder 2"/>
          <p:cNvSpPr>
            <a:spLocks noGrp="1"/>
          </p:cNvSpPr>
          <p:nvPr>
            <p:ph type="body" idx="1"/>
          </p:nvPr>
        </p:nvSpPr>
        <p:spPr/>
        <p:txBody>
          <a:bodyPr>
            <a:normAutofit lnSpcReduction="10000"/>
          </a:bodyPr>
          <a:lstStyle/>
          <a:p>
            <a:r>
              <a:rPr lang="en-US" sz="1800" dirty="0" smtClean="0"/>
              <a:t>Noah doesn’t just respond</a:t>
            </a:r>
            <a:r>
              <a:rPr lang="en-US" sz="1800" baseline="0" dirty="0" smtClean="0"/>
              <a:t> with FAITH…and build the ark all wrong with his own dimensions or his own design.  No. Noah responds to God with the HIGHEST respect.</a:t>
            </a:r>
          </a:p>
          <a:p>
            <a:endParaRPr lang="en-US" sz="1800" baseline="0" dirty="0" smtClean="0"/>
          </a:p>
          <a:p>
            <a:r>
              <a:rPr lang="en-US" sz="1800" baseline="0" dirty="0" smtClean="0"/>
              <a:t>Back to vs. 8 – Noah knows that he is not perfect. We read after the flood and see Noah in his sin – far from perfect.  But He knows the grace is there.</a:t>
            </a:r>
          </a:p>
          <a:p>
            <a:endParaRPr lang="en-US" sz="1800" baseline="0" dirty="0" smtClean="0"/>
          </a:p>
          <a:p>
            <a:r>
              <a:rPr lang="en-US" sz="1800" baseline="0" dirty="0" smtClean="0"/>
              <a:t>RECKNLESS – Noah doesn’t look ahead and say – I’ll never be good enough, so I might as well live it up now.  No – Noah will respond to Him as the LORD of LORDS</a:t>
            </a:r>
          </a:p>
          <a:p>
            <a:endParaRPr lang="en-US" sz="1800" baseline="0" dirty="0" smtClean="0"/>
          </a:p>
          <a:p>
            <a:r>
              <a:rPr lang="en-US" sz="1800" baseline="0" dirty="0" smtClean="0"/>
              <a:t>DESPAIR – Noah doesn’t look at the task ahead and quit because it’s too hard.  He doesn’t say “there’s not enough” time.  He looks at the opportunity to be saved and PRAISES God for the opportunity.  Spurgeon says this about Noah:  He sees… </a:t>
            </a:r>
            <a:r>
              <a:rPr lang="en-US" sz="1800" dirty="0" smtClean="0"/>
              <a:t>A </a:t>
            </a:r>
            <a:r>
              <a:rPr lang="en-US" sz="1800" dirty="0" smtClean="0"/>
              <a:t>Holy Awe of God who “would bring a solemn</a:t>
            </a:r>
            <a:r>
              <a:rPr lang="en-US" sz="1800" baseline="0" dirty="0" smtClean="0"/>
              <a:t> dread of the judgments which sin was drawing down upon the giddy world.” – Spurgeon</a:t>
            </a:r>
            <a:r>
              <a:rPr lang="en-US" sz="1800" baseline="0" dirty="0" smtClean="0"/>
              <a:t>.</a:t>
            </a:r>
          </a:p>
          <a:p>
            <a:endParaRPr lang="en-US" sz="1800" baseline="0" dirty="0" smtClean="0"/>
          </a:p>
          <a:p>
            <a:r>
              <a:rPr lang="en-US" sz="1800" baseline="0" dirty="0" smtClean="0"/>
              <a:t>Noah knows he is accountable.  He is not swept away in distractions – and ultimately not in the flood.  When we see God in this reverence – We will OBEY…</a:t>
            </a:r>
            <a:endParaRPr lang="en-US" sz="1800" dirty="0"/>
          </a:p>
        </p:txBody>
      </p:sp>
      <p:sp>
        <p:nvSpPr>
          <p:cNvPr id="4" name="Slide Number Placeholder 3"/>
          <p:cNvSpPr>
            <a:spLocks noGrp="1"/>
          </p:cNvSpPr>
          <p:nvPr>
            <p:ph type="sldNum" sz="quarter" idx="10"/>
          </p:nvPr>
        </p:nvSpPr>
        <p:spPr/>
        <p:txBody>
          <a:bodyPr/>
          <a:lstStyle/>
          <a:p>
            <a:fld id="{CB480792-CD67-7B47-B36E-21B5C367685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3074" y="76505"/>
            <a:ext cx="4332435" cy="2707772"/>
          </a:xfrm>
        </p:spPr>
      </p:sp>
      <p:sp>
        <p:nvSpPr>
          <p:cNvPr id="3" name="Notes Placeholder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Careful Preparation, Not Rushed Activity</a:t>
            </a:r>
            <a:r>
              <a:rPr lang="en-US" sz="1600" dirty="0" smtClean="0"/>
              <a:t>.  The bible goes out of its way</a:t>
            </a:r>
            <a:r>
              <a:rPr lang="en-US" sz="1600" baseline="0" dirty="0" smtClean="0"/>
              <a:t> to tell us twice that Noah didn’t do just “part” of what God requested – </a:t>
            </a:r>
            <a:r>
              <a:rPr lang="en-US" sz="1600" baseline="0" dirty="0" err="1" smtClean="0"/>
              <a:t>noah</a:t>
            </a:r>
            <a:r>
              <a:rPr lang="en-US" sz="1600" baseline="0" dirty="0" smtClean="0"/>
              <a:t> did it all. </a:t>
            </a:r>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 This is as good a place as any for us to remember that the LANGUAGE of Genesis 6,7, and 8</a:t>
            </a:r>
            <a:r>
              <a:rPr lang="en-US" sz="1600" baseline="0" dirty="0" smtClean="0"/>
              <a:t> does NOT describe a “localized” flood.  Noah is building and preparing for a WORLD-WIDE FLOOD.  If this is only a regional flood in the </a:t>
            </a:r>
            <a:r>
              <a:rPr lang="en-US" sz="1600" baseline="0" dirty="0" err="1" smtClean="0"/>
              <a:t>Mediteranean</a:t>
            </a:r>
            <a:r>
              <a:rPr lang="en-US" sz="1600" baseline="0" dirty="0" smtClean="0"/>
              <a:t> area, then you don’t need to save all of the animals.  Localized flooding doesn’t cause you to be in the Ark for months and months and months.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Noah has to prepare for a world-wide disaster and that was not an easy TASK!  Day by day, board by board, covering the Ark with Pitch – this is a HUGE project to take on…And to not give up.  But to keep working until the job is done, and done well.  </a:t>
            </a:r>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Great Personal Cost – Noah’s is a living faith – active and obedient.  Think of all the cost – in materials, in time, in energy</a:t>
            </a:r>
            <a:r>
              <a:rPr lang="en-US" sz="1600" baseline="0" dirty="0" smtClean="0"/>
              <a:t> and effort, there is SUCH huge investment in this tremendous project</a:t>
            </a:r>
            <a:r>
              <a:rPr lang="en-US" sz="1600"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PRESSURE…vs. 3 begins as an initial warning to us…but notice in verse 5 and verse 6 that there is reference to the days of Noah…why?  Because that was a time when people thought God would delay and the punishment Noah had preached about wouldn’t happen.  We need to see that LITERALLY – everyone one else in the world by their choices and by their criticism – chip away at Noah’s faith…Yet He Holds ON to GOD.</a:t>
            </a:r>
            <a:endParaRPr lang="en-US" sz="1600" dirty="0" smtClean="0"/>
          </a:p>
          <a:p>
            <a:endParaRPr lang="en-US" sz="1600" dirty="0" smtClean="0"/>
          </a:p>
          <a:p>
            <a:endParaRPr lang="en-US" sz="1600" dirty="0" smtClean="0"/>
          </a:p>
          <a:p>
            <a:r>
              <a:rPr lang="en-US" sz="1600" dirty="0" smtClean="0"/>
              <a:t>FAMILY in FAITHFUL Obedience:  *</a:t>
            </a:r>
            <a:r>
              <a:rPr lang="en-US" sz="1600" dirty="0" smtClean="0"/>
              <a:t>*We need to believe that JESUS IS COMING BACK in a way</a:t>
            </a:r>
            <a:r>
              <a:rPr lang="en-US" sz="1600" baseline="0" dirty="0" smtClean="0"/>
              <a:t> the world has never seen – and that we MUST be prepared for.  It calls for OBEDIENCE TODAY.</a:t>
            </a:r>
          </a:p>
          <a:p>
            <a:endParaRPr lang="en-US" sz="1600" baseline="0" dirty="0" smtClean="0"/>
          </a:p>
          <a:p>
            <a:endParaRPr lang="en-US" sz="1600" dirty="0"/>
          </a:p>
        </p:txBody>
      </p:sp>
      <p:sp>
        <p:nvSpPr>
          <p:cNvPr id="4" name="Slide Number Placeholder 3"/>
          <p:cNvSpPr>
            <a:spLocks noGrp="1"/>
          </p:cNvSpPr>
          <p:nvPr>
            <p:ph type="sldNum" sz="quarter" idx="10"/>
          </p:nvPr>
        </p:nvSpPr>
        <p:spPr/>
        <p:txBody>
          <a:bodyPr/>
          <a:lstStyle/>
          <a:p>
            <a:fld id="{CB480792-CD67-7B47-B36E-21B5C367685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084" y="122408"/>
            <a:ext cx="4337480" cy="2710925"/>
          </a:xfrm>
        </p:spPr>
      </p:sp>
      <p:sp>
        <p:nvSpPr>
          <p:cNvPr id="3" name="Notes Placeholder 2"/>
          <p:cNvSpPr>
            <a:spLocks noGrp="1"/>
          </p:cNvSpPr>
          <p:nvPr>
            <p:ph type="body" idx="1"/>
          </p:nvPr>
        </p:nvSpPr>
        <p:spPr/>
        <p:txBody>
          <a:bodyPr>
            <a:normAutofit lnSpcReduction="10000"/>
          </a:bodyPr>
          <a:lstStyle/>
          <a:p>
            <a:r>
              <a:rPr lang="en-US" sz="1600" dirty="0" smtClean="0"/>
              <a:t>FINAL point this morning…</a:t>
            </a:r>
          </a:p>
          <a:p>
            <a:endParaRPr lang="en-US" sz="1600" dirty="0" smtClean="0"/>
          </a:p>
          <a:p>
            <a:r>
              <a:rPr lang="en-US" sz="1600" dirty="0" smtClean="0"/>
              <a:t>I’ll be the first to acknowledge…Every family has some members who aren’t faithful…a son or a daughter…a</a:t>
            </a:r>
            <a:r>
              <a:rPr lang="en-US" sz="1600" baseline="0" dirty="0" smtClean="0"/>
              <a:t> mother or father….an aunt, uncle, cousin… I want to tell you today – DON’T GIVE UP. You don’t know yet, how your consistent example and dedication to the WORD OF GOD is going to impact them.</a:t>
            </a:r>
            <a:endParaRPr lang="en-US" sz="1600" dirty="0" smtClean="0"/>
          </a:p>
          <a:p>
            <a:endParaRPr lang="en-US" sz="1600" dirty="0" smtClean="0"/>
          </a:p>
          <a:p>
            <a:r>
              <a:rPr lang="en-US" sz="1600" dirty="0" smtClean="0"/>
              <a:t>Matthew 24:38 – there were some who carried on in daily</a:t>
            </a:r>
            <a:r>
              <a:rPr lang="en-US" sz="1600" baseline="0" dirty="0" smtClean="0"/>
              <a:t> life – planning for their future when in reality they HAD NO Future.</a:t>
            </a:r>
          </a:p>
          <a:p>
            <a:endParaRPr lang="en-US" sz="1600" baseline="0" dirty="0" smtClean="0"/>
          </a:p>
          <a:p>
            <a:r>
              <a:rPr lang="en-US" sz="1600" baseline="0" dirty="0" smtClean="0"/>
              <a:t>But when GOD determines the right time: Noah’s family enters the ark.</a:t>
            </a:r>
            <a:endParaRPr lang="en-US" sz="1600" dirty="0" smtClean="0"/>
          </a:p>
          <a:p>
            <a:endParaRPr lang="en-US" sz="1600" dirty="0" smtClean="0"/>
          </a:p>
          <a:p>
            <a:r>
              <a:rPr lang="en-US" sz="1600" dirty="0" smtClean="0"/>
              <a:t>Noah </a:t>
            </a:r>
            <a:r>
              <a:rPr lang="en-US" sz="1600" dirty="0" smtClean="0"/>
              <a:t>didn’t change</a:t>
            </a:r>
            <a:r>
              <a:rPr lang="en-US" sz="1600" baseline="0" dirty="0" smtClean="0"/>
              <a:t> the design of the ark to make it easier to build or more </a:t>
            </a:r>
            <a:r>
              <a:rPr lang="en-US" sz="1600" baseline="0" dirty="0" err="1" smtClean="0"/>
              <a:t>accomodating</a:t>
            </a:r>
            <a:r>
              <a:rPr lang="en-US" sz="1600" baseline="0" dirty="0" smtClean="0"/>
              <a:t> for his family. He helped raise His family up to the high calling of God.</a:t>
            </a:r>
          </a:p>
          <a:p>
            <a:endParaRPr lang="en-US" sz="1600" baseline="0" dirty="0" smtClean="0"/>
          </a:p>
          <a:p>
            <a:r>
              <a:rPr lang="en-US" sz="1600" dirty="0" smtClean="0"/>
              <a:t>Let them see that you are faithful in your worship habits.</a:t>
            </a:r>
          </a:p>
          <a:p>
            <a:r>
              <a:rPr lang="en-US" sz="1600" dirty="0" smtClean="0"/>
              <a:t>Let them see that you</a:t>
            </a:r>
            <a:r>
              <a:rPr lang="en-US" sz="1600" baseline="0" dirty="0" smtClean="0"/>
              <a:t> study your bible beginning to end.</a:t>
            </a:r>
          </a:p>
          <a:p>
            <a:r>
              <a:rPr lang="en-US" sz="1600" baseline="0" dirty="0" smtClean="0"/>
              <a:t>Let them see a family that abstains from every form of evil,</a:t>
            </a:r>
          </a:p>
          <a:p>
            <a:r>
              <a:rPr lang="en-US" sz="1600" baseline="0" dirty="0" smtClean="0"/>
              <a:t>See a family that  flees from lust,  that rejects profanity.</a:t>
            </a:r>
          </a:p>
          <a:p>
            <a:endParaRPr lang="en-US" sz="1600" baseline="0" dirty="0" smtClean="0"/>
          </a:p>
          <a:p>
            <a:r>
              <a:rPr lang="en-US" sz="1600" baseline="0" dirty="0" smtClean="0"/>
              <a:t>Be a family that builds for the Lord</a:t>
            </a:r>
            <a:r>
              <a:rPr lang="en-US" sz="1600" baseline="0" dirty="0" smtClean="0"/>
              <a:t>!</a:t>
            </a:r>
          </a:p>
          <a:p>
            <a:endParaRPr lang="en-US" sz="1600" baseline="0" dirty="0" smtClean="0"/>
          </a:p>
          <a:p>
            <a:r>
              <a:rPr lang="en-US" sz="1600" baseline="0" dirty="0" smtClean="0"/>
              <a:t>Distracted – Calls for Perseverance.  Keep on doing the right thing, day in and day out. It is NOT IN VAIN!</a:t>
            </a:r>
            <a:endParaRPr lang="en-US" sz="1600" dirty="0"/>
          </a:p>
        </p:txBody>
      </p:sp>
      <p:sp>
        <p:nvSpPr>
          <p:cNvPr id="4" name="Slide Number Placeholder 3"/>
          <p:cNvSpPr>
            <a:spLocks noGrp="1"/>
          </p:cNvSpPr>
          <p:nvPr>
            <p:ph type="sldNum" sz="quarter" idx="10"/>
          </p:nvPr>
        </p:nvSpPr>
        <p:spPr/>
        <p:txBody>
          <a:bodyPr/>
          <a:lstStyle/>
          <a:p>
            <a:fld id="{CB480792-CD67-7B47-B36E-21B5C367685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a:xfrm>
            <a:off x="272129" y="4406563"/>
            <a:ext cx="6395004" cy="4499292"/>
          </a:xfrm>
        </p:spPr>
        <p:txBody>
          <a:bodyPr>
            <a:normAutofit/>
          </a:bodyPr>
          <a:lstStyle/>
          <a:p>
            <a:r>
              <a:rPr lang="en-US" sz="1800" dirty="0" smtClean="0"/>
              <a:t>BE SAVED!</a:t>
            </a:r>
            <a:endParaRPr lang="en-US" sz="1800" dirty="0"/>
          </a:p>
        </p:txBody>
      </p:sp>
      <p:sp>
        <p:nvSpPr>
          <p:cNvPr id="4" name="Slide Number Placeholder 3"/>
          <p:cNvSpPr>
            <a:spLocks noGrp="1"/>
          </p:cNvSpPr>
          <p:nvPr>
            <p:ph type="sldNum" sz="quarter" idx="10"/>
          </p:nvPr>
        </p:nvSpPr>
        <p:spPr/>
        <p:txBody>
          <a:bodyPr/>
          <a:lstStyle/>
          <a:p>
            <a:fld id="{CB480792-CD67-7B47-B36E-21B5C367685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4/16/16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4/16/16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4/16/16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4/16/16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4/16/16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4/16/16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4/16/16</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accel="50000" decel="5000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1" accel="50000" decel="5000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0-#ppt_h/2"/>
                          </p:val>
                        </p:tav>
                        <p:tav tm="100000">
                          <p:val>
                            <p:strVal val="#ppt_y"/>
                          </p:val>
                        </p:tav>
                      </p:tavLst>
                    </p:anim>
                  </p:childTnLst>
                </p:cTn>
              </p:par>
            </p:tnLst>
          </p:tmpl>
          <p:tmpl lvl="2">
            <p:tnLst>
              <p:par>
                <p:cTn presetID="2" presetClass="entr" presetSubtype="1"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0-#ppt_h/2"/>
                          </p:val>
                        </p:tav>
                        <p:tav tm="100000">
                          <p:val>
                            <p:strVal val="#ppt_y"/>
                          </p:val>
                        </p:tav>
                      </p:tavLst>
                    </p:anim>
                  </p:childTnLst>
                </p:cTn>
              </p:par>
            </p:tnLst>
          </p:tmpl>
          <p:tmpl lvl="3">
            <p:tnLst>
              <p:par>
                <p:cTn presetID="2" presetClass="entr" presetSubtype="1"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0-#ppt_h/2"/>
                          </p:val>
                        </p:tav>
                        <p:tav tm="100000">
                          <p:val>
                            <p:strVal val="#ppt_y"/>
                          </p:val>
                        </p:tav>
                      </p:tavLst>
                    </p:anim>
                  </p:childTnLst>
                </p:cTn>
              </p:par>
            </p:tnLst>
          </p:tmpl>
          <p:tmpl lvl="4">
            <p:tnLst>
              <p:par>
                <p:cTn presetID="2" presetClass="entr" presetSubtype="1"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0-#ppt_h/2"/>
                          </p:val>
                        </p:tav>
                        <p:tav tm="100000">
                          <p:val>
                            <p:strVal val="#ppt_y"/>
                          </p:val>
                        </p:tav>
                      </p:tavLst>
                    </p:anim>
                  </p:childTnLst>
                </p:cTn>
              </p:par>
            </p:tnLst>
          </p:tmpl>
          <p:tmpl lvl="5">
            <p:tnLst>
              <p:par>
                <p:cTn presetID="2" presetClass="entr" presetSubtype="1"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0-#ppt_h/2"/>
                          </p:val>
                        </p:tav>
                        <p:tav tm="100000">
                          <p:val>
                            <p:strVal val="#ppt_y"/>
                          </p:val>
                        </p:tav>
                      </p:tavLst>
                    </p:anim>
                  </p:childTnLst>
                </p:cTn>
              </p:par>
            </p:tnLst>
          </p:tmpl>
        </p:tmplLst>
      </p:bldP>
    </p:bldLst>
  </p:timing>
  <p:txStyles>
    <p:titleStyle>
      <a:lvl1pPr algn="ctr" defTabSz="457200" rtl="0" eaLnBrk="1" latinLnBrk="0" hangingPunct="1">
        <a:spcBef>
          <a:spcPct val="0"/>
        </a:spcBef>
        <a:buNone/>
        <a:defRPr sz="4400" b="1" kern="1200">
          <a:solidFill>
            <a:schemeClr val="tx1"/>
          </a:solidFill>
          <a:latin typeface="Tahoma"/>
          <a:ea typeface="+mj-ea"/>
          <a:cs typeface="Tahom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ahoma"/>
          <a:ea typeface="+mn-ea"/>
          <a:cs typeface="Tahoma"/>
        </a:defRPr>
      </a:lvl1pPr>
      <a:lvl2pPr marL="742950" indent="-285750" algn="l" defTabSz="457200" rtl="0" eaLnBrk="1" latinLnBrk="0" hangingPunct="1">
        <a:spcBef>
          <a:spcPct val="20000"/>
        </a:spcBef>
        <a:buFont typeface="Arial"/>
        <a:buChar char="–"/>
        <a:defRPr sz="2800" kern="1200">
          <a:solidFill>
            <a:schemeClr val="tx1"/>
          </a:solidFill>
          <a:latin typeface="Tahoma"/>
          <a:ea typeface="+mn-ea"/>
          <a:cs typeface="Tahoma"/>
        </a:defRPr>
      </a:lvl2pPr>
      <a:lvl3pPr marL="1143000" indent="-228600" algn="l" defTabSz="457200" rtl="0" eaLnBrk="1" latinLnBrk="0" hangingPunct="1">
        <a:spcBef>
          <a:spcPct val="20000"/>
        </a:spcBef>
        <a:buFont typeface="Arial"/>
        <a:buChar char="•"/>
        <a:defRPr sz="2400" kern="1200">
          <a:solidFill>
            <a:schemeClr val="tx1"/>
          </a:solidFill>
          <a:latin typeface="Tahoma"/>
          <a:ea typeface="+mn-ea"/>
          <a:cs typeface="Tahoma"/>
        </a:defRPr>
      </a:lvl3pPr>
      <a:lvl4pPr marL="1600200" indent="-228600" algn="l" defTabSz="457200" rtl="0" eaLnBrk="1" latinLnBrk="0" hangingPunct="1">
        <a:spcBef>
          <a:spcPct val="20000"/>
        </a:spcBef>
        <a:buFont typeface="Arial"/>
        <a:buChar char="–"/>
        <a:defRPr sz="2000" kern="1200">
          <a:solidFill>
            <a:schemeClr val="tx1"/>
          </a:solidFill>
          <a:latin typeface="Tahoma"/>
          <a:ea typeface="+mn-ea"/>
          <a:cs typeface="Tahoma"/>
        </a:defRPr>
      </a:lvl4pPr>
      <a:lvl5pPr marL="2057400" indent="-228600" algn="l" defTabSz="457200" rtl="0" eaLnBrk="1" latinLnBrk="0" hangingPunct="1">
        <a:spcBef>
          <a:spcPct val="20000"/>
        </a:spcBef>
        <a:buFont typeface="Arial"/>
        <a:buChar char="»"/>
        <a:defRPr sz="2000" kern="1200">
          <a:solidFill>
            <a:schemeClr val="tx1"/>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Noah</a:t>
            </a:r>
            <a:endParaRPr lang="en-US" dirty="0"/>
          </a:p>
        </p:txBody>
      </p:sp>
      <p:sp>
        <p:nvSpPr>
          <p:cNvPr id="3" name="Subtitle 2"/>
          <p:cNvSpPr>
            <a:spLocks noGrp="1"/>
          </p:cNvSpPr>
          <p:nvPr>
            <p:ph type="subTitle" idx="1"/>
          </p:nvPr>
        </p:nvSpPr>
        <p:spPr/>
        <p:txBody>
          <a:bodyPr/>
          <a:lstStyle/>
          <a:p>
            <a:endParaRPr lang="en-US"/>
          </a:p>
        </p:txBody>
      </p:sp>
      <p:pic>
        <p:nvPicPr>
          <p:cNvPr id="5" name="Picture 4" descr="noah-16-10-title.jpg"/>
          <p:cNvPicPr>
            <a:picLocks noChangeAspect="1"/>
          </p:cNvPicPr>
          <p:nvPr/>
        </p:nvPicPr>
        <p:blipFill>
          <a:blip r:embed="rId3"/>
          <a:stretch>
            <a:fillRect/>
          </a:stretch>
        </p:blipFill>
        <p:spPr>
          <a:xfrm>
            <a:off x="3175" y="0"/>
            <a:ext cx="9140825" cy="5715000"/>
          </a:xfrm>
          <a:prstGeom prst="rect">
            <a:avLst/>
          </a:prstGeom>
        </p:spPr>
      </p:pic>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Out Like Noah</a:t>
            </a:r>
            <a:endParaRPr lang="en-US" dirty="0"/>
          </a:p>
        </p:txBody>
      </p:sp>
      <p:sp>
        <p:nvSpPr>
          <p:cNvPr id="3" name="Content Placeholder 2"/>
          <p:cNvSpPr>
            <a:spLocks noGrp="1"/>
          </p:cNvSpPr>
          <p:nvPr>
            <p:ph idx="1"/>
          </p:nvPr>
        </p:nvSpPr>
        <p:spPr/>
        <p:txBody>
          <a:bodyPr>
            <a:normAutofit/>
          </a:bodyPr>
          <a:lstStyle/>
          <a:p>
            <a:r>
              <a:rPr lang="en-US" sz="3000" b="1" dirty="0" smtClean="0"/>
              <a:t>“</a:t>
            </a:r>
            <a:r>
              <a:rPr lang="en-US" sz="3000" dirty="0" smtClean="0"/>
              <a:t>By </a:t>
            </a:r>
            <a:r>
              <a:rPr lang="en-US" sz="3000" u="sng" dirty="0" smtClean="0"/>
              <a:t>faith</a:t>
            </a:r>
            <a:r>
              <a:rPr lang="en-US" sz="3000" dirty="0" smtClean="0"/>
              <a:t> Noah, being warned by God </a:t>
            </a:r>
            <a:br>
              <a:rPr lang="en-US" sz="3000" dirty="0" smtClean="0"/>
            </a:br>
            <a:r>
              <a:rPr lang="en-US" sz="3000" dirty="0" smtClean="0"/>
              <a:t>about things not yet seen, </a:t>
            </a:r>
            <a:r>
              <a:rPr lang="en-US" sz="3000" u="sng" dirty="0" smtClean="0"/>
              <a:t>in reverence</a:t>
            </a:r>
            <a:r>
              <a:rPr lang="en-US" sz="3000" dirty="0" smtClean="0"/>
              <a:t> </a:t>
            </a:r>
            <a:br>
              <a:rPr lang="en-US" sz="3000" dirty="0" smtClean="0"/>
            </a:br>
            <a:r>
              <a:rPr lang="en-US" sz="3000" u="sng" dirty="0" smtClean="0"/>
              <a:t>prepared an ark</a:t>
            </a:r>
            <a:r>
              <a:rPr lang="en-US" sz="3000" dirty="0" smtClean="0"/>
              <a:t> for the </a:t>
            </a:r>
            <a:r>
              <a:rPr lang="en-US" sz="3000" u="sng" dirty="0" smtClean="0"/>
              <a:t>salvation of his household</a:t>
            </a:r>
            <a:r>
              <a:rPr lang="en-US" sz="3000" dirty="0" smtClean="0"/>
              <a:t>, by which he condemned the world, and became an heir of the righteousness which is according to faith.”</a:t>
            </a:r>
            <a:br>
              <a:rPr lang="en-US" sz="3000" dirty="0" smtClean="0"/>
            </a:br>
            <a:r>
              <a:rPr lang="en-US" sz="3000" dirty="0" smtClean="0"/>
              <a:t> – Hebrews 11:7</a:t>
            </a:r>
            <a:endParaRPr lang="en-US" sz="3000" dirty="0"/>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Faith of Noah</a:t>
            </a:r>
            <a:endParaRPr lang="en-US" dirty="0"/>
          </a:p>
        </p:txBody>
      </p:sp>
      <p:sp>
        <p:nvSpPr>
          <p:cNvPr id="3" name="Content Placeholder 2"/>
          <p:cNvSpPr>
            <a:spLocks noGrp="1"/>
          </p:cNvSpPr>
          <p:nvPr>
            <p:ph idx="1"/>
          </p:nvPr>
        </p:nvSpPr>
        <p:spPr>
          <a:xfrm>
            <a:off x="457200" y="1181365"/>
            <a:ext cx="8229600" cy="4125421"/>
          </a:xfrm>
        </p:spPr>
        <p:txBody>
          <a:bodyPr>
            <a:normAutofit/>
          </a:bodyPr>
          <a:lstStyle/>
          <a:p>
            <a:r>
              <a:rPr lang="en-US" sz="2600" dirty="0" smtClean="0"/>
              <a:t>“By </a:t>
            </a:r>
            <a:r>
              <a:rPr lang="en-US" sz="2600" u="sng" dirty="0" smtClean="0"/>
              <a:t>faith</a:t>
            </a:r>
            <a:r>
              <a:rPr lang="en-US" sz="2600" dirty="0" smtClean="0"/>
              <a:t> Noah, being warned by God about</a:t>
            </a:r>
            <a:br>
              <a:rPr lang="en-US" sz="2600" dirty="0" smtClean="0"/>
            </a:br>
            <a:r>
              <a:rPr lang="en-US" sz="2600" dirty="0" smtClean="0"/>
              <a:t> things not yet seen…”</a:t>
            </a:r>
          </a:p>
          <a:p>
            <a:r>
              <a:rPr lang="en-US" sz="2600" dirty="0" smtClean="0"/>
              <a:t>Noah Believed In God Before The Storm Came.</a:t>
            </a:r>
          </a:p>
          <a:p>
            <a:r>
              <a:rPr lang="en-US" sz="2600" dirty="0" smtClean="0"/>
              <a:t>Noah Believed God Would Destroy The Wicked. (Romans 10:17)</a:t>
            </a:r>
          </a:p>
          <a:p>
            <a:r>
              <a:rPr lang="en-US" sz="2600" dirty="0" smtClean="0"/>
              <a:t>Noah Believed &amp; Preached Even When No One </a:t>
            </a:r>
            <a:br>
              <a:rPr lang="en-US" sz="2600" dirty="0" smtClean="0"/>
            </a:br>
            <a:r>
              <a:rPr lang="en-US" sz="2600" dirty="0" smtClean="0"/>
              <a:t>Was Converted.  (2 Peter 2:5)</a:t>
            </a:r>
          </a:p>
          <a:p>
            <a:r>
              <a:rPr lang="en-US" sz="2600" dirty="0" smtClean="0"/>
              <a:t>Noah Believed Even Though It Meant Separation From The World (2 Cor. 6:17, 1 John 2:15-17)</a:t>
            </a:r>
            <a:endParaRPr lang="en-US" sz="2600" dirty="0"/>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Reverence of Noah</a:t>
            </a:r>
            <a:endParaRPr lang="en-US" dirty="0"/>
          </a:p>
        </p:txBody>
      </p:sp>
      <p:sp>
        <p:nvSpPr>
          <p:cNvPr id="3" name="Content Placeholder 2"/>
          <p:cNvSpPr>
            <a:spLocks noGrp="1"/>
          </p:cNvSpPr>
          <p:nvPr>
            <p:ph idx="1"/>
          </p:nvPr>
        </p:nvSpPr>
        <p:spPr>
          <a:xfrm>
            <a:off x="457200" y="1333500"/>
            <a:ext cx="8229600" cy="4029982"/>
          </a:xfrm>
        </p:spPr>
        <p:txBody>
          <a:bodyPr>
            <a:normAutofit fontScale="92500" lnSpcReduction="10000"/>
          </a:bodyPr>
          <a:lstStyle/>
          <a:p>
            <a:r>
              <a:rPr lang="en-US" sz="3027" dirty="0" smtClean="0"/>
              <a:t>“By faith Noah…</a:t>
            </a:r>
            <a:r>
              <a:rPr lang="en-US" sz="3027" u="sng" dirty="0" smtClean="0"/>
              <a:t>in reverence</a:t>
            </a:r>
            <a:r>
              <a:rPr lang="en-US" sz="3027" dirty="0" smtClean="0"/>
              <a:t> …”</a:t>
            </a:r>
          </a:p>
          <a:p>
            <a:r>
              <a:rPr lang="en-US" sz="3027" dirty="0" smtClean="0"/>
              <a:t>Noah’s Fear of God Was Not:</a:t>
            </a:r>
          </a:p>
          <a:p>
            <a:pPr lvl="1"/>
            <a:r>
              <a:rPr lang="en-US" dirty="0" smtClean="0"/>
              <a:t>A Fear of Terror, Because Noah Knew God Would Show Grace.</a:t>
            </a:r>
          </a:p>
          <a:p>
            <a:pPr lvl="1"/>
            <a:r>
              <a:rPr lang="en-US" dirty="0" smtClean="0"/>
              <a:t>A Fear of Recklessness, Because Noah Knew He Was Responsible To Serve God.</a:t>
            </a:r>
          </a:p>
          <a:p>
            <a:pPr lvl="1"/>
            <a:r>
              <a:rPr lang="en-US" dirty="0" smtClean="0"/>
              <a:t>A Fear of Despair, Because Noah Knew As Long As He Lived, It Was Not Too Late.</a:t>
            </a:r>
          </a:p>
          <a:p>
            <a:r>
              <a:rPr lang="en-US" sz="3027" dirty="0" smtClean="0"/>
              <a:t>Noah’s Fear Was Of Loyal Reverence.</a:t>
            </a: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Obedience of Noah</a:t>
            </a:r>
            <a:endParaRPr lang="en-US" dirty="0"/>
          </a:p>
        </p:txBody>
      </p:sp>
      <p:sp>
        <p:nvSpPr>
          <p:cNvPr id="3" name="Content Placeholder 2"/>
          <p:cNvSpPr>
            <a:spLocks noGrp="1"/>
          </p:cNvSpPr>
          <p:nvPr>
            <p:ph idx="1"/>
          </p:nvPr>
        </p:nvSpPr>
        <p:spPr/>
        <p:txBody>
          <a:bodyPr>
            <a:normAutofit fontScale="92500" lnSpcReduction="10000"/>
          </a:bodyPr>
          <a:lstStyle/>
          <a:p>
            <a:r>
              <a:rPr lang="en-US" sz="3027" dirty="0" smtClean="0"/>
              <a:t>“By faith Noah…</a:t>
            </a:r>
            <a:r>
              <a:rPr lang="en-US" sz="3027" u="sng" dirty="0" smtClean="0"/>
              <a:t>prepared an ark</a:t>
            </a:r>
            <a:r>
              <a:rPr lang="en-US" sz="3027" dirty="0" smtClean="0"/>
              <a:t> …”</a:t>
            </a:r>
          </a:p>
          <a:p>
            <a:r>
              <a:rPr lang="en-US" sz="3027" dirty="0" smtClean="0"/>
              <a:t>Noah Obeyed All That God Commanded</a:t>
            </a:r>
          </a:p>
          <a:p>
            <a:pPr lvl="1"/>
            <a:r>
              <a:rPr lang="en-US" dirty="0" smtClean="0"/>
              <a:t>Genesis 6:22, 7:5</a:t>
            </a:r>
          </a:p>
          <a:p>
            <a:r>
              <a:rPr lang="en-US" sz="3027" dirty="0" smtClean="0"/>
              <a:t>Noah Obeyed at Great Personal Cost.</a:t>
            </a:r>
          </a:p>
          <a:p>
            <a:r>
              <a:rPr lang="en-US" sz="3027" dirty="0" smtClean="0"/>
              <a:t>Noah Obeyed Over Great Lengths of Time.</a:t>
            </a:r>
          </a:p>
          <a:p>
            <a:r>
              <a:rPr lang="en-US" sz="3027" dirty="0" smtClean="0"/>
              <a:t>Noah Obeyed In Spite of The Pressure Around Him. (2 Peter 3:3,6)</a:t>
            </a:r>
          </a:p>
          <a:p>
            <a:r>
              <a:rPr lang="en-US" sz="3027" dirty="0" smtClean="0"/>
              <a:t>Noah Led His Family In Faithful Obedience.</a:t>
            </a:r>
            <a:endParaRPr lang="en-US" sz="3027" dirty="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Salvation of Noah</a:t>
            </a:r>
            <a:endParaRPr lang="en-US" dirty="0"/>
          </a:p>
        </p:txBody>
      </p:sp>
      <p:sp>
        <p:nvSpPr>
          <p:cNvPr id="3" name="Content Placeholder 2"/>
          <p:cNvSpPr>
            <a:spLocks noGrp="1"/>
          </p:cNvSpPr>
          <p:nvPr>
            <p:ph idx="1"/>
          </p:nvPr>
        </p:nvSpPr>
        <p:spPr>
          <a:xfrm>
            <a:off x="457200" y="1181365"/>
            <a:ext cx="8229600" cy="4227473"/>
          </a:xfrm>
        </p:spPr>
        <p:txBody>
          <a:bodyPr>
            <a:normAutofit fontScale="92500" lnSpcReduction="20000"/>
          </a:bodyPr>
          <a:lstStyle/>
          <a:p>
            <a:r>
              <a:rPr lang="en-US" sz="3027" dirty="0" smtClean="0"/>
              <a:t>“…for the </a:t>
            </a:r>
            <a:r>
              <a:rPr lang="en-US" sz="3027" u="sng" dirty="0" smtClean="0"/>
              <a:t>salvation of his household</a:t>
            </a:r>
            <a:r>
              <a:rPr lang="en-US" sz="3027" dirty="0" smtClean="0"/>
              <a:t>…”</a:t>
            </a:r>
          </a:p>
          <a:p>
            <a:r>
              <a:rPr lang="en-US" sz="3027" dirty="0" smtClean="0"/>
              <a:t>Bringing Salvation To Our Household.</a:t>
            </a:r>
          </a:p>
          <a:p>
            <a:pPr lvl="1"/>
            <a:r>
              <a:rPr lang="en-US" dirty="0" smtClean="0"/>
              <a:t>Hold On. Do Not Doubt. Your Family Can See Your Faith. Don’t Get Distracted! (Matt. 24:38)</a:t>
            </a:r>
          </a:p>
          <a:p>
            <a:r>
              <a:rPr lang="en-US" sz="3027" dirty="0" smtClean="0"/>
              <a:t>Enter The Ark of Safety. (Genesis 7:1, 6-7)</a:t>
            </a:r>
          </a:p>
          <a:p>
            <a:r>
              <a:rPr lang="en-US" sz="3027" dirty="0" smtClean="0"/>
              <a:t>Noah Is Saved…</a:t>
            </a:r>
          </a:p>
          <a:p>
            <a:pPr lvl="1"/>
            <a:r>
              <a:rPr lang="en-US" sz="2703" dirty="0" smtClean="0"/>
              <a:t>By God’s Grace… Genesis 6:8</a:t>
            </a:r>
          </a:p>
          <a:p>
            <a:pPr lvl="1"/>
            <a:r>
              <a:rPr lang="en-US" sz="2703" dirty="0" smtClean="0"/>
              <a:t>Through Faith… Hebrews 11:7</a:t>
            </a:r>
          </a:p>
          <a:p>
            <a:pPr lvl="1"/>
            <a:r>
              <a:rPr lang="en-US" sz="2703" dirty="0" smtClean="0"/>
              <a:t>That Was Active &amp; Obedient… Genesis 6:22</a:t>
            </a:r>
          </a:p>
          <a:p>
            <a:pPr lvl="1"/>
            <a:r>
              <a:rPr lang="en-US" sz="2703" dirty="0" smtClean="0"/>
              <a:t>When God Saved With Water… 1 Peter 3:20-21</a:t>
            </a:r>
          </a:p>
          <a:p>
            <a:endParaRPr lang="en-US" dirty="0" smtClean="0"/>
          </a:p>
          <a:p>
            <a:endParaRPr lang="en-US"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Noah</a:t>
            </a:r>
            <a:endParaRPr lang="en-US" dirty="0"/>
          </a:p>
        </p:txBody>
      </p:sp>
      <p:sp>
        <p:nvSpPr>
          <p:cNvPr id="3" name="Subtitle 2"/>
          <p:cNvSpPr>
            <a:spLocks noGrp="1"/>
          </p:cNvSpPr>
          <p:nvPr>
            <p:ph type="subTitle" idx="1"/>
          </p:nvPr>
        </p:nvSpPr>
        <p:spPr/>
        <p:txBody>
          <a:bodyPr/>
          <a:lstStyle/>
          <a:p>
            <a:endParaRPr lang="en-US"/>
          </a:p>
        </p:txBody>
      </p:sp>
      <p:pic>
        <p:nvPicPr>
          <p:cNvPr id="5" name="Picture 4" descr="noah-16-10-title.jpg"/>
          <p:cNvPicPr>
            <a:picLocks noChangeAspect="1"/>
          </p:cNvPicPr>
          <p:nvPr/>
        </p:nvPicPr>
        <p:blipFill>
          <a:blip r:embed="rId3"/>
          <a:stretch>
            <a:fillRect/>
          </a:stretch>
        </p:blipFill>
        <p:spPr>
          <a:xfrm>
            <a:off x="3175" y="0"/>
            <a:ext cx="9140825" cy="5715000"/>
          </a:xfrm>
          <a:prstGeom prst="rect">
            <a:avLst/>
          </a:prstGeom>
        </p:spPr>
      </p:pic>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1072</TotalTime>
  <Words>1804</Words>
  <Application>Microsoft Macintosh PowerPoint</Application>
  <PresentationFormat>On-screen Show (16:10)</PresentationFormat>
  <Paragraphs>101</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Default Theme</vt:lpstr>
      <vt:lpstr>Noah</vt:lpstr>
      <vt:lpstr>Standing Out Like Noah</vt:lpstr>
      <vt:lpstr>The Great Faith of Noah</vt:lpstr>
      <vt:lpstr>The Great Reverence of Noah</vt:lpstr>
      <vt:lpstr>The Great Obedience of Noah</vt:lpstr>
      <vt:lpstr>The Great Salvation of Noah</vt:lpstr>
      <vt:lpstr>Noah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dc:title>
  <dc:creator>Phillip Shumake</dc:creator>
  <cp:lastModifiedBy>Phillip Shumake</cp:lastModifiedBy>
  <cp:revision>50</cp:revision>
  <dcterms:created xsi:type="dcterms:W3CDTF">2016-04-17T01:13:45Z</dcterms:created>
  <dcterms:modified xsi:type="dcterms:W3CDTF">2016-04-17T02:03:48Z</dcterms:modified>
</cp:coreProperties>
</file>