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59" r:id="rId3"/>
    <p:sldId id="262" r:id="rId4"/>
    <p:sldId id="276" r:id="rId5"/>
    <p:sldId id="270" r:id="rId6"/>
    <p:sldId id="263" r:id="rId7"/>
    <p:sldId id="264" r:id="rId8"/>
    <p:sldId id="266" r:id="rId9"/>
    <p:sldId id="274" r:id="rId10"/>
    <p:sldId id="271" r:id="rId11"/>
    <p:sldId id="273" r:id="rId12"/>
    <p:sldId id="268" r:id="rId13"/>
    <p:sldId id="269" r:id="rId14"/>
    <p:sldId id="258"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9757" autoAdjust="0"/>
  </p:normalViewPr>
  <p:slideViewPr>
    <p:cSldViewPr snapToGrid="0" snapToObjects="1">
      <p:cViewPr varScale="1">
        <p:scale>
          <a:sx n="96" d="100"/>
          <a:sy n="96" d="100"/>
        </p:scale>
        <p:origin x="-1248"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5B6DC-0479-B943-80F6-3B7F4A6A4689}" type="datetimeFigureOut">
              <a:rPr lang="en-US" smtClean="0"/>
              <a:pPr/>
              <a:t>5/21/16</a:t>
            </a:fld>
            <a:endParaRPr lang="en-US"/>
          </a:p>
        </p:txBody>
      </p:sp>
      <p:sp>
        <p:nvSpPr>
          <p:cNvPr id="4" name="Slide Image Placeholder 3"/>
          <p:cNvSpPr>
            <a:spLocks noGrp="1" noRot="1" noChangeAspect="1"/>
          </p:cNvSpPr>
          <p:nvPr>
            <p:ph type="sldImg" idx="2"/>
          </p:nvPr>
        </p:nvSpPr>
        <p:spPr>
          <a:xfrm>
            <a:off x="1257300" y="106363"/>
            <a:ext cx="4268788" cy="26685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6773" y="2978699"/>
            <a:ext cx="6425581" cy="59271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692045" y="457200"/>
            <a:ext cx="960309" cy="457200"/>
          </a:xfrm>
          <a:prstGeom prst="rect">
            <a:avLst/>
          </a:prstGeom>
        </p:spPr>
        <p:txBody>
          <a:bodyPr vert="horz" lIns="91440" tIns="45720" rIns="91440" bIns="45720" rtlCol="0" anchor="b"/>
          <a:lstStyle>
            <a:lvl1pPr algn="r">
              <a:defRPr sz="1200"/>
            </a:lvl1pPr>
          </a:lstStyle>
          <a:p>
            <a:fld id="{C8521EAB-3E02-9449-ADCF-1F585C9940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gotquestions.org/why-believe-resurrection.html%23ixzz3eeBEMAqo"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pPr eaLnBrk="1" hangingPunct="1"/>
            <a:r>
              <a:rPr lang="en-US" sz="1600" dirty="0" smtClean="0">
                <a:ea typeface="ＭＳ Ｐゴシック" pitchFamily="8" charset="-128"/>
                <a:cs typeface="ＭＳ Ｐゴシック" pitchFamily="8" charset="-128"/>
              </a:rPr>
              <a:t>Natural vs. Super-Natural….</a:t>
            </a:r>
          </a:p>
          <a:p>
            <a:pPr eaLnBrk="1" hangingPunct="1"/>
            <a:endParaRPr lang="en-US" sz="1600" dirty="0" smtClean="0">
              <a:ea typeface="ＭＳ Ｐゴシック" pitchFamily="8" charset="-128"/>
              <a:cs typeface="ＭＳ Ｐゴシック" pitchFamily="8" charset="-128"/>
            </a:endParaRPr>
          </a:p>
          <a:p>
            <a:pPr eaLnBrk="1" hangingPunct="1"/>
            <a:r>
              <a:rPr lang="en-US" sz="1600" dirty="0" smtClean="0">
                <a:ea typeface="ＭＳ Ｐゴシック" pitchFamily="8" charset="-128"/>
                <a:cs typeface="ＭＳ Ｐゴシック" pitchFamily="8" charset="-128"/>
              </a:rPr>
              <a:t>Because The Options Are So Extreme::  A little like listening to a Murder Trial with 2 suspects – does the evidence point toward suspect A or suspect B.  There may be a lot of evidence to consider but if one of the suspects can be PROVEN to be in another country at the time of the murder, then the choice between the two gets a little more obvious.</a:t>
            </a:r>
          </a:p>
          <a:p>
            <a:pPr eaLnBrk="1" hangingPunct="1"/>
            <a:r>
              <a:rPr lang="en-US" sz="1600" dirty="0" smtClean="0">
                <a:ea typeface="ＭＳ Ｐゴシック" pitchFamily="8" charset="-128"/>
                <a:cs typeface="ＭＳ Ｐゴシック" pitchFamily="8" charset="-128"/>
              </a:rPr>
              <a:t>  </a:t>
            </a:r>
          </a:p>
          <a:p>
            <a:pPr eaLnBrk="1" hangingPunct="1"/>
            <a:r>
              <a:rPr lang="en-US" sz="1600" dirty="0" smtClean="0">
                <a:ea typeface="ＭＳ Ｐゴシック" pitchFamily="8" charset="-128"/>
                <a:cs typeface="ＭＳ Ｐゴシック" pitchFamily="8" charset="-128"/>
              </a:rPr>
              <a:t>Naturalist: Everything Is A Result of Chance</a:t>
            </a:r>
          </a:p>
          <a:p>
            <a:pPr eaLnBrk="1" hangingPunct="1"/>
            <a:r>
              <a:rPr lang="en-US" sz="1600" dirty="0" err="1" smtClean="0">
                <a:ea typeface="ＭＳ Ｐゴシック" pitchFamily="8" charset="-128"/>
                <a:cs typeface="ＭＳ Ｐゴシック" pitchFamily="8" charset="-128"/>
              </a:rPr>
              <a:t>SuperNatural</a:t>
            </a:r>
            <a:r>
              <a:rPr lang="en-US" sz="1600" dirty="0" smtClean="0">
                <a:ea typeface="ＭＳ Ｐゴシック" pitchFamily="8" charset="-128"/>
                <a:cs typeface="ＭＳ Ｐゴシック" pitchFamily="8" charset="-128"/>
              </a:rPr>
              <a:t>: Everything Is A Result of Creation.</a:t>
            </a:r>
          </a:p>
          <a:p>
            <a:pPr eaLnBrk="1" hangingPunct="1"/>
            <a:endParaRPr lang="en-US" sz="1600" dirty="0" smtClean="0">
              <a:ea typeface="ＭＳ Ｐゴシック" pitchFamily="8" charset="-128"/>
              <a:cs typeface="ＭＳ Ｐゴシック" pitchFamily="8" charset="-128"/>
            </a:endParaRPr>
          </a:p>
          <a:p>
            <a:pPr eaLnBrk="1" hangingPunct="1"/>
            <a:endParaRPr lang="en-US" sz="1600" dirty="0" smtClean="0">
              <a:ea typeface="ＭＳ Ｐゴシック" pitchFamily="8" charset="-128"/>
              <a:cs typeface="ＭＳ Ｐゴシック" pitchFamily="8" charset="-128"/>
            </a:endParaRPr>
          </a:p>
          <a:p>
            <a:pPr eaLnBrk="1" hangingPunct="1"/>
            <a:endParaRPr lang="en-US" sz="1600" dirty="0" smtClean="0">
              <a:ea typeface="ＭＳ Ｐゴシック" pitchFamily="8" charset="-128"/>
              <a:cs typeface="ＭＳ Ｐゴシック" pitchFamily="8" charset="-128"/>
            </a:endParaRPr>
          </a:p>
          <a:p>
            <a:pPr eaLnBrk="1" hangingPunct="1"/>
            <a:r>
              <a:rPr lang="en-US" sz="1600" dirty="0" smtClean="0">
                <a:ea typeface="ＭＳ Ｐゴシック" pitchFamily="8" charset="-128"/>
                <a:cs typeface="ＭＳ Ｐゴシック" pitchFamily="8" charset="-128"/>
              </a:rPr>
              <a:t>OPTIONS ARE SO EXTREME:  We Are Not Dealing With A CLOSE CALL! We Are Dealing With A Fundamental Belief – Is Everything Around Us An Accident – or is there a Supernatural Element!! Not Because I’ve Examined ALL of the Evidence (No One Has!) But I’ve examined enough to come to a very compelling conclusion. The two sides could not be further apart!!!</a:t>
            </a:r>
          </a:p>
          <a:p>
            <a:pPr eaLnBrk="1" hangingPunct="1"/>
            <a:r>
              <a:rPr lang="en-US" sz="1600" dirty="0" smtClean="0">
                <a:ea typeface="ＭＳ Ｐゴシック" pitchFamily="8" charset="-128"/>
                <a:cs typeface="ＭＳ Ｐゴシック" pitchFamily="8" charset="-128"/>
              </a:rPr>
              <a:t>I admit there is more for me to learn, but the scale is dramatically tipped toward GOD!</a:t>
            </a:r>
          </a:p>
          <a:p>
            <a:r>
              <a:rPr lang="en-US" sz="1600" baseline="0" dirty="0" smtClean="0"/>
              <a:t>…</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AD06A-A33A-DB41-B72A-B3AAAAC745E9}" type="slidenum">
              <a:rPr lang="en-US"/>
              <a:pPr/>
              <a:t>10</a:t>
            </a:fld>
            <a:endParaRPr lang="en-US"/>
          </a:p>
        </p:txBody>
      </p:sp>
      <p:sp>
        <p:nvSpPr>
          <p:cNvPr id="31746" name="Rectangle 2"/>
          <p:cNvSpPr>
            <a:spLocks noGrp="1" noRot="1" noChangeAspect="1" noChangeArrowheads="1" noTextEdit="1"/>
          </p:cNvSpPr>
          <p:nvPr>
            <p:ph type="sldImg"/>
          </p:nvPr>
        </p:nvSpPr>
        <p:spPr>
          <a:xfrm>
            <a:off x="1257300" y="106363"/>
            <a:ext cx="4268788" cy="2668587"/>
          </a:xfrm>
          <a:ln/>
        </p:spPr>
      </p:sp>
      <p:sp>
        <p:nvSpPr>
          <p:cNvPr id="31747" name="Rectangle 3"/>
          <p:cNvSpPr>
            <a:spLocks noGrp="1" noChangeArrowheads="1"/>
          </p:cNvSpPr>
          <p:nvPr>
            <p:ph type="body" idx="1"/>
          </p:nvPr>
        </p:nvSpPr>
        <p:spPr/>
        <p:txBody>
          <a:bodyPr>
            <a:normAutofit/>
          </a:bodyPr>
          <a:lstStyle/>
          <a:p>
            <a:r>
              <a:rPr lang="en-US" sz="1800" dirty="0"/>
              <a:t>Even in Sennacherib’s boasting, he must admit that he was unable to fully conquer God’s people while Hezekiah was reigning.  He mentions his invading of several cities, but returns to Assyria unable to fully complete his plan.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AD06A-A33A-DB41-B72A-B3AAAAC745E9}" type="slidenum">
              <a:rPr lang="en-US"/>
              <a:pPr/>
              <a:t>11</a:t>
            </a:fld>
            <a:endParaRPr lang="en-US"/>
          </a:p>
        </p:txBody>
      </p:sp>
      <p:sp>
        <p:nvSpPr>
          <p:cNvPr id="31746" name="Rectangle 2"/>
          <p:cNvSpPr>
            <a:spLocks noGrp="1" noRot="1" noChangeAspect="1" noChangeArrowheads="1" noTextEdit="1"/>
          </p:cNvSpPr>
          <p:nvPr>
            <p:ph type="sldImg"/>
          </p:nvPr>
        </p:nvSpPr>
        <p:spPr>
          <a:xfrm>
            <a:off x="1257300" y="106363"/>
            <a:ext cx="4268788" cy="2668587"/>
          </a:xfrm>
          <a:ln/>
        </p:spPr>
      </p:sp>
      <p:sp>
        <p:nvSpPr>
          <p:cNvPr id="31747" name="Rectangle 3"/>
          <p:cNvSpPr>
            <a:spLocks noGrp="1" noChangeArrowheads="1"/>
          </p:cNvSpPr>
          <p:nvPr>
            <p:ph type="body" idx="1"/>
          </p:nvPr>
        </p:nvSpPr>
        <p:spPr/>
        <p:txBody>
          <a:bodyPr>
            <a:normAutofit/>
          </a:bodyPr>
          <a:lstStyle/>
          <a:p>
            <a:r>
              <a:rPr lang="en-US" sz="1800" dirty="0"/>
              <a:t>Even in Sennacherib’s boasting, he must admit that he was unable to fully conquer God’s people while Hezekiah was reigning.  He mentions his invading of several cities, but returns to Assyria unable to fully complete his plan.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r>
              <a:rPr lang="en-US" sz="1800" dirty="0" smtClean="0"/>
              <a:t>Why I believe…I don’t just believe the Bible</a:t>
            </a:r>
            <a:r>
              <a:rPr lang="en-US" sz="1800" baseline="0" dirty="0" smtClean="0"/>
              <a:t> is true – I believe the Bible is to be followed – with our GREATEST effort, Greatest Diligence, and even in Great Detail.</a:t>
            </a:r>
          </a:p>
          <a:p>
            <a:endParaRPr lang="en-US" sz="1800" baseline="0" dirty="0" smtClean="0"/>
          </a:p>
          <a:p>
            <a:r>
              <a:rPr lang="en-US" sz="1800" baseline="0" dirty="0" smtClean="0"/>
              <a:t>Why would I believe something that crazy??  Because Jesus and His apostles taught with authority.</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r>
              <a:rPr lang="en-US" sz="1800" dirty="0" smtClean="0"/>
              <a:t>If you believe in Jesus, you have to believe in Hell.</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21EAB-3E02-9449-ADCF-1F585C99400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Autofit/>
          </a:bodyPr>
          <a:lstStyle/>
          <a:p>
            <a:r>
              <a:rPr lang="en-US" sz="1600" dirty="0" smtClean="0"/>
              <a:t>Job 9:5a (It</a:t>
            </a:r>
            <a:r>
              <a:rPr lang="en-US" sz="1600" baseline="0" dirty="0" smtClean="0"/>
              <a:t> is God) 10 “innumerable…”</a:t>
            </a:r>
          </a:p>
          <a:p>
            <a:endParaRPr lang="en-US" sz="1600" baseline="0" dirty="0" smtClean="0"/>
          </a:p>
          <a:p>
            <a:r>
              <a:rPr lang="en-US" sz="1600" b="1" kern="1200" dirty="0" smtClean="0">
                <a:solidFill>
                  <a:schemeClr val="tx1"/>
                </a:solidFill>
                <a:latin typeface="+mn-lt"/>
                <a:ea typeface="+mn-ea"/>
                <a:cs typeface="+mn-cs"/>
              </a:rPr>
              <a:t>The Cell</a:t>
            </a:r>
          </a:p>
          <a:p>
            <a:r>
              <a:rPr lang="en-US" sz="1600" b="1" i="1" kern="1200" dirty="0" smtClean="0">
                <a:solidFill>
                  <a:schemeClr val="tx1"/>
                </a:solidFill>
                <a:latin typeface="+mn-lt"/>
                <a:ea typeface="+mn-ea"/>
                <a:cs typeface="+mn-cs"/>
              </a:rPr>
              <a:t>“It is God…who does great things, unfathomable, And wondrous works without number.”  Job 9:5a,10</a:t>
            </a:r>
          </a:p>
          <a:p>
            <a:r>
              <a:rPr lang="en-US" sz="1600" kern="1200" dirty="0" smtClean="0">
                <a:solidFill>
                  <a:schemeClr val="tx1"/>
                </a:solidFill>
                <a:latin typeface="+mn-lt"/>
                <a:ea typeface="+mn-ea"/>
                <a:cs typeface="+mn-cs"/>
              </a:rPr>
              <a:t> </a:t>
            </a:r>
          </a:p>
          <a:p>
            <a:r>
              <a:rPr lang="en-US" sz="1600" kern="1200" dirty="0" smtClean="0">
                <a:solidFill>
                  <a:schemeClr val="tx1"/>
                </a:solidFill>
                <a:latin typeface="+mn-lt"/>
                <a:ea typeface="+mn-ea"/>
                <a:cs typeface="+mn-cs"/>
              </a:rPr>
              <a:t>A human body is composed of over 30 different kinds of cells (red blood cells, white blood cells, nerve cells, etc.), totaling approximately </a:t>
            </a:r>
            <a:r>
              <a:rPr lang="en-US" sz="1600" u="sng" kern="1200" dirty="0" smtClean="0">
                <a:solidFill>
                  <a:schemeClr val="tx1"/>
                </a:solidFill>
                <a:latin typeface="+mn-lt"/>
                <a:ea typeface="+mn-ea"/>
                <a:cs typeface="+mn-cs"/>
              </a:rPr>
              <a:t>100 trillion cells in an average adult</a:t>
            </a:r>
            <a:r>
              <a:rPr lang="en-US" sz="1600" kern="1200" dirty="0" smtClean="0">
                <a:solidFill>
                  <a:schemeClr val="tx1"/>
                </a:solidFill>
                <a:latin typeface="+mn-lt"/>
                <a:ea typeface="+mn-ea"/>
                <a:cs typeface="+mn-cs"/>
              </a:rPr>
              <a:t> (Beck, 1971, </a:t>
            </a:r>
            <a:r>
              <a:rPr lang="en-US" sz="1600" kern="1200" dirty="0" err="1" smtClean="0">
                <a:solidFill>
                  <a:schemeClr val="tx1"/>
                </a:solidFill>
                <a:latin typeface="+mn-lt"/>
                <a:ea typeface="+mn-ea"/>
                <a:cs typeface="+mn-cs"/>
              </a:rPr>
              <a:t>p</a:t>
            </a:r>
            <a:r>
              <a:rPr lang="en-US" sz="1600" kern="1200" dirty="0" smtClean="0">
                <a:solidFill>
                  <a:schemeClr val="tx1"/>
                </a:solidFill>
                <a:latin typeface="+mn-lt"/>
                <a:ea typeface="+mn-ea"/>
                <a:cs typeface="+mn-cs"/>
              </a:rPr>
              <a:t>. 189).</a:t>
            </a:r>
          </a:p>
          <a:p>
            <a:r>
              <a:rPr lang="en-US" sz="1600" kern="1200" dirty="0" smtClean="0">
                <a:solidFill>
                  <a:schemeClr val="tx1"/>
                </a:solidFill>
                <a:latin typeface="+mn-lt"/>
                <a:ea typeface="+mn-ea"/>
                <a:cs typeface="+mn-cs"/>
              </a:rPr>
              <a:t> </a:t>
            </a:r>
          </a:p>
          <a:p>
            <a:r>
              <a:rPr lang="en-US" sz="1600" kern="1200" dirty="0" smtClean="0">
                <a:solidFill>
                  <a:schemeClr val="tx1"/>
                </a:solidFill>
                <a:latin typeface="+mn-lt"/>
                <a:ea typeface="+mn-ea"/>
                <a:cs typeface="+mn-cs"/>
              </a:rPr>
              <a:t>In an article written for Encyclopedia Britannica, Carl Sagan observed that “the information content of a simple cell has been estimated as around 1 trillion bits.  To emphasize to the reader the enormity of this figure, Dr. Sagan then noted that if one were to count every letter in every word of every book in the world’s largest library (over ten million volumes), the final tally would be approximately a trillion letters.  Thus, a single cell contains the equivalent information content of every book in the world’s largest library of more than ten million volumes!  </a:t>
            </a:r>
            <a:r>
              <a:rPr lang="en-US" sz="1600" u="sng" kern="1200" dirty="0" smtClean="0">
                <a:solidFill>
                  <a:schemeClr val="tx1"/>
                </a:solidFill>
                <a:latin typeface="+mn-lt"/>
                <a:ea typeface="+mn-ea"/>
                <a:cs typeface="+mn-cs"/>
              </a:rPr>
              <a:t>Every rational person recognizes that not one of the books in such a library “just happened.”  Rather, each and every one is the result of intelligence and painstaking design.</a:t>
            </a:r>
          </a:p>
          <a:p>
            <a:endParaRPr lang="en-US" sz="1600" u="sng" kern="1200" dirty="0" smtClean="0">
              <a:solidFill>
                <a:schemeClr val="tx1"/>
              </a:solidFill>
              <a:latin typeface="+mn-lt"/>
              <a:ea typeface="+mn-ea"/>
              <a:cs typeface="+mn-cs"/>
            </a:endParaRPr>
          </a:p>
          <a:p>
            <a:r>
              <a:rPr lang="en-US" sz="1600" u="sng" kern="1200" dirty="0" smtClean="0">
                <a:solidFill>
                  <a:schemeClr val="tx1"/>
                </a:solidFill>
                <a:latin typeface="+mn-lt"/>
                <a:ea typeface="+mn-ea"/>
                <a:cs typeface="+mn-cs"/>
              </a:rPr>
              <a:t>*** Context: It would take 7,812</a:t>
            </a:r>
            <a:r>
              <a:rPr lang="en-US" sz="1600" u="sng" kern="1200" baseline="0" dirty="0" smtClean="0">
                <a:solidFill>
                  <a:schemeClr val="tx1"/>
                </a:solidFill>
                <a:latin typeface="+mn-lt"/>
                <a:ea typeface="+mn-ea"/>
                <a:cs typeface="+mn-cs"/>
              </a:rPr>
              <a:t> </a:t>
            </a:r>
            <a:r>
              <a:rPr lang="en-US" sz="1600" u="sng" kern="1200" baseline="0" dirty="0" err="1" smtClean="0">
                <a:solidFill>
                  <a:schemeClr val="tx1"/>
                </a:solidFill>
                <a:latin typeface="+mn-lt"/>
                <a:ea typeface="+mn-ea"/>
                <a:cs typeface="+mn-cs"/>
              </a:rPr>
              <a:t>iPhones</a:t>
            </a:r>
            <a:r>
              <a:rPr lang="en-US" sz="1600" u="sng" kern="1200" baseline="0" dirty="0" smtClean="0">
                <a:solidFill>
                  <a:schemeClr val="tx1"/>
                </a:solidFill>
                <a:latin typeface="+mn-lt"/>
                <a:ea typeface="+mn-ea"/>
                <a:cs typeface="+mn-cs"/>
              </a:rPr>
              <a:t> to hold that much data (assuming a normal 16 Gig </a:t>
            </a:r>
            <a:r>
              <a:rPr lang="en-US" sz="1600" u="sng" kern="1200" baseline="0" dirty="0" err="1" smtClean="0">
                <a:solidFill>
                  <a:schemeClr val="tx1"/>
                </a:solidFill>
                <a:latin typeface="+mn-lt"/>
                <a:ea typeface="+mn-ea"/>
                <a:cs typeface="+mn-cs"/>
              </a:rPr>
              <a:t>iPhone</a:t>
            </a:r>
            <a:r>
              <a:rPr lang="en-US" sz="1600" u="sng" kern="1200" baseline="0" dirty="0" smtClean="0">
                <a:solidFill>
                  <a:schemeClr val="tx1"/>
                </a:solidFill>
                <a:latin typeface="+mn-lt"/>
                <a:ea typeface="+mn-ea"/>
                <a:cs typeface="+mn-cs"/>
              </a:rPr>
              <a:t>)  even if you bumped to a 64 Gig </a:t>
            </a:r>
            <a:r>
              <a:rPr lang="en-US" sz="1600" u="sng" kern="1200" baseline="0" dirty="0" err="1" smtClean="0">
                <a:solidFill>
                  <a:schemeClr val="tx1"/>
                </a:solidFill>
                <a:latin typeface="+mn-lt"/>
                <a:ea typeface="+mn-ea"/>
                <a:cs typeface="+mn-cs"/>
              </a:rPr>
              <a:t>iPhone</a:t>
            </a:r>
            <a:r>
              <a:rPr lang="en-US" sz="1600" u="sng" kern="1200" baseline="0" dirty="0" smtClean="0">
                <a:solidFill>
                  <a:schemeClr val="tx1"/>
                </a:solidFill>
                <a:latin typeface="+mn-lt"/>
                <a:ea typeface="+mn-ea"/>
                <a:cs typeface="+mn-cs"/>
              </a:rPr>
              <a:t> you would still need almost 2,000 </a:t>
            </a:r>
            <a:r>
              <a:rPr lang="en-US" sz="1600" u="sng" kern="1200" baseline="0" dirty="0" err="1" smtClean="0">
                <a:solidFill>
                  <a:schemeClr val="tx1"/>
                </a:solidFill>
                <a:latin typeface="+mn-lt"/>
                <a:ea typeface="+mn-ea"/>
                <a:cs typeface="+mn-cs"/>
              </a:rPr>
              <a:t>iphones</a:t>
            </a:r>
            <a:r>
              <a:rPr lang="en-US" sz="1600" u="sng" kern="1200" baseline="0" dirty="0" smtClean="0">
                <a:solidFill>
                  <a:schemeClr val="tx1"/>
                </a:solidFill>
                <a:latin typeface="+mn-lt"/>
                <a:ea typeface="+mn-ea"/>
                <a:cs typeface="+mn-cs"/>
              </a:rPr>
              <a:t> just to store the data in ONE simple CELL!</a:t>
            </a:r>
            <a:endParaRPr lang="en-US" sz="1600" kern="1200" dirty="0" smtClean="0">
              <a:solidFill>
                <a:schemeClr val="tx1"/>
              </a:solidFill>
              <a:latin typeface="+mn-lt"/>
              <a:ea typeface="+mn-ea"/>
              <a:cs typeface="+mn-cs"/>
            </a:endParaRPr>
          </a:p>
          <a:p>
            <a:endParaRPr lang="en-US" sz="1600"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r>
              <a:rPr lang="en-US" sz="1800" dirty="0" smtClean="0"/>
              <a:t>Prophecy: There is a cohesive</a:t>
            </a:r>
            <a:r>
              <a:rPr lang="en-US" sz="1800" baseline="0" dirty="0" smtClean="0"/>
              <a:t> message – a theme about the redemption of man and glory of God that is communicated clearly and powerfully.</a:t>
            </a:r>
          </a:p>
          <a:p>
            <a:endParaRPr lang="en-US" sz="1800" baseline="0" dirty="0" smtClean="0"/>
          </a:p>
          <a:p>
            <a:r>
              <a:rPr lang="en-US" sz="1800" baseline="0" dirty="0" smtClean="0"/>
              <a:t>150 years before Cyrus was even BORN!</a:t>
            </a:r>
          </a:p>
          <a:p>
            <a:endParaRPr lang="en-US" sz="1800" baseline="0" dirty="0" smtClean="0"/>
          </a:p>
          <a:p>
            <a:r>
              <a:rPr lang="en-US" sz="1800" baseline="0" dirty="0" smtClean="0"/>
              <a:t>PROPHECY:  From the location of his birth, to the means of his death, to the price of his betrayal for 30 pieces of silver…the life of Jesus is full of </a:t>
            </a:r>
            <a:r>
              <a:rPr lang="en-US" sz="1800" baseline="0" dirty="0" err="1" smtClean="0"/>
              <a:t>fullfilled</a:t>
            </a:r>
            <a:r>
              <a:rPr lang="en-US" sz="1800" baseline="0" dirty="0" smtClean="0"/>
              <a:t> prophecy.</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r>
              <a:rPr lang="en-US" sz="1800" dirty="0" smtClean="0"/>
              <a:t>Prophecy: There is a cohesive</a:t>
            </a:r>
            <a:r>
              <a:rPr lang="en-US" sz="1800" baseline="0" dirty="0" smtClean="0"/>
              <a:t> message – a theme about the redemption of man and glory of God that is communicated clearly and powerfully.</a:t>
            </a:r>
          </a:p>
          <a:p>
            <a:endParaRPr lang="en-US" sz="1800" baseline="0" dirty="0" smtClean="0"/>
          </a:p>
          <a:p>
            <a:r>
              <a:rPr lang="en-US" sz="1800" baseline="0" dirty="0" smtClean="0"/>
              <a:t>150 years before Cyrus was even BORN!</a:t>
            </a:r>
          </a:p>
          <a:p>
            <a:endParaRPr lang="en-US" sz="1800" baseline="0" dirty="0" smtClean="0"/>
          </a:p>
          <a:p>
            <a:r>
              <a:rPr lang="en-US" sz="1800" baseline="0" dirty="0" smtClean="0"/>
              <a:t>PROPHECY:  From the location of his birth, to the means of his death, to the price of his betrayal for 30 pieces of silver…the life of Jesus is full of </a:t>
            </a:r>
            <a:r>
              <a:rPr lang="en-US" sz="1800" baseline="0" dirty="0" err="1" smtClean="0"/>
              <a:t>fullfilled</a:t>
            </a:r>
            <a:r>
              <a:rPr lang="en-US" sz="1800" baseline="0" dirty="0" smtClean="0"/>
              <a:t> prophecy.</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r>
              <a:rPr lang="en-US" sz="1800" dirty="0" smtClean="0"/>
              <a:t>Prophecy: There is a cohesive</a:t>
            </a:r>
            <a:r>
              <a:rPr lang="en-US" sz="1800" baseline="0" dirty="0" smtClean="0"/>
              <a:t> message – a theme about the redemption of man and glory of God that is communicated clearly and powerfully.</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r>
              <a:rPr lang="en-US" sz="1400" kern="1200" dirty="0" smtClean="0">
                <a:solidFill>
                  <a:schemeClr val="tx1"/>
                </a:solidFill>
                <a:latin typeface="+mn-lt"/>
                <a:ea typeface="+mn-ea"/>
                <a:cs typeface="+mn-cs"/>
              </a:rPr>
              <a:t>He Was Absolutely Dead.  Verified by the Soldiers.</a:t>
            </a:r>
          </a:p>
          <a:p>
            <a:r>
              <a:rPr lang="en-US" sz="1400" kern="1200" dirty="0" smtClean="0">
                <a:solidFill>
                  <a:schemeClr val="tx1"/>
                </a:solidFill>
                <a:latin typeface="+mn-lt"/>
                <a:ea typeface="+mn-ea"/>
                <a:cs typeface="+mn-cs"/>
              </a:rPr>
              <a:t>He Was Absolutely In The Tomb. Sealed &amp; Guarded by his Enemies.</a:t>
            </a:r>
          </a:p>
          <a:p>
            <a:endParaRPr lang="en-US" sz="1400" kern="1200" dirty="0" smtClean="0">
              <a:solidFill>
                <a:schemeClr val="tx1"/>
              </a:solidFill>
              <a:latin typeface="+mn-lt"/>
              <a:ea typeface="+mn-ea"/>
              <a:cs typeface="+mn-cs"/>
            </a:endParaRPr>
          </a:p>
          <a:p>
            <a:r>
              <a:rPr lang="en-US" sz="1400" i="1" kern="1200" dirty="0" smtClean="0">
                <a:solidFill>
                  <a:schemeClr val="tx1"/>
                </a:solidFill>
                <a:latin typeface="+mn-lt"/>
                <a:ea typeface="+mn-ea"/>
                <a:cs typeface="+mn-cs"/>
              </a:rPr>
              <a:t>Some have suggested that Christ faked His death and later escaped from the tomb. This is patently absurd. According to the eyewitness testimony, Christ was beaten, tortured, lacerated, and stabbed. He suffered internal damage, massive blood loss, asphyxiation, and a spear through His heart. There is no good reason to believe that Jesus Christ (or any other man for that matter) could survive such an ordeal, fake His death, sit in a tomb for three days and nights without medical attention, food or water, remove the massive stone which sealed His tomb, escape undetected (without leaving behind a trail of blood), convince hundreds of eyewitnesses that He was resurrected from the death and in good health, and then disappear without a trace. Such a notion is ridiculous.</a:t>
            </a:r>
            <a:r>
              <a:rPr lang="en-US" sz="1400" kern="1200" dirty="0" smtClean="0">
                <a:solidFill>
                  <a:schemeClr val="tx1"/>
                </a:solidFill>
                <a:latin typeface="+mn-lt"/>
                <a:ea typeface="+mn-ea"/>
                <a:cs typeface="+mn-cs"/>
              </a:rPr>
              <a:t/>
            </a:r>
            <a:br>
              <a:rPr lang="en-US" sz="1400" kern="1200" dirty="0" smtClean="0">
                <a:solidFill>
                  <a:schemeClr val="tx1"/>
                </a:solidFill>
                <a:latin typeface="+mn-lt"/>
                <a:ea typeface="+mn-ea"/>
                <a:cs typeface="+mn-cs"/>
              </a:rPr>
            </a:br>
            <a:r>
              <a:rPr lang="en-US" sz="1400" kern="1200" dirty="0" smtClean="0">
                <a:solidFill>
                  <a:schemeClr val="tx1"/>
                </a:solidFill>
                <a:latin typeface="+mn-lt"/>
                <a:ea typeface="+mn-ea"/>
                <a:cs typeface="+mn-cs"/>
              </a:rPr>
              <a:t>Read more: </a:t>
            </a:r>
            <a:r>
              <a:rPr lang="en-US" sz="1400" u="sng" kern="1200" dirty="0" smtClean="0">
                <a:solidFill>
                  <a:schemeClr val="tx1"/>
                </a:solidFill>
                <a:latin typeface="+mn-lt"/>
                <a:ea typeface="+mn-ea"/>
                <a:cs typeface="+mn-cs"/>
                <a:hlinkClick r:id="rId3"/>
              </a:rPr>
              <a:t>http://www.gotquestions.org/why-believe-resurrection.html#ixzz3eeBEMAqo</a:t>
            </a:r>
          </a:p>
          <a:p>
            <a:endParaRPr lang="en-US" sz="1400" u="sng" kern="1200" dirty="0" smtClean="0">
              <a:solidFill>
                <a:schemeClr val="tx1"/>
              </a:solidFill>
              <a:latin typeface="+mn-lt"/>
              <a:ea typeface="+mn-ea"/>
              <a:cs typeface="+mn-cs"/>
              <a:hlinkClick r:id="rId3"/>
            </a:endParaRP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He Was Absolutely Raised.  There was No Body.  He was seen by multiple witnesses at the same time (not a hallucination.)</a:t>
            </a: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Sincere Testimony - they would not deny what they had seen no matter the pain or threat.</a:t>
            </a:r>
          </a:p>
          <a:p>
            <a:r>
              <a:rPr lang="en-US" sz="1400" kern="1200" dirty="0" smtClean="0">
                <a:solidFill>
                  <a:schemeClr val="tx1"/>
                </a:solidFill>
                <a:latin typeface="+mn-lt"/>
                <a:ea typeface="+mn-ea"/>
                <a:cs typeface="+mn-cs"/>
              </a:rPr>
              <a:t>Hostile Critics Accepted It - </a:t>
            </a:r>
            <a:r>
              <a:rPr lang="en-US" sz="1400" kern="1200" dirty="0" err="1" smtClean="0">
                <a:solidFill>
                  <a:schemeClr val="tx1"/>
                </a:solidFill>
                <a:latin typeface="+mn-lt"/>
                <a:ea typeface="+mn-ea"/>
                <a:cs typeface="+mn-cs"/>
              </a:rPr>
              <a:t>paul’s</a:t>
            </a:r>
            <a:r>
              <a:rPr lang="en-US" sz="1400" kern="1200" dirty="0" smtClean="0">
                <a:solidFill>
                  <a:schemeClr val="tx1"/>
                </a:solidFill>
                <a:latin typeface="+mn-lt"/>
                <a:ea typeface="+mn-ea"/>
                <a:cs typeface="+mn-cs"/>
              </a:rPr>
              <a:t> conversion.</a:t>
            </a:r>
          </a:p>
          <a:p>
            <a:r>
              <a:rPr lang="en-US" sz="1400" kern="1200" dirty="0" smtClean="0">
                <a:solidFill>
                  <a:schemeClr val="tx1"/>
                </a:solidFill>
                <a:latin typeface="+mn-lt"/>
                <a:ea typeface="+mn-ea"/>
                <a:cs typeface="+mn-cs"/>
              </a:rPr>
              <a:t>Multiple Witnesses: 1 </a:t>
            </a:r>
            <a:r>
              <a:rPr lang="en-US" sz="1400" kern="1200" dirty="0" err="1" smtClean="0">
                <a:solidFill>
                  <a:schemeClr val="tx1"/>
                </a:solidFill>
                <a:latin typeface="+mn-lt"/>
                <a:ea typeface="+mn-ea"/>
                <a:cs typeface="+mn-cs"/>
              </a:rPr>
              <a:t>Cor</a:t>
            </a:r>
            <a:r>
              <a:rPr lang="en-US" sz="1400" kern="1200" dirty="0" smtClean="0">
                <a:solidFill>
                  <a:schemeClr val="tx1"/>
                </a:solidFill>
                <a:latin typeface="+mn-lt"/>
                <a:ea typeface="+mn-ea"/>
                <a:cs typeface="+mn-cs"/>
              </a:rPr>
              <a:t> 15:6 - 500 people all saw him at the same time!</a:t>
            </a:r>
            <a:endParaRPr lang="en-US" sz="1400" u="sng" kern="1200" dirty="0" smtClean="0">
              <a:solidFill>
                <a:schemeClr val="tx1"/>
              </a:solidFill>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C8521EAB-3E02-9449-ADCF-1F585C9940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WE ADMIT</a:t>
            </a:r>
            <a:r>
              <a:rPr lang="en-US" sz="1600" kern="1200" baseline="0" dirty="0" smtClean="0">
                <a:solidFill>
                  <a:schemeClr val="tx1"/>
                </a:solidFill>
                <a:latin typeface="+mn-lt"/>
                <a:ea typeface="+mn-ea"/>
                <a:cs typeface="+mn-cs"/>
              </a:rPr>
              <a:t> – There are horrible atrocities in the world.  Crimes, Pain, and Disease that are heartbreaking. </a:t>
            </a:r>
            <a:r>
              <a:rPr lang="en-US" sz="1600" kern="1200" dirty="0" smtClean="0">
                <a:solidFill>
                  <a:schemeClr val="tx1"/>
                </a:solidFill>
                <a:latin typeface="+mn-lt"/>
                <a:ea typeface="+mn-ea"/>
                <a:cs typeface="+mn-cs"/>
              </a:rPr>
              <a:t>“If someone things he can wrap everything up in a neat little package and put a fancy theological bow on it go somewhere else.”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mn-lt"/>
                <a:ea typeface="+mn-ea"/>
                <a:cs typeface="+mn-cs"/>
              </a:rPr>
              <a:t>I don’t want to minimize these – but as we try to process the horrible things that happen in the world – The Bible gives us reasonable answers to both understand and fight against the EVIL in the world.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1. TEST: The most horrible thing – the death of Jesus.  No one saw how good could come from this tragedy at the time it happened.  No one except God.  The worst tragedy in history actually brought about the most glorious event in history.</a:t>
            </a:r>
          </a:p>
          <a:p>
            <a:pPr lvl="0"/>
            <a:r>
              <a:rPr lang="en-US" sz="1600" kern="1200" dirty="0" smtClean="0">
                <a:solidFill>
                  <a:schemeClr val="tx1"/>
                </a:solidFill>
                <a:latin typeface="+mn-lt"/>
                <a:ea typeface="+mn-ea"/>
                <a:cs typeface="+mn-cs"/>
              </a:rPr>
              <a:t>If it happened with Jesus – if the ultimate evil can result in the ultimate good – then it can happen everywhere else, even in our own lives.  With Jesus – God shows us the power up his sleeve, everywhere else he simply says “remember and trust me.”</a:t>
            </a:r>
          </a:p>
          <a:p>
            <a:pPr lvl="0"/>
            <a:endParaRPr lang="en-US"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JESUS</a:t>
            </a:r>
            <a:r>
              <a:rPr lang="en-US" sz="1600" kern="1200" baseline="0" dirty="0" smtClean="0">
                <a:solidFill>
                  <a:schemeClr val="tx1"/>
                </a:solidFill>
                <a:latin typeface="+mn-lt"/>
                <a:ea typeface="+mn-ea"/>
                <a:cs typeface="+mn-cs"/>
              </a:rPr>
              <a:t> came and endured this awful world and suffered some of the worst it had to offer – and in doing so – He promises to stand with us in the tears and hurt and love us and give us hope that no pain can take away.</a:t>
            </a: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r>
              <a:rPr lang="en-US" sz="1600" dirty="0" smtClean="0"/>
              <a:t>I love the archeology!  The Dead Sea Scrolls, the Pottery, the records of the Hittites, - all of the the physical, tangible items that reinforce the facts found in the Bible.   Share just 3 with you…</a:t>
            </a:r>
          </a:p>
          <a:p>
            <a:endParaRPr lang="en-US" sz="1600" dirty="0" smtClean="0"/>
          </a:p>
          <a:p>
            <a:r>
              <a:rPr lang="en-US" sz="1600" dirty="0" smtClean="0"/>
              <a:t>The PRECISE detail….</a:t>
            </a:r>
          </a:p>
          <a:p>
            <a:r>
              <a:rPr lang="en-US" sz="1600" dirty="0" smtClean="0"/>
              <a:t>The Locations and People….</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106363"/>
            <a:ext cx="4268788" cy="2668587"/>
          </a:xfrm>
        </p:spPr>
      </p:sp>
      <p:sp>
        <p:nvSpPr>
          <p:cNvPr id="3" name="Notes Placeholder 2"/>
          <p:cNvSpPr>
            <a:spLocks noGrp="1"/>
          </p:cNvSpPr>
          <p:nvPr>
            <p:ph type="body" idx="1"/>
          </p:nvPr>
        </p:nvSpPr>
        <p:spPr/>
        <p:txBody>
          <a:bodyPr>
            <a:normAutofit/>
          </a:bodyPr>
          <a:lstStyle/>
          <a:p>
            <a:r>
              <a:rPr lang="en-US" sz="1800" dirty="0" smtClean="0"/>
              <a:t>Pilate Inscription…  Not only is he named on this inscription, but he is mentioned by Josephus and other historical writers.  This man lived and reliable records exists from his lifetime – just like they do for JESUS.</a:t>
            </a:r>
            <a:endParaRPr lang="en-US" sz="1800" dirty="0"/>
          </a:p>
        </p:txBody>
      </p:sp>
      <p:sp>
        <p:nvSpPr>
          <p:cNvPr id="4" name="Slide Number Placeholder 3"/>
          <p:cNvSpPr>
            <a:spLocks noGrp="1"/>
          </p:cNvSpPr>
          <p:nvPr>
            <p:ph type="sldNum" sz="quarter" idx="10"/>
          </p:nvPr>
        </p:nvSpPr>
        <p:spPr/>
        <p:txBody>
          <a:bodyPr/>
          <a:lstStyle/>
          <a:p>
            <a:fld id="{C8521EAB-3E02-9449-ADCF-1F585C9940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8" name="Footer Placeholder 7"/>
          <p:cNvSpPr>
            <a:spLocks noGrp="1"/>
          </p:cNvSpPr>
          <p:nvPr>
            <p:ph type="ftr" sz="quarter" idx="11"/>
          </p:nvPr>
        </p:nvSpPr>
        <p:spPr>
          <a:xfrm>
            <a:off x="3124200" y="5296959"/>
            <a:ext cx="2895600" cy="304271"/>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4" name="Footer Placeholder 3"/>
          <p:cNvSpPr>
            <a:spLocks noGrp="1"/>
          </p:cNvSpPr>
          <p:nvPr>
            <p:ph type="ftr" sz="quarter" idx="11"/>
          </p:nvPr>
        </p:nvSpPr>
        <p:spPr>
          <a:xfrm>
            <a:off x="3124200" y="5296959"/>
            <a:ext cx="2895600" cy="304271"/>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3" name="Footer Placeholder 2"/>
          <p:cNvSpPr>
            <a:spLocks noGrp="1"/>
          </p:cNvSpPr>
          <p:nvPr>
            <p:ph type="ftr" sz="quarter" idx="11"/>
          </p:nvPr>
        </p:nvSpPr>
        <p:spPr>
          <a:xfrm>
            <a:off x="3124200" y="5296959"/>
            <a:ext cx="2895600" cy="304271"/>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F4DE2248-6F52-1147-B0F4-9518474F28CC}" type="datetimeFigureOut">
              <a:rPr lang="en-US" smtClean="0"/>
              <a:pPr/>
              <a:t>5/21/16</a:t>
            </a:fld>
            <a:endParaRPr lang="en-US"/>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5FA980E8-25D5-DA44-82EC-4B4C3575DFA3}" type="slidenum">
              <a:rPr lang="en-US" smtClean="0"/>
              <a:pPr/>
              <a:t>‹#›</a:t>
            </a:fld>
            <a:endParaRPr lang="en-US"/>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722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7525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b="1" i="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accent2">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accent2">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chemeClr val="accent2">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chemeClr val="accent2">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chemeClr val="accent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 Believe</a:t>
            </a:r>
            <a:endParaRPr lang="en-US" dirty="0"/>
          </a:p>
        </p:txBody>
      </p:sp>
      <p:sp>
        <p:nvSpPr>
          <p:cNvPr id="3" name="Subtitle 2"/>
          <p:cNvSpPr>
            <a:spLocks noGrp="1"/>
          </p:cNvSpPr>
          <p:nvPr>
            <p:ph type="subTitle" idx="1"/>
          </p:nvPr>
        </p:nvSpPr>
        <p:spPr/>
        <p:txBody>
          <a:bodyPr/>
          <a:lstStyle/>
          <a:p>
            <a:endParaRPr lang="en-US"/>
          </a:p>
        </p:txBody>
      </p:sp>
      <p:pic>
        <p:nvPicPr>
          <p:cNvPr id="6" name="Picture 5" descr="7-Reasons-Title.jpg"/>
          <p:cNvPicPr>
            <a:picLocks noChangeAspect="1"/>
          </p:cNvPicPr>
          <p:nvPr/>
        </p:nvPicPr>
        <p:blipFill>
          <a:blip r:embed="rId3"/>
          <a:srcRect l="5510" r="4490"/>
          <a:stretch>
            <a:fillRect/>
          </a:stretch>
        </p:blipFill>
        <p:spPr>
          <a:xfrm>
            <a:off x="0" y="0"/>
            <a:ext cx="9144000" cy="5715000"/>
          </a:xfrm>
          <a:prstGeom prst="rect">
            <a:avLst/>
          </a:prstGeom>
        </p:spPr>
      </p:pic>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8" name="Picture 4" descr="C:\Documents and Settings\Phillip's Laptop\My Documents\My Kingdom Work\Sermons\Hezekiah\Taylor%20Prism%20Neo-Assyrian,%20691%20BC.jpg"/>
          <p:cNvPicPr>
            <a:picLocks noChangeAspect="1" noChangeArrowheads="1"/>
          </p:cNvPicPr>
          <p:nvPr/>
        </p:nvPicPr>
        <p:blipFill>
          <a:blip r:embed="rId3"/>
          <a:srcRect l="21333" r="18666"/>
          <a:stretch>
            <a:fillRect/>
          </a:stretch>
        </p:blipFill>
        <p:spPr bwMode="auto">
          <a:xfrm>
            <a:off x="579173" y="1328208"/>
            <a:ext cx="3018102" cy="4191000"/>
          </a:xfrm>
          <a:prstGeom prst="rect">
            <a:avLst/>
          </a:prstGeom>
          <a:noFill/>
        </p:spPr>
      </p:pic>
      <p:sp>
        <p:nvSpPr>
          <p:cNvPr id="11266" name="Rectangle 2"/>
          <p:cNvSpPr>
            <a:spLocks noGrp="1" noChangeArrowheads="1"/>
          </p:cNvSpPr>
          <p:nvPr>
            <p:ph type="title"/>
          </p:nvPr>
        </p:nvSpPr>
        <p:spPr>
          <a:xfrm>
            <a:off x="228600" y="439208"/>
            <a:ext cx="8686800" cy="952500"/>
          </a:xfrm>
        </p:spPr>
        <p:txBody>
          <a:bodyPr/>
          <a:lstStyle/>
          <a:p>
            <a:r>
              <a:rPr lang="en-US" dirty="0"/>
              <a:t>Prism of Sennacherib</a:t>
            </a:r>
          </a:p>
        </p:txBody>
      </p:sp>
      <p:sp>
        <p:nvSpPr>
          <p:cNvPr id="11267" name="Rectangle 3"/>
          <p:cNvSpPr>
            <a:spLocks noGrp="1" noChangeArrowheads="1"/>
          </p:cNvSpPr>
          <p:nvPr>
            <p:ph type="body" idx="1"/>
          </p:nvPr>
        </p:nvSpPr>
        <p:spPr>
          <a:xfrm>
            <a:off x="3962400" y="1391708"/>
            <a:ext cx="5029200" cy="4127500"/>
          </a:xfrm>
        </p:spPr>
        <p:txBody>
          <a:bodyPr>
            <a:normAutofit fontScale="92500" lnSpcReduction="10000"/>
          </a:bodyPr>
          <a:lstStyle/>
          <a:p>
            <a:pPr>
              <a:lnSpc>
                <a:spcPct val="90000"/>
              </a:lnSpc>
            </a:pPr>
            <a:r>
              <a:rPr lang="en-US" sz="2800" dirty="0">
                <a:solidFill>
                  <a:srgbClr val="000000"/>
                </a:solidFill>
                <a:ea typeface="Times New Roman" pitchFamily="8" charset="0"/>
                <a:cs typeface="Times New Roman" pitchFamily="8" charset="0"/>
              </a:rPr>
              <a:t>"As to Hezekiah, the Jew, he did not submit to my yoke, I laid siege to 46 of his strong cities, walled forts and to the countless small villages in their vicinity, and conquered [them] by means of well stamped [earth-]ramps and battering-rams brought [thus] near [to the walls] [combined with] the attack by foot soldiers, [using] mines, breeches as well as sapper work. </a:t>
            </a:r>
            <a:endParaRPr lang="en-US" sz="2800"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8" name="Picture 4" descr="C:\Documents and Settings\Phillip's Laptop\My Documents\My Kingdom Work\Sermons\Hezekiah\Taylor%20Prism%20Neo-Assyrian,%20691%20BC.jpg"/>
          <p:cNvPicPr>
            <a:picLocks noChangeAspect="1" noChangeArrowheads="1"/>
          </p:cNvPicPr>
          <p:nvPr/>
        </p:nvPicPr>
        <p:blipFill>
          <a:blip r:embed="rId3"/>
          <a:srcRect l="21333" r="18666"/>
          <a:stretch>
            <a:fillRect/>
          </a:stretch>
        </p:blipFill>
        <p:spPr bwMode="auto">
          <a:xfrm>
            <a:off x="579173" y="1328208"/>
            <a:ext cx="3018102" cy="4191000"/>
          </a:xfrm>
          <a:prstGeom prst="rect">
            <a:avLst/>
          </a:prstGeom>
          <a:noFill/>
        </p:spPr>
      </p:pic>
      <p:sp>
        <p:nvSpPr>
          <p:cNvPr id="11266" name="Rectangle 2"/>
          <p:cNvSpPr>
            <a:spLocks noGrp="1" noChangeArrowheads="1"/>
          </p:cNvSpPr>
          <p:nvPr>
            <p:ph type="title"/>
          </p:nvPr>
        </p:nvSpPr>
        <p:spPr>
          <a:xfrm>
            <a:off x="228600" y="439208"/>
            <a:ext cx="8686800" cy="952500"/>
          </a:xfrm>
        </p:spPr>
        <p:txBody>
          <a:bodyPr/>
          <a:lstStyle/>
          <a:p>
            <a:r>
              <a:rPr lang="en-US" dirty="0"/>
              <a:t>Prism of Sennacherib</a:t>
            </a:r>
          </a:p>
        </p:txBody>
      </p:sp>
      <p:sp>
        <p:nvSpPr>
          <p:cNvPr id="6" name="Rectangle 4"/>
          <p:cNvSpPr txBox="1">
            <a:spLocks noChangeArrowheads="1"/>
          </p:cNvSpPr>
          <p:nvPr/>
        </p:nvSpPr>
        <p:spPr>
          <a:xfrm>
            <a:off x="3962400" y="1338792"/>
            <a:ext cx="5029200" cy="4127500"/>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i="0" u="none" strike="noStrike" kern="1200" cap="none" spc="0" normalizeH="0" baseline="0" noProof="0" dirty="0" smtClean="0">
                <a:ln>
                  <a:noFill/>
                </a:ln>
                <a:solidFill>
                  <a:srgbClr val="000000"/>
                </a:solidFill>
                <a:effectLst/>
                <a:uLnTx/>
                <a:uFillTx/>
                <a:latin typeface="+mn-lt"/>
                <a:ea typeface="Times New Roman" pitchFamily="8" charset="0"/>
                <a:cs typeface="Times New Roman" pitchFamily="8" charset="0"/>
              </a:rPr>
              <a:t>“… I drove out [of them] 200,150 people, young and old, male and female, horses, mules, donkeys, camels, big and small cattle beyond counting, and considered [them] booty. </a:t>
            </a:r>
            <a:r>
              <a:rPr kumimoji="0" lang="en-US" sz="2800" b="1" i="0" u="sng" strike="noStrike" kern="1200" cap="none" spc="0" normalizeH="0" baseline="0" noProof="0" dirty="0" smtClean="0">
                <a:ln>
                  <a:noFill/>
                </a:ln>
                <a:solidFill>
                  <a:srgbClr val="000000"/>
                </a:solidFill>
                <a:effectLst/>
                <a:uLnTx/>
                <a:uFillTx/>
                <a:latin typeface="+mn-lt"/>
                <a:ea typeface="Times New Roman" pitchFamily="8" charset="0"/>
                <a:cs typeface="Times New Roman" pitchFamily="8" charset="0"/>
              </a:rPr>
              <a:t>Himself I made a prisoner in Jerusalem, his royal residence, like a bird in a cage."</a:t>
            </a:r>
            <a:r>
              <a:rPr kumimoji="0" lang="en-US" sz="2800" b="1" i="0" u="sng" strike="noStrike" kern="1200" cap="none" spc="0" normalizeH="0" baseline="0" noProof="0" dirty="0" smtClean="0">
                <a:ln>
                  <a:noFill/>
                </a:ln>
                <a:solidFill>
                  <a:schemeClr val="accent2">
                    <a:lumMod val="50000"/>
                  </a:schemeClr>
                </a:solidFill>
                <a:effectLst/>
                <a:uLnTx/>
                <a:uFillTx/>
                <a:latin typeface="+mn-lt"/>
                <a:ea typeface="+mn-ea"/>
                <a:cs typeface="+mn-cs"/>
              </a:rPr>
              <a:t> </a:t>
            </a:r>
            <a:endParaRPr kumimoji="0" lang="en-US" sz="2800" b="1" i="0" u="sng" strike="noStrike" kern="1200" cap="none" spc="0" normalizeH="0" baseline="0" noProof="0" dirty="0">
              <a:ln>
                <a:noFill/>
              </a:ln>
              <a:solidFill>
                <a:schemeClr val="accent2">
                  <a:lumMod val="50000"/>
                </a:schemeClr>
              </a:solidFill>
              <a:effectLst/>
              <a:uLnTx/>
              <a:uFillTx/>
              <a:latin typeface="+mn-lt"/>
              <a:ea typeface="+mn-ea"/>
              <a:cs typeface="+mn-cs"/>
            </a:endParaRPr>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89"/>
            <a:ext cx="8229600" cy="1222595"/>
          </a:xfrm>
        </p:spPr>
        <p:txBody>
          <a:bodyPr>
            <a:normAutofit fontScale="90000"/>
          </a:bodyPr>
          <a:lstStyle/>
          <a:p>
            <a:r>
              <a:rPr lang="en-US" dirty="0" smtClean="0"/>
              <a:t>6. The Precise &amp; Binding</a:t>
            </a:r>
            <a:br>
              <a:rPr lang="en-US" dirty="0" smtClean="0"/>
            </a:br>
            <a:r>
              <a:rPr lang="en-US" dirty="0" smtClean="0"/>
              <a:t> Study of Scripture</a:t>
            </a:r>
            <a:endParaRPr lang="en-US" dirty="0"/>
          </a:p>
        </p:txBody>
      </p:sp>
      <p:sp>
        <p:nvSpPr>
          <p:cNvPr id="3" name="Content Placeholder 2"/>
          <p:cNvSpPr>
            <a:spLocks noGrp="1"/>
          </p:cNvSpPr>
          <p:nvPr>
            <p:ph idx="1"/>
          </p:nvPr>
        </p:nvSpPr>
        <p:spPr>
          <a:xfrm>
            <a:off x="457200" y="1884055"/>
            <a:ext cx="8229600" cy="3359061"/>
          </a:xfrm>
        </p:spPr>
        <p:txBody>
          <a:bodyPr>
            <a:normAutofit fontScale="92500" lnSpcReduction="10000"/>
          </a:bodyPr>
          <a:lstStyle/>
          <a:p>
            <a:r>
              <a:rPr lang="en-US" dirty="0" smtClean="0"/>
              <a:t>Jesus &amp; His Apostles Used Scripture…</a:t>
            </a:r>
          </a:p>
          <a:p>
            <a:r>
              <a:rPr lang="en-US" dirty="0" smtClean="0"/>
              <a:t>Focused On Even The Individual Words</a:t>
            </a:r>
          </a:p>
          <a:p>
            <a:pPr lvl="1"/>
            <a:r>
              <a:rPr lang="en-US" dirty="0" smtClean="0"/>
              <a:t>Matthew 22:32-33</a:t>
            </a:r>
          </a:p>
          <a:p>
            <a:r>
              <a:rPr lang="en-US" dirty="0" smtClean="0"/>
              <a:t>Fully Believing In The Source &amp; Promises</a:t>
            </a:r>
          </a:p>
          <a:p>
            <a:pPr lvl="1"/>
            <a:r>
              <a:rPr lang="en-US" dirty="0" smtClean="0"/>
              <a:t>Matthew 22:41-46</a:t>
            </a:r>
          </a:p>
          <a:p>
            <a:r>
              <a:rPr lang="en-US" dirty="0" smtClean="0"/>
              <a:t>Giving Us An Example &amp; Pattern To Follow</a:t>
            </a:r>
          </a:p>
          <a:p>
            <a:pPr lvl="1"/>
            <a:r>
              <a:rPr lang="en-US" dirty="0" smtClean="0"/>
              <a:t>Philippians 3:17-20</a:t>
            </a:r>
          </a:p>
          <a:p>
            <a:endParaRPr lang="en-US" dirty="0"/>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19"/>
            <a:ext cx="8229600" cy="1298977"/>
          </a:xfrm>
        </p:spPr>
        <p:txBody>
          <a:bodyPr>
            <a:normAutofit fontScale="90000"/>
          </a:bodyPr>
          <a:lstStyle/>
          <a:p>
            <a:r>
              <a:rPr lang="en-US" dirty="0" smtClean="0"/>
              <a:t>7. The Torment of Hell </a:t>
            </a:r>
            <a:br>
              <a:rPr lang="en-US" dirty="0" smtClean="0"/>
            </a:br>
            <a:r>
              <a:rPr lang="en-US" dirty="0" smtClean="0"/>
              <a:t>Is Too Horrible To Dismiss.</a:t>
            </a:r>
            <a:endParaRPr lang="en-US" dirty="0"/>
          </a:p>
        </p:txBody>
      </p:sp>
      <p:sp>
        <p:nvSpPr>
          <p:cNvPr id="3" name="Content Placeholder 2"/>
          <p:cNvSpPr>
            <a:spLocks noGrp="1"/>
          </p:cNvSpPr>
          <p:nvPr>
            <p:ph idx="1"/>
          </p:nvPr>
        </p:nvSpPr>
        <p:spPr>
          <a:xfrm>
            <a:off x="457200" y="1903560"/>
            <a:ext cx="8229600" cy="3454253"/>
          </a:xfrm>
        </p:spPr>
        <p:txBody>
          <a:bodyPr>
            <a:normAutofit fontScale="85000" lnSpcReduction="20000"/>
          </a:bodyPr>
          <a:lstStyle/>
          <a:p>
            <a:r>
              <a:rPr lang="en-US" dirty="0" smtClean="0"/>
              <a:t>“Then He will also say to those on His left, ‘Depart from Me, accursed ones, into the eternal fire which has been prepared for the devil and his angels”  (Matthew 25:41)</a:t>
            </a:r>
          </a:p>
          <a:p>
            <a:r>
              <a:rPr lang="en-US" dirty="0" smtClean="0"/>
              <a:t>“If your eye causes you to stumble, throw it out; it is better for you to enter the kingdom of God with one eye, than, having two eyes, to be cast into hell, where their worm does not die, and the fire is not quenched.” (Mark 9:47-48)</a:t>
            </a:r>
            <a:endParaRPr lang="en-US" dirty="0"/>
          </a:p>
        </p:txBody>
      </p:sp>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 Believe</a:t>
            </a:r>
            <a:endParaRPr lang="en-US" dirty="0"/>
          </a:p>
        </p:txBody>
      </p:sp>
      <p:sp>
        <p:nvSpPr>
          <p:cNvPr id="3" name="Subtitle 2"/>
          <p:cNvSpPr>
            <a:spLocks noGrp="1"/>
          </p:cNvSpPr>
          <p:nvPr>
            <p:ph type="subTitle" idx="1"/>
          </p:nvPr>
        </p:nvSpPr>
        <p:spPr/>
        <p:txBody>
          <a:bodyPr/>
          <a:lstStyle/>
          <a:p>
            <a:endParaRPr lang="en-US"/>
          </a:p>
        </p:txBody>
      </p:sp>
      <p:pic>
        <p:nvPicPr>
          <p:cNvPr id="5" name="Picture 4" descr="7Reasons-title.jpg"/>
          <p:cNvPicPr>
            <a:picLocks noChangeAspect="1"/>
          </p:cNvPicPr>
          <p:nvPr/>
        </p:nvPicPr>
        <p:blipFill>
          <a:blip r:embed="rId3"/>
          <a:stretch>
            <a:fillRect/>
          </a:stretch>
        </p:blipFill>
        <p:spPr>
          <a:xfrm>
            <a:off x="0" y="0"/>
            <a:ext cx="9144000" cy="5715000"/>
          </a:xfrm>
          <a:prstGeom prst="rect">
            <a:avLst/>
          </a:prstGeom>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19"/>
            <a:ext cx="8229600" cy="952500"/>
          </a:xfrm>
        </p:spPr>
        <p:txBody>
          <a:bodyPr/>
          <a:lstStyle/>
          <a:p>
            <a:r>
              <a:rPr lang="en-US" dirty="0" smtClean="0"/>
              <a:t>1. God, The Designer of Everything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Hebrews 3:4</a:t>
            </a:r>
          </a:p>
          <a:p>
            <a:r>
              <a:rPr lang="en-US" dirty="0" smtClean="0"/>
              <a:t>The Complexity &amp; Diversity of Life (Job 9:10)</a:t>
            </a:r>
          </a:p>
          <a:p>
            <a:pPr lvl="1"/>
            <a:r>
              <a:rPr lang="en-US" b="0" dirty="0" smtClean="0"/>
              <a:t>A human body is composed of over 30 different kinds of cells (red blood cells, white blood cells, nerve cells, etc.), totaling </a:t>
            </a:r>
            <a:r>
              <a:rPr lang="en-US" b="0" dirty="0" smtClean="0"/>
              <a:t>approximately</a:t>
            </a:r>
            <a:r>
              <a:rPr lang="en-US" b="0" dirty="0" smtClean="0"/>
              <a:t> </a:t>
            </a:r>
            <a:r>
              <a:rPr lang="en-US" u="sng" dirty="0" smtClean="0"/>
              <a:t>100 </a:t>
            </a:r>
            <a:r>
              <a:rPr lang="en-US" u="sng" dirty="0" smtClean="0"/>
              <a:t>trillion cells in</a:t>
            </a:r>
            <a:r>
              <a:rPr lang="en-US" u="sng" dirty="0" smtClean="0"/>
              <a:t> an </a:t>
            </a:r>
            <a:r>
              <a:rPr lang="en-US" u="sng" dirty="0" smtClean="0"/>
              <a:t>average adult</a:t>
            </a:r>
            <a:r>
              <a:rPr lang="en-US" dirty="0" smtClean="0"/>
              <a:t> </a:t>
            </a:r>
            <a:r>
              <a:rPr lang="en-US" b="0" dirty="0" smtClean="0"/>
              <a:t>(Beck, 1971, </a:t>
            </a:r>
            <a:r>
              <a:rPr lang="en-US" b="0" dirty="0" err="1" smtClean="0"/>
              <a:t>p</a:t>
            </a:r>
            <a:r>
              <a:rPr lang="en-US" b="0" dirty="0" smtClean="0"/>
              <a:t>. 189).</a:t>
            </a:r>
          </a:p>
          <a:p>
            <a:pPr lvl="1"/>
            <a:r>
              <a:rPr lang="en-US" dirty="0" smtClean="0"/>
              <a:t>“</a:t>
            </a:r>
            <a:r>
              <a:rPr lang="en-US" b="0" dirty="0" smtClean="0"/>
              <a:t>the information content of a simple cell has been estimated as </a:t>
            </a:r>
            <a:r>
              <a:rPr lang="en-US" dirty="0" smtClean="0"/>
              <a:t>around 1 trillion bits.”</a:t>
            </a:r>
          </a:p>
          <a:p>
            <a:r>
              <a:rPr lang="en-US" dirty="0" smtClean="0"/>
              <a:t>The Balance of Life</a:t>
            </a:r>
            <a:endParaRPr lang="en-US" dirty="0"/>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Evidence For The Bible</a:t>
            </a:r>
            <a:endParaRPr lang="en-US" dirty="0"/>
          </a:p>
        </p:txBody>
      </p:sp>
      <p:sp>
        <p:nvSpPr>
          <p:cNvPr id="3" name="Content Placeholder 2"/>
          <p:cNvSpPr>
            <a:spLocks noGrp="1"/>
          </p:cNvSpPr>
          <p:nvPr>
            <p:ph idx="1"/>
          </p:nvPr>
        </p:nvSpPr>
        <p:spPr>
          <a:xfrm>
            <a:off x="393700" y="1617000"/>
            <a:ext cx="8686800" cy="3771636"/>
          </a:xfrm>
        </p:spPr>
        <p:txBody>
          <a:bodyPr>
            <a:normAutofit fontScale="92500" lnSpcReduction="10000"/>
          </a:bodyPr>
          <a:lstStyle/>
          <a:p>
            <a:r>
              <a:rPr lang="en-US" dirty="0" smtClean="0"/>
              <a:t>Fulfilled Prophecy</a:t>
            </a:r>
          </a:p>
          <a:p>
            <a:pPr lvl="1"/>
            <a:r>
              <a:rPr lang="en-US" dirty="0" smtClean="0"/>
              <a:t>Isaiah 44:28, 45:1-7, Ezra 1:1-4 (150 Years before)</a:t>
            </a:r>
          </a:p>
          <a:p>
            <a:pPr lvl="1"/>
            <a:r>
              <a:rPr lang="en-US" dirty="0" smtClean="0"/>
              <a:t>Psalm 22:16-18 (400 Yrs before Crucifixion Invented)</a:t>
            </a:r>
          </a:p>
          <a:p>
            <a:r>
              <a:rPr lang="en-US" dirty="0" smtClean="0"/>
              <a:t>Manuscript Evidence</a:t>
            </a:r>
          </a:p>
          <a:p>
            <a:pPr lvl="1"/>
            <a:r>
              <a:rPr lang="en-US" dirty="0" smtClean="0"/>
              <a:t>5,686 Greek Manuscripts</a:t>
            </a:r>
          </a:p>
          <a:p>
            <a:pPr lvl="1"/>
            <a:r>
              <a:rPr lang="en-US" dirty="0" smtClean="0"/>
              <a:t>+ </a:t>
            </a:r>
            <a:r>
              <a:rPr lang="en-US" dirty="0" smtClean="0"/>
              <a:t>19,284 </a:t>
            </a:r>
            <a:r>
              <a:rPr lang="en-US" dirty="0" smtClean="0"/>
              <a:t>In Other Languages!</a:t>
            </a:r>
          </a:p>
          <a:p>
            <a:pPr lvl="1"/>
            <a:r>
              <a:rPr lang="en-US" dirty="0" smtClean="0"/>
              <a:t>Homer’s, The </a:t>
            </a:r>
            <a:r>
              <a:rPr lang="en-US" dirty="0" err="1" smtClean="0"/>
              <a:t>Illiad</a:t>
            </a:r>
            <a:r>
              <a:rPr lang="en-US" dirty="0" smtClean="0"/>
              <a:t>, Has Only 643</a:t>
            </a:r>
          </a:p>
          <a:p>
            <a:pPr lvl="1"/>
            <a:r>
              <a:rPr lang="en-US" dirty="0" smtClean="0"/>
              <a:t>36,289 New Testament Quotations By ‘Church Fathers’</a:t>
            </a:r>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Evidence For The Bible</a:t>
            </a:r>
            <a:endParaRPr lang="en-US" dirty="0"/>
          </a:p>
        </p:txBody>
      </p:sp>
      <p:sp>
        <p:nvSpPr>
          <p:cNvPr id="3" name="Content Placeholder 2"/>
          <p:cNvSpPr>
            <a:spLocks noGrp="1"/>
          </p:cNvSpPr>
          <p:nvPr>
            <p:ph idx="1"/>
          </p:nvPr>
        </p:nvSpPr>
        <p:spPr>
          <a:xfrm>
            <a:off x="393700" y="1617001"/>
            <a:ext cx="8686800" cy="1081750"/>
          </a:xfrm>
        </p:spPr>
        <p:txBody>
          <a:bodyPr>
            <a:normAutofit lnSpcReduction="10000"/>
          </a:bodyPr>
          <a:lstStyle/>
          <a:p>
            <a:r>
              <a:rPr lang="en-US" dirty="0" smtClean="0"/>
              <a:t>The John </a:t>
            </a:r>
            <a:r>
              <a:rPr lang="en-US" dirty="0" err="1" smtClean="0"/>
              <a:t>Rylands</a:t>
            </a:r>
            <a:r>
              <a:rPr lang="en-US" dirty="0" smtClean="0"/>
              <a:t> Fragment (117-138 A.D.)</a:t>
            </a:r>
          </a:p>
          <a:p>
            <a:pPr lvl="1"/>
            <a:r>
              <a:rPr lang="en-US" dirty="0" smtClean="0"/>
              <a:t>John 18:31-33, 37-38</a:t>
            </a:r>
          </a:p>
        </p:txBody>
      </p:sp>
      <p:pic>
        <p:nvPicPr>
          <p:cNvPr id="4" name="Picture 3" descr="Earliest John Fragment-Details.png"/>
          <p:cNvPicPr>
            <a:picLocks noChangeAspect="1"/>
          </p:cNvPicPr>
          <p:nvPr/>
        </p:nvPicPr>
        <p:blipFill>
          <a:blip r:embed="rId3"/>
          <a:srcRect r="5460" b="74522"/>
          <a:stretch>
            <a:fillRect/>
          </a:stretch>
        </p:blipFill>
        <p:spPr>
          <a:xfrm>
            <a:off x="-19067" y="2645834"/>
            <a:ext cx="9176399" cy="2844270"/>
          </a:xfrm>
          <a:prstGeom prst="rect">
            <a:avLst/>
          </a:prstGeom>
        </p:spPr>
      </p:pic>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The Evidence For The Bible</a:t>
            </a:r>
            <a:endParaRPr lang="en-US" dirty="0"/>
          </a:p>
        </p:txBody>
      </p:sp>
      <p:sp>
        <p:nvSpPr>
          <p:cNvPr id="3" name="Content Placeholder 2"/>
          <p:cNvSpPr>
            <a:spLocks noGrp="1"/>
          </p:cNvSpPr>
          <p:nvPr>
            <p:ph idx="1"/>
          </p:nvPr>
        </p:nvSpPr>
        <p:spPr/>
        <p:txBody>
          <a:bodyPr>
            <a:normAutofit fontScale="92500" lnSpcReduction="20000"/>
          </a:bodyPr>
          <a:lstStyle/>
          <a:p>
            <a:r>
              <a:rPr lang="en-US" b="0" dirty="0" smtClean="0"/>
              <a:t>“In real terms, the New Testament is easily the best attested ancient writing </a:t>
            </a:r>
            <a:r>
              <a:rPr lang="en-US" dirty="0" smtClean="0"/>
              <a:t>in terms of the sheer number of documents</a:t>
            </a:r>
            <a:r>
              <a:rPr lang="en-US" b="0" dirty="0" smtClean="0"/>
              <a:t>, </a:t>
            </a:r>
            <a:r>
              <a:rPr lang="en-US" dirty="0" smtClean="0"/>
              <a:t>the time span between the events and the document</a:t>
            </a:r>
            <a:r>
              <a:rPr lang="en-US" b="0" dirty="0" smtClean="0"/>
              <a:t>, and the </a:t>
            </a:r>
            <a:r>
              <a:rPr lang="en-US" dirty="0" smtClean="0"/>
              <a:t>variety of documents </a:t>
            </a:r>
            <a:r>
              <a:rPr lang="en-US" b="0" dirty="0" smtClean="0"/>
              <a:t>available to sustain or contradict it. </a:t>
            </a:r>
            <a:r>
              <a:rPr lang="en-US" dirty="0" smtClean="0"/>
              <a:t>There is nothing in ancient manuscript evidence to match such textual availability </a:t>
            </a:r>
            <a:r>
              <a:rPr lang="en-US" smtClean="0"/>
              <a:t>and integrity.</a:t>
            </a:r>
            <a:r>
              <a:rPr lang="en-US" b="0" dirty="0" smtClean="0"/>
              <a:t>”</a:t>
            </a:r>
          </a:p>
          <a:p>
            <a:pPr lvl="1"/>
            <a:r>
              <a:rPr lang="en-US" dirty="0" smtClean="0"/>
              <a:t>Ravi Zacharias</a:t>
            </a: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Miracles of Jesus</a:t>
            </a:r>
            <a:endParaRPr lang="en-US" dirty="0"/>
          </a:p>
        </p:txBody>
      </p:sp>
      <p:sp>
        <p:nvSpPr>
          <p:cNvPr id="3" name="Content Placeholder 2"/>
          <p:cNvSpPr>
            <a:spLocks noGrp="1"/>
          </p:cNvSpPr>
          <p:nvPr>
            <p:ph idx="1"/>
          </p:nvPr>
        </p:nvSpPr>
        <p:spPr/>
        <p:txBody>
          <a:bodyPr/>
          <a:lstStyle/>
          <a:p>
            <a:r>
              <a:rPr lang="en-US" dirty="0" smtClean="0"/>
              <a:t>His Undeniable Power</a:t>
            </a:r>
          </a:p>
          <a:p>
            <a:pPr lvl="1"/>
            <a:r>
              <a:rPr lang="en-US" dirty="0" smtClean="0"/>
              <a:t>Matthew 9:32-35</a:t>
            </a:r>
          </a:p>
          <a:p>
            <a:r>
              <a:rPr lang="en-US" dirty="0" smtClean="0"/>
              <a:t>His Resurrection</a:t>
            </a:r>
          </a:p>
          <a:p>
            <a:pPr lvl="1"/>
            <a:r>
              <a:rPr lang="en-US" dirty="0" smtClean="0"/>
              <a:t>Absolutely Dead. (John 19:31-34)</a:t>
            </a:r>
          </a:p>
          <a:p>
            <a:pPr lvl="1"/>
            <a:r>
              <a:rPr lang="en-US" dirty="0" smtClean="0"/>
              <a:t>Absolutely In The Tomb. (Matthew 27:62-66)</a:t>
            </a:r>
          </a:p>
          <a:p>
            <a:pPr lvl="1"/>
            <a:r>
              <a:rPr lang="en-US" dirty="0" smtClean="0"/>
              <a:t>Absolutely Raised. (1 Corinthians 15:6)</a:t>
            </a:r>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Answers To The Problem of Evil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God Endures Short-Term Evil To Bring </a:t>
            </a:r>
            <a:r>
              <a:rPr lang="en-US" smtClean="0"/>
              <a:t>About</a:t>
            </a:r>
            <a:r>
              <a:rPr lang="en-US" smtClean="0"/>
              <a:t> </a:t>
            </a:r>
            <a:br>
              <a:rPr lang="en-US" smtClean="0"/>
            </a:br>
            <a:r>
              <a:rPr lang="en-US" smtClean="0"/>
              <a:t>Long</a:t>
            </a:r>
            <a:r>
              <a:rPr lang="en-US" dirty="0" smtClean="0"/>
              <a:t>-Term Good.</a:t>
            </a:r>
          </a:p>
          <a:p>
            <a:pPr lvl="1"/>
            <a:r>
              <a:rPr lang="en-US" dirty="0" smtClean="0"/>
              <a:t>2 Peter 3:9</a:t>
            </a:r>
          </a:p>
          <a:p>
            <a:r>
              <a:rPr lang="en-US" dirty="0" smtClean="0"/>
              <a:t>God Urges Us To Make The Free Will Choices That Would Prevent Much Of The World’s Suffering. </a:t>
            </a:r>
          </a:p>
          <a:p>
            <a:pPr lvl="1"/>
            <a:r>
              <a:rPr lang="en-US" dirty="0" smtClean="0"/>
              <a:t>Matthew 22:39</a:t>
            </a:r>
          </a:p>
          <a:p>
            <a:r>
              <a:rPr lang="en-US" dirty="0" smtClean="0"/>
              <a:t>God Explains The Attacks of Satan &amp; Even Protects Us &amp; Ultimately Saves Us. </a:t>
            </a:r>
          </a:p>
          <a:p>
            <a:pPr lvl="1"/>
            <a:r>
              <a:rPr lang="en-US" dirty="0" smtClean="0"/>
              <a:t>Ephesians 6:11</a:t>
            </a:r>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Archeological Discoveries</a:t>
            </a:r>
            <a:endParaRPr lang="en-US" dirty="0"/>
          </a:p>
        </p:txBody>
      </p:sp>
      <p:sp>
        <p:nvSpPr>
          <p:cNvPr id="3" name="Content Placeholder 2"/>
          <p:cNvSpPr>
            <a:spLocks noGrp="1"/>
          </p:cNvSpPr>
          <p:nvPr>
            <p:ph idx="1"/>
          </p:nvPr>
        </p:nvSpPr>
        <p:spPr/>
        <p:txBody>
          <a:bodyPr/>
          <a:lstStyle/>
          <a:p>
            <a:pPr>
              <a:lnSpc>
                <a:spcPct val="90000"/>
              </a:lnSpc>
            </a:pPr>
            <a:r>
              <a:rPr lang="en-US" sz="3200" dirty="0" smtClean="0"/>
              <a:t>Excavations of Corinth, 1929 “Erastus, curator of public buildings, laid this pavement at his own expense” (Romans 16:23)</a:t>
            </a:r>
          </a:p>
          <a:p>
            <a:pPr>
              <a:lnSpc>
                <a:spcPct val="90000"/>
              </a:lnSpc>
            </a:pPr>
            <a:endParaRPr lang="en-US" dirty="0"/>
          </a:p>
        </p:txBody>
      </p:sp>
      <p:pic>
        <p:nvPicPr>
          <p:cNvPr id="4" name="Picture 3" descr="corinth_erastus-insc_fj_fjenkins051708_0074t.jpg"/>
          <p:cNvPicPr>
            <a:picLocks noChangeAspect="1"/>
          </p:cNvPicPr>
          <p:nvPr/>
        </p:nvPicPr>
        <p:blipFill>
          <a:blip r:embed="rId3"/>
          <a:stretch>
            <a:fillRect/>
          </a:stretch>
        </p:blipFill>
        <p:spPr>
          <a:xfrm>
            <a:off x="936625" y="854339"/>
            <a:ext cx="7254875" cy="4534297"/>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accel="50000" decel="50000"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Archeological Discoveries</a:t>
            </a:r>
            <a:endParaRPr lang="en-US" dirty="0"/>
          </a:p>
        </p:txBody>
      </p:sp>
      <p:sp>
        <p:nvSpPr>
          <p:cNvPr id="3" name="Content Placeholder 2"/>
          <p:cNvSpPr>
            <a:spLocks noGrp="1"/>
          </p:cNvSpPr>
          <p:nvPr>
            <p:ph idx="1"/>
          </p:nvPr>
        </p:nvSpPr>
        <p:spPr>
          <a:xfrm>
            <a:off x="457200" y="1617000"/>
            <a:ext cx="8686800" cy="3771636"/>
          </a:xfrm>
        </p:spPr>
        <p:txBody>
          <a:bodyPr/>
          <a:lstStyle/>
          <a:p>
            <a:pPr>
              <a:lnSpc>
                <a:spcPct val="90000"/>
              </a:lnSpc>
            </a:pPr>
            <a:r>
              <a:rPr lang="en-US" dirty="0" smtClean="0"/>
              <a:t>The Pilate Inscription, 1961</a:t>
            </a:r>
          </a:p>
          <a:p>
            <a:pPr lvl="1">
              <a:lnSpc>
                <a:spcPct val="90000"/>
              </a:lnSpc>
            </a:pPr>
            <a:r>
              <a:rPr lang="en-US" sz="3200" dirty="0" smtClean="0"/>
              <a:t>“Pontius Pilate, Prefect of Judea” (Mt. 27:2)</a:t>
            </a:r>
            <a:endParaRPr lang="en-US" sz="3600" dirty="0" smtClean="0"/>
          </a:p>
          <a:p>
            <a:pPr>
              <a:lnSpc>
                <a:spcPct val="90000"/>
              </a:lnSpc>
            </a:pPr>
            <a:endParaRPr lang="en-US" dirty="0"/>
          </a:p>
        </p:txBody>
      </p:sp>
      <p:pic>
        <p:nvPicPr>
          <p:cNvPr id="4" name="Picture 3" descr="caesarea_pilateinscription_fjenkins_043010_20t.jpg"/>
          <p:cNvPicPr>
            <a:picLocks noChangeAspect="1"/>
          </p:cNvPicPr>
          <p:nvPr/>
        </p:nvPicPr>
        <p:blipFill>
          <a:blip r:embed="rId3"/>
          <a:stretch>
            <a:fillRect/>
          </a:stretch>
        </p:blipFill>
        <p:spPr>
          <a:xfrm>
            <a:off x="1158875" y="1355989"/>
            <a:ext cx="6953250" cy="4345782"/>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accel="50000" decel="50000"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0-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1404</TotalTime>
  <Words>2184</Words>
  <Application>Microsoft Macintosh PowerPoint</Application>
  <PresentationFormat>On-screen Show (16:10)</PresentationFormat>
  <Paragraphs>139</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Default Theme</vt:lpstr>
      <vt:lpstr>Why I Believe</vt:lpstr>
      <vt:lpstr>1. God, The Designer of Everything</vt:lpstr>
      <vt:lpstr>2. The Evidence For The Bible</vt:lpstr>
      <vt:lpstr>2. The Evidence For The Bible</vt:lpstr>
      <vt:lpstr>2. The Evidence For The Bible</vt:lpstr>
      <vt:lpstr>3. The Miracles of Jesus</vt:lpstr>
      <vt:lpstr>4. Answers To The Problem of Evil</vt:lpstr>
      <vt:lpstr>5. Archeological Discoveries</vt:lpstr>
      <vt:lpstr>5. Archeological Discoveries</vt:lpstr>
      <vt:lpstr>Prism of Sennacherib</vt:lpstr>
      <vt:lpstr>Prism of Sennacherib</vt:lpstr>
      <vt:lpstr>6. The Precise &amp; Binding  Study of Scripture</vt:lpstr>
      <vt:lpstr>7. The Torment of Hell  Is Too Horrible To Dismiss.</vt:lpstr>
      <vt:lpstr>Why I Believe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 Believe</dc:title>
  <dc:creator>Phillip Shumake</dc:creator>
  <cp:lastModifiedBy>Phillip Shumake</cp:lastModifiedBy>
  <cp:revision>72</cp:revision>
  <dcterms:created xsi:type="dcterms:W3CDTF">2016-05-22T02:12:33Z</dcterms:created>
  <dcterms:modified xsi:type="dcterms:W3CDTF">2016-05-22T02:24:51Z</dcterms:modified>
</cp:coreProperties>
</file>