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3" r:id="rId3"/>
    <p:sldId id="261" r:id="rId4"/>
    <p:sldId id="267" r:id="rId5"/>
    <p:sldId id="266" r:id="rId6"/>
    <p:sldId id="269" r:id="rId7"/>
    <p:sldId id="257" r:id="rId8"/>
    <p:sldId id="272" r:id="rId9"/>
    <p:sldId id="260" r:id="rId10"/>
    <p:sldId id="273" r:id="rId11"/>
    <p:sldId id="258" r:id="rId12"/>
    <p:sldId id="270" r:id="rId13"/>
    <p:sldId id="271" r:id="rId14"/>
    <p:sldId id="259"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104" autoAdjust="0"/>
  </p:normalViewPr>
  <p:slideViewPr>
    <p:cSldViewPr snapToGrid="0" snapToObjects="1">
      <p:cViewPr varScale="1">
        <p:scale>
          <a:sx n="100" d="100"/>
          <a:sy n="100" d="100"/>
        </p:scale>
        <p:origin x="-1160" y="-96"/>
      </p:cViewPr>
      <p:guideLst>
        <p:guide orient="horz" pos="180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6DAE-D183-A244-9EBA-A93896CE3224}" type="datetimeFigureOut">
              <a:rPr lang="en-US" smtClean="0"/>
              <a:pPr/>
              <a:t>6/4/16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B91-E348-4F4E-A0C3-971AAD4F1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Phillip:  Be patient and get great comments out of the class.  It is better NOT to finish than to </a:t>
            </a:r>
            <a:r>
              <a:rPr lang="en-US" smtClean="0"/>
              <a:t>rush through…</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r>
              <a:rPr lang="en-US" baseline="0" dirty="0" smtClean="0"/>
              <a:t> knows something about Hope!  </a:t>
            </a:r>
          </a:p>
          <a:p>
            <a:pPr>
              <a:buFont typeface="Wingdings" pitchFamily="-100" charset="2"/>
              <a:buChar char="Ø"/>
            </a:pPr>
            <a:r>
              <a:rPr lang="en-US" baseline="0" dirty="0" smtClean="0"/>
              <a:t>Hoping in Jesus when sinking in the sea of Galilee.</a:t>
            </a:r>
          </a:p>
          <a:p>
            <a:pPr>
              <a:buFont typeface="Wingdings" pitchFamily="-100" charset="2"/>
              <a:buChar char="Ø"/>
            </a:pPr>
            <a:r>
              <a:rPr lang="en-US" baseline="0" dirty="0" smtClean="0"/>
              <a:t>Hoping in Jesus when swimming to the land in John 21 – so excited and eager to see Jesus he can’t wait on the boat.</a:t>
            </a:r>
          </a:p>
          <a:p>
            <a:pPr>
              <a:buFont typeface="Wingdings" pitchFamily="-100" charset="2"/>
              <a:buChar char="Ø"/>
            </a:pPr>
            <a:r>
              <a:rPr lang="en-US" baseline="0" dirty="0" smtClean="0"/>
              <a:t>Hoping in Jesus that after all his mistakes (from rebuking Jesus, to cutting off </a:t>
            </a:r>
            <a:r>
              <a:rPr lang="en-US" baseline="0" dirty="0" err="1" smtClean="0"/>
              <a:t>Malchus</a:t>
            </a:r>
            <a:r>
              <a:rPr lang="en-US" baseline="0" dirty="0" smtClean="0"/>
              <a:t> ear, to denying Him, even to being called out by Paul) He was still LOVED and Accepted by the Lord.</a:t>
            </a:r>
          </a:p>
          <a:p>
            <a:pPr>
              <a:buFont typeface="Wingdings" pitchFamily="-100" charset="2"/>
              <a:buChar char="Ø"/>
            </a:pPr>
            <a:endParaRPr lang="en-US" baseline="0" dirty="0" smtClean="0"/>
          </a:p>
          <a:p>
            <a:pPr>
              <a:buFont typeface="Wingdings" pitchFamily="-100" charset="2"/>
              <a:buNone/>
            </a:pPr>
            <a:r>
              <a:rPr lang="en-US" baseline="0" dirty="0" smtClean="0"/>
              <a:t>And Peter knew something about HOLINESS TO!  To see the Holy and Sinless Son of God – day in and day out.  To hear the revolutionary teachings of the New Covenant given to the humble and ordinary.</a:t>
            </a:r>
          </a:p>
          <a:p>
            <a:pPr>
              <a:buFont typeface="Wingdings" pitchFamily="-100" charset="2"/>
              <a:buChar char="Ø"/>
            </a:pPr>
            <a:endParaRPr lang="en-US" baseline="0" dirty="0" smtClean="0"/>
          </a:p>
          <a:p>
            <a:pPr>
              <a:buFont typeface="Wingdings" pitchFamily="-100" charset="2"/>
              <a:buNone/>
            </a:pP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book is a message of God’s grace…as</a:t>
            </a:r>
            <a:r>
              <a:rPr lang="en-US" baseline="0" dirty="0" smtClean="0"/>
              <a:t> we study notice all the times our salvation and the sacrifice of Christ is continually mentioned…  But also notice that in giving this message of grace the OBVIOUS response to that grace – is once you’ve received it – hold onto it.  Don’t give up, Don’t give in no matter the difficulty doing what is right brings.</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Class</a:t>
            </a:r>
            <a:r>
              <a:rPr lang="en-US" baseline="0" dirty="0" smtClean="0"/>
              <a:t> – everyone will have their favorite verse or favorite sub-point.  But the big idea we ALL need to come away with is that Peter wants Christians to STAND FIRM in their hope and in their HOLINESS.</a:t>
            </a:r>
          </a:p>
          <a:p>
            <a:endParaRPr lang="en-US" baseline="0" dirty="0" smtClean="0"/>
          </a:p>
          <a:p>
            <a:r>
              <a:rPr lang="en-US" baseline="0" dirty="0" smtClean="0"/>
              <a:t>Because of Jesus our mindset and our conduct CAN NEVER be the same again.</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RETURN</a:t>
            </a:r>
            <a:r>
              <a:rPr lang="en-US" baseline="0" dirty="0" smtClean="0"/>
              <a:t> OF JESUS:  </a:t>
            </a:r>
            <a:r>
              <a:rPr lang="en-US" dirty="0" smtClean="0"/>
              <a:t>Question #2.  Also, </a:t>
            </a:r>
            <a:r>
              <a:rPr lang="en-US" baseline="0" dirty="0" smtClean="0"/>
              <a:t>  Application Question #1 – When is it the hardest to stand firm in Holiness? (When we lose focus!) </a:t>
            </a:r>
            <a:endParaRPr lang="en-US" dirty="0" smtClean="0"/>
          </a:p>
          <a:p>
            <a:endParaRPr lang="en-US" dirty="0" smtClean="0"/>
          </a:p>
          <a:p>
            <a:r>
              <a:rPr lang="en-US" dirty="0" smtClean="0"/>
              <a:t>FATHER:</a:t>
            </a:r>
            <a:r>
              <a:rPr lang="en-US" baseline="0" dirty="0" smtClean="0"/>
              <a:t>  Question #3.</a:t>
            </a:r>
          </a:p>
          <a:p>
            <a:endParaRPr lang="en-US" baseline="0" dirty="0" smtClean="0"/>
          </a:p>
          <a:p>
            <a:r>
              <a:rPr lang="en-US" baseline="0" dirty="0" smtClean="0"/>
              <a:t>PRICE:  Jesus redeemed us – how could we go back into spiritual debt after the Price that has been paid to set us free!</a:t>
            </a:r>
          </a:p>
          <a:p>
            <a:endParaRPr lang="en-US" baseline="0" dirty="0" smtClean="0"/>
          </a:p>
          <a:p>
            <a:r>
              <a:rPr lang="en-US" baseline="0" dirty="0" smtClean="0"/>
              <a:t>FERVENT LOVE:  Question #5: Saul is a great example. (1 Samuel 18:6-9)</a:t>
            </a:r>
          </a:p>
          <a:p>
            <a:r>
              <a:rPr lang="en-US" baseline="0" dirty="0" smtClean="0"/>
              <a:t>Malice – ill-will, desire to injure.</a:t>
            </a:r>
          </a:p>
          <a:p>
            <a:r>
              <a:rPr lang="en-US" baseline="0" dirty="0" smtClean="0"/>
              <a:t>Guile/Deceit: crafty deceit, two-faced</a:t>
            </a:r>
          </a:p>
          <a:p>
            <a:r>
              <a:rPr lang="en-US" baseline="0" dirty="0" smtClean="0"/>
              <a:t>Hypocrisy: Insincere Answers, to act</a:t>
            </a:r>
          </a:p>
          <a:p>
            <a:r>
              <a:rPr lang="en-US" baseline="0" dirty="0" smtClean="0"/>
              <a:t>Envy: desiring what belongs to another</a:t>
            </a:r>
          </a:p>
          <a:p>
            <a:r>
              <a:rPr lang="en-US" baseline="0" dirty="0" smtClean="0"/>
              <a:t>Slander: making false, damaging statements about others.</a:t>
            </a:r>
          </a:p>
          <a:p>
            <a:endParaRPr lang="en-US" baseline="0" dirty="0" smtClean="0"/>
          </a:p>
          <a:p>
            <a:r>
              <a:rPr lang="en-US" baseline="0" dirty="0" smtClean="0"/>
              <a:t>Discussion Question #1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Vs 4-8:  Application Question #3</a:t>
            </a:r>
          </a:p>
          <a:p>
            <a:endParaRPr lang="en-US" dirty="0" smtClean="0"/>
          </a:p>
          <a:p>
            <a:r>
              <a:rPr lang="en-US" dirty="0" smtClean="0"/>
              <a:t>Discussion Question #2.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these are ambitious, but they certainly aren’t any more challenging than what Peter has asked of his original audience. In fact hopefully</a:t>
            </a:r>
            <a:r>
              <a:rPr lang="en-US" baseline="0" dirty="0" smtClean="0"/>
              <a:t> they are in alignment with exactly what Peter was asking of his audience.</a:t>
            </a:r>
            <a:endParaRPr lang="en-US" dirty="0" smtClean="0"/>
          </a:p>
          <a:p>
            <a:endParaRPr lang="en-US" dirty="0" smtClean="0"/>
          </a:p>
          <a:p>
            <a:r>
              <a:rPr lang="en-US" dirty="0" smtClean="0"/>
              <a:t>#1. Our</a:t>
            </a:r>
            <a:r>
              <a:rPr lang="en-US" baseline="0" dirty="0" smtClean="0"/>
              <a:t> reputation for good works is going to grow when we are loving, when we don’t participate in office slander, when we aren’t in a church full of division or hypocrisy or slander.   Our reputation is going to grow when we respond to the attacks of our critics with HOLINESS – and with a hope that is anchored outside of this life.</a:t>
            </a:r>
          </a:p>
          <a:p>
            <a:endParaRPr lang="en-US" baseline="0" dirty="0" smtClean="0"/>
          </a:p>
          <a:p>
            <a:r>
              <a:rPr lang="en-US" baseline="0" dirty="0" smtClean="0"/>
              <a:t>#2. Our Harmony as a church family is going to increase. We are living stones – all resting on CHRIST.</a:t>
            </a:r>
            <a:endParaRPr lang="en-US" dirty="0" smtClean="0"/>
          </a:p>
          <a:p>
            <a:endParaRPr lang="en-US" dirty="0" smtClean="0"/>
          </a:p>
          <a:p>
            <a:endParaRPr lang="en-US" dirty="0" smtClean="0"/>
          </a:p>
          <a:p>
            <a:r>
              <a:rPr lang="en-US" dirty="0" smtClean="0"/>
              <a:t>#</a:t>
            </a:r>
            <a:r>
              <a:rPr lang="en-US" dirty="0" smtClean="0"/>
              <a:t>3.  Deeper</a:t>
            </a:r>
            <a:r>
              <a:rPr lang="en-US" baseline="0" dirty="0" smtClean="0"/>
              <a:t> relationship with Shepherds.  Imagine how hard it would have been to be a shepherd and watch your sheep continually suffering and persecuted.  A big part of that deeper relationship is in the humility and subjection we demonstrate.</a:t>
            </a:r>
          </a:p>
          <a:p>
            <a:endParaRPr lang="en-US" baseline="0" dirty="0" smtClean="0"/>
          </a:p>
          <a:p>
            <a:r>
              <a:rPr lang="en-US" baseline="0" dirty="0" smtClean="0"/>
              <a:t>#4. I’m really excited about studying this and discussing it together.  We don’t take the suffering of Jesus to heart and not come away changed.  And Peter puts a spotlight on the suffering of Christ as a powerful fact that encourages us when we need it the most.</a:t>
            </a:r>
          </a:p>
          <a:p>
            <a:endParaRPr lang="en-US" baseline="0" dirty="0" smtClean="0"/>
          </a:p>
          <a:p>
            <a:r>
              <a:rPr lang="en-US" baseline="0" dirty="0" smtClean="0"/>
              <a:t>#5. Chapter 1:24-25 are key verses for this concept.  </a:t>
            </a:r>
            <a:r>
              <a:rPr lang="en-US" baseline="0" dirty="0" err="1" smtClean="0"/>
              <a:t>GOD’s</a:t>
            </a:r>
            <a:r>
              <a:rPr lang="en-US" baseline="0" dirty="0" smtClean="0"/>
              <a:t> WORD is timeless.  It lasts.  We can become masters of trivial information: daily news, personal hobbies…but what we really need to master is God’s ENDURING word.  We will also see that big time in 2 Peter.</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Class</a:t>
            </a:r>
            <a:r>
              <a:rPr lang="en-US" baseline="0" dirty="0" smtClean="0"/>
              <a:t> – everyone will have their favorite verse or favorite sub-point.  But the big idea we ALL need to come away with is that Peter wants Christians to STAND FIRM in their hope and in their HOLINESS.</a:t>
            </a:r>
          </a:p>
          <a:p>
            <a:endParaRPr lang="en-US" baseline="0" dirty="0" smtClean="0"/>
          </a:p>
          <a:p>
            <a:r>
              <a:rPr lang="en-US" baseline="0" dirty="0" smtClean="0"/>
              <a:t>Because of Jesus our mindset and our conduct CAN NEVER be the same again.</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6/4/16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6/4/16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6/4/16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6/4/16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6/4/16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6/4/16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5406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Stand Firm In Hope &amp; Holiness</a:t>
            </a:r>
            <a:endParaRPr lang="en-US" b="1" dirty="0">
              <a:solidFill>
                <a:schemeClr val="accent1">
                  <a:lumMod val="50000"/>
                </a:schemeClr>
              </a:solidFill>
            </a:endParaRPr>
          </a:p>
        </p:txBody>
      </p:sp>
      <p:sp>
        <p:nvSpPr>
          <p:cNvPr id="3" name="Content Placeholder 2"/>
          <p:cNvSpPr>
            <a:spLocks noGrp="1"/>
          </p:cNvSpPr>
          <p:nvPr>
            <p:ph idx="1"/>
          </p:nvPr>
        </p:nvSpPr>
        <p:spPr>
          <a:xfrm>
            <a:off x="457200" y="1276805"/>
            <a:ext cx="8376378" cy="3771636"/>
          </a:xfrm>
        </p:spPr>
        <p:txBody>
          <a:bodyPr>
            <a:normAutofit/>
          </a:bodyPr>
          <a:lstStyle/>
          <a:p>
            <a:r>
              <a:rPr lang="en-US" dirty="0" smtClean="0"/>
              <a:t>1:13 “fix your </a:t>
            </a:r>
            <a:r>
              <a:rPr lang="en-US" u="sng" dirty="0" smtClean="0"/>
              <a:t>hope</a:t>
            </a:r>
            <a:r>
              <a:rPr lang="en-US" dirty="0" smtClean="0"/>
              <a:t> completely…”</a:t>
            </a:r>
          </a:p>
          <a:p>
            <a:r>
              <a:rPr lang="en-US" dirty="0" smtClean="0"/>
              <a:t>1:15 “like the </a:t>
            </a:r>
            <a:r>
              <a:rPr lang="en-US" u="sng" dirty="0" smtClean="0"/>
              <a:t>Holy</a:t>
            </a:r>
            <a:r>
              <a:rPr lang="en-US" dirty="0" smtClean="0"/>
              <a:t> One…be </a:t>
            </a:r>
            <a:r>
              <a:rPr lang="en-US" u="sng" dirty="0" smtClean="0"/>
              <a:t>holy</a:t>
            </a:r>
            <a:r>
              <a:rPr lang="en-US" dirty="0" smtClean="0"/>
              <a:t>…FOR I AM…”</a:t>
            </a:r>
          </a:p>
          <a:p>
            <a:r>
              <a:rPr lang="en-US" dirty="0" smtClean="0"/>
              <a:t>1:21 “so that your faith and </a:t>
            </a:r>
            <a:r>
              <a:rPr lang="en-US" u="sng" dirty="0" smtClean="0"/>
              <a:t>hope</a:t>
            </a:r>
            <a:r>
              <a:rPr lang="en-US" dirty="0" smtClean="0"/>
              <a:t> are in God.”</a:t>
            </a:r>
          </a:p>
          <a:p>
            <a:r>
              <a:rPr lang="en-US" dirty="0" smtClean="0"/>
              <a:t>2:1 “Therefore, putting aside </a:t>
            </a:r>
            <a:r>
              <a:rPr lang="en-US" dirty="0" smtClean="0"/>
              <a:t>all…grow in…”</a:t>
            </a:r>
            <a:endParaRPr lang="en-US" dirty="0" smtClean="0"/>
          </a:p>
          <a:p>
            <a:r>
              <a:rPr lang="en-US" dirty="0" smtClean="0"/>
              <a:t>2:5 “a spiritual house for a </a:t>
            </a:r>
            <a:r>
              <a:rPr lang="en-US" u="sng" dirty="0" smtClean="0"/>
              <a:t>holy</a:t>
            </a:r>
            <a:r>
              <a:rPr lang="en-US" dirty="0" smtClean="0"/>
              <a:t> priesthood…”</a:t>
            </a:r>
          </a:p>
          <a:p>
            <a:r>
              <a:rPr lang="en-US" dirty="0" smtClean="0"/>
              <a:t>2:9 “a royal priesthood, a </a:t>
            </a:r>
            <a:r>
              <a:rPr lang="en-US" u="sng" dirty="0" smtClean="0"/>
              <a:t>holy</a:t>
            </a:r>
            <a:r>
              <a:rPr lang="en-US" dirty="0" smtClean="0"/>
              <a:t> nation…”</a:t>
            </a:r>
          </a:p>
          <a:p>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2"/>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I Want To Cover</a:t>
            </a:r>
            <a:endParaRPr lang="en-US" dirty="0"/>
          </a:p>
        </p:txBody>
      </p:sp>
      <p:sp>
        <p:nvSpPr>
          <p:cNvPr id="3" name="Content Placeholder 2"/>
          <p:cNvSpPr>
            <a:spLocks noGrp="1"/>
          </p:cNvSpPr>
          <p:nvPr>
            <p:ph idx="1"/>
          </p:nvPr>
        </p:nvSpPr>
        <p:spPr/>
        <p:txBody>
          <a:bodyPr>
            <a:normAutofit lnSpcReduction="10000"/>
          </a:bodyPr>
          <a:lstStyle/>
          <a:p>
            <a:r>
              <a:rPr lang="en-US" dirty="0" smtClean="0"/>
              <a:t>Vs. 13 “hope completely”</a:t>
            </a:r>
          </a:p>
          <a:p>
            <a:r>
              <a:rPr lang="en-US" dirty="0" smtClean="0"/>
              <a:t>Vs. 16 OT reference</a:t>
            </a:r>
          </a:p>
          <a:p>
            <a:r>
              <a:rPr lang="en-US" dirty="0" smtClean="0"/>
              <a:t>Vs. 18 “futile way”</a:t>
            </a:r>
          </a:p>
          <a:p>
            <a:r>
              <a:rPr lang="en-US" dirty="0" smtClean="0"/>
              <a:t>Vs. 19 OUR LAMB! </a:t>
            </a:r>
            <a:r>
              <a:rPr lang="en-US" dirty="0" err="1" smtClean="0">
                <a:sym typeface="Wingdings"/>
              </a:rPr>
              <a:t></a:t>
            </a:r>
            <a:endParaRPr lang="en-US" dirty="0" smtClean="0">
              <a:sym typeface="Wingdings"/>
            </a:endParaRPr>
          </a:p>
          <a:p>
            <a:r>
              <a:rPr lang="en-US" dirty="0" smtClean="0">
                <a:sym typeface="Wingdings"/>
              </a:rPr>
              <a:t>Vs. 22 “fervent love”</a:t>
            </a:r>
          </a:p>
          <a:p>
            <a:r>
              <a:rPr lang="en-US" dirty="0" smtClean="0">
                <a:sym typeface="Wingdings"/>
              </a:rPr>
              <a:t>Vs. 23-25 **Class Goal: Things that last the longest.</a:t>
            </a:r>
          </a:p>
          <a:p>
            <a:endParaRPr lang="en-US"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I Want To Cover</a:t>
            </a:r>
            <a:endParaRPr lang="en-US" dirty="0"/>
          </a:p>
        </p:txBody>
      </p:sp>
      <p:sp>
        <p:nvSpPr>
          <p:cNvPr id="3" name="Content Placeholder 2"/>
          <p:cNvSpPr>
            <a:spLocks noGrp="1"/>
          </p:cNvSpPr>
          <p:nvPr>
            <p:ph idx="1"/>
          </p:nvPr>
        </p:nvSpPr>
        <p:spPr/>
        <p:txBody>
          <a:bodyPr>
            <a:normAutofit/>
          </a:bodyPr>
          <a:lstStyle/>
          <a:p>
            <a:r>
              <a:rPr lang="en-US" dirty="0" smtClean="0"/>
              <a:t>2:2 Pure Milk (so many metaphors)</a:t>
            </a:r>
          </a:p>
          <a:p>
            <a:r>
              <a:rPr lang="en-US" dirty="0" smtClean="0">
                <a:sym typeface="Wingdings"/>
              </a:rPr>
              <a:t>2:6 OT Reference</a:t>
            </a:r>
          </a:p>
          <a:p>
            <a:r>
              <a:rPr lang="en-US" dirty="0" smtClean="0">
                <a:sym typeface="Wingdings"/>
              </a:rPr>
              <a:t>2:9-10 </a:t>
            </a:r>
            <a:r>
              <a:rPr lang="en-US" smtClean="0">
                <a:sym typeface="Wingdings"/>
              </a:rPr>
              <a:t>OT Reference</a:t>
            </a:r>
          </a:p>
          <a:p>
            <a:endParaRPr lang="en-US"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2"/>
          <a:stretch>
            <a:fillRect/>
          </a:stretch>
        </p:blipFill>
        <p:spPr>
          <a:xfrm>
            <a:off x="0" y="0"/>
            <a:ext cx="9144000" cy="5715000"/>
          </a:xfrm>
          <a:prstGeom prst="rect">
            <a:avLst/>
          </a:prstGeom>
        </p:spPr>
      </p:pic>
      <p:sp>
        <p:nvSpPr>
          <p:cNvPr id="2" name="Title 1"/>
          <p:cNvSpPr>
            <a:spLocks noGrp="1"/>
          </p:cNvSpPr>
          <p:nvPr>
            <p:ph type="title"/>
          </p:nvPr>
        </p:nvSpPr>
        <p:spPr>
          <a:xfrm>
            <a:off x="457200" y="659029"/>
            <a:ext cx="8229600" cy="952500"/>
          </a:xfrm>
        </p:spPr>
        <p:txBody>
          <a:bodyPr/>
          <a:lstStyle/>
          <a:p>
            <a:r>
              <a:rPr lang="en-US" dirty="0" smtClean="0">
                <a:solidFill>
                  <a:schemeClr val="bg2"/>
                </a:solidFill>
              </a:rPr>
              <a:t>Dark Background Option</a:t>
            </a:r>
            <a:endParaRPr lang="en-US" dirty="0">
              <a:solidFill>
                <a:schemeClr val="bg2"/>
              </a:solidFill>
            </a:endParaRPr>
          </a:p>
        </p:txBody>
      </p:sp>
      <p:sp>
        <p:nvSpPr>
          <p:cNvPr id="3" name="Content Placeholder 2"/>
          <p:cNvSpPr>
            <a:spLocks noGrp="1"/>
          </p:cNvSpPr>
          <p:nvPr>
            <p:ph idx="1"/>
          </p:nvPr>
        </p:nvSpPr>
        <p:spPr>
          <a:xfrm>
            <a:off x="457200" y="1935726"/>
            <a:ext cx="8229600" cy="3169410"/>
          </a:xfrm>
        </p:spPr>
        <p:txBody>
          <a:bodyPr/>
          <a:lstStyle/>
          <a:p>
            <a:r>
              <a:rPr lang="en-US" dirty="0" smtClean="0">
                <a:solidFill>
                  <a:srgbClr val="EEECE1"/>
                </a:solidFill>
              </a:rPr>
              <a:t>Dark Background Option</a:t>
            </a:r>
            <a:endParaRPr lang="en-US" dirty="0">
              <a:solidFill>
                <a:srgbClr val="EEECE1"/>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99"/>
            <a:ext cx="8229600" cy="952500"/>
          </a:xfrm>
        </p:spPr>
        <p:txBody>
          <a:bodyPr/>
          <a:lstStyle/>
          <a:p>
            <a:r>
              <a:rPr lang="en-US" dirty="0" smtClean="0"/>
              <a:t>Warm Up Question</a:t>
            </a:r>
            <a:endParaRPr lang="en-US" dirty="0"/>
          </a:p>
        </p:txBody>
      </p:sp>
      <p:sp>
        <p:nvSpPr>
          <p:cNvPr id="3" name="Content Placeholder 2"/>
          <p:cNvSpPr>
            <a:spLocks noGrp="1"/>
          </p:cNvSpPr>
          <p:nvPr>
            <p:ph idx="1"/>
          </p:nvPr>
        </p:nvSpPr>
        <p:spPr>
          <a:xfrm>
            <a:off x="457200" y="1598838"/>
            <a:ext cx="8229600" cy="3506297"/>
          </a:xfrm>
        </p:spPr>
        <p:txBody>
          <a:bodyPr>
            <a:normAutofit/>
          </a:bodyPr>
          <a:lstStyle/>
          <a:p>
            <a:pPr algn="ctr">
              <a:buNone/>
            </a:pPr>
            <a:r>
              <a:rPr lang="en-US" sz="4400" b="1" i="1" dirty="0" smtClean="0">
                <a:solidFill>
                  <a:schemeClr val="tx1">
                    <a:lumMod val="85000"/>
                    <a:lumOff val="15000"/>
                  </a:schemeClr>
                </a:solidFill>
              </a:rPr>
              <a:t>What events from the life of </a:t>
            </a:r>
            <a:br>
              <a:rPr lang="en-US" sz="4400" b="1" i="1" dirty="0" smtClean="0">
                <a:solidFill>
                  <a:schemeClr val="tx1">
                    <a:lumMod val="85000"/>
                    <a:lumOff val="15000"/>
                  </a:schemeClr>
                </a:solidFill>
              </a:rPr>
            </a:br>
            <a:r>
              <a:rPr lang="en-US" sz="4400" b="1" i="1" dirty="0" smtClean="0">
                <a:solidFill>
                  <a:schemeClr val="tx1">
                    <a:lumMod val="85000"/>
                    <a:lumOff val="15000"/>
                  </a:schemeClr>
                </a:solidFill>
              </a:rPr>
              <a:t>Peter the Apostle give you hope in your walk with Jesus?</a:t>
            </a:r>
          </a:p>
          <a:p>
            <a:pPr algn="ctr">
              <a:buNone/>
            </a:pPr>
            <a:endParaRPr lang="en-US" sz="4400" b="1"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865"/>
            <a:ext cx="8229600" cy="952500"/>
          </a:xfrm>
        </p:spPr>
        <p:txBody>
          <a:bodyPr>
            <a:noAutofit/>
          </a:bodyPr>
          <a:lstStyle/>
          <a:p>
            <a:r>
              <a:rPr lang="en-US" sz="4800" b="1" dirty="0" smtClean="0">
                <a:solidFill>
                  <a:schemeClr val="accent1">
                    <a:lumMod val="50000"/>
                  </a:schemeClr>
                </a:solidFill>
              </a:rPr>
              <a:t>1 Peter: Standing Firm</a:t>
            </a:r>
            <a:endParaRPr lang="en-US" sz="4800" b="1"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r>
              <a:rPr lang="en-US" sz="3000" i="1" dirty="0" smtClean="0">
                <a:solidFill>
                  <a:schemeClr val="tx1">
                    <a:lumMod val="85000"/>
                    <a:lumOff val="15000"/>
                  </a:schemeClr>
                </a:solidFill>
              </a:rPr>
              <a:t>“Through Silvanus, our faithful brother (for so I regard him), I have written to you briefly, exhorting and testifying that this is the true grace of God</a:t>
            </a:r>
            <a:r>
              <a:rPr lang="en-US" sz="3000" i="1" dirty="0" smtClean="0"/>
              <a:t>.</a:t>
            </a:r>
            <a:r>
              <a:rPr lang="en-US" sz="3000" i="1" dirty="0" smtClean="0">
                <a:solidFill>
                  <a:srgbClr val="0000FF"/>
                </a:solidFill>
              </a:rPr>
              <a:t> </a:t>
            </a:r>
            <a:r>
              <a:rPr lang="en-US" sz="3000" i="1" u="sng" dirty="0" smtClean="0">
                <a:solidFill>
                  <a:srgbClr val="254061"/>
                </a:solidFill>
              </a:rPr>
              <a:t>Stand firm in it!</a:t>
            </a:r>
            <a:r>
              <a:rPr lang="en-US" sz="3000" i="1" dirty="0" smtClean="0">
                <a:solidFill>
                  <a:srgbClr val="254061"/>
                </a:solidFill>
              </a:rPr>
              <a:t>” </a:t>
            </a:r>
            <a:r>
              <a:rPr lang="en-US" sz="2400" dirty="0" smtClean="0">
                <a:solidFill>
                  <a:schemeClr val="tx1">
                    <a:lumMod val="85000"/>
                    <a:lumOff val="15000"/>
                  </a:schemeClr>
                </a:solidFill>
              </a:rPr>
              <a:t>1 Peter 5:12 (NASB)</a:t>
            </a:r>
          </a:p>
          <a:p>
            <a:pPr lvl="1"/>
            <a:r>
              <a:rPr lang="en-US" sz="2500" dirty="0" smtClean="0">
                <a:solidFill>
                  <a:schemeClr val="tx1">
                    <a:lumMod val="85000"/>
                    <a:lumOff val="15000"/>
                  </a:schemeClr>
                </a:solidFill>
              </a:rPr>
              <a:t>“…grace of God in which you stand.” (NKJV)</a:t>
            </a:r>
          </a:p>
          <a:p>
            <a:pPr lvl="1"/>
            <a:r>
              <a:rPr lang="en-US" sz="2500" dirty="0" smtClean="0">
                <a:solidFill>
                  <a:schemeClr val="tx1">
                    <a:lumMod val="85000"/>
                    <a:lumOff val="15000"/>
                  </a:schemeClr>
                </a:solidFill>
              </a:rPr>
              <a:t>“…Stand fast in it.” (NET) Ft 28: “</a:t>
            </a:r>
            <a:r>
              <a:rPr lang="en-US" sz="2500" dirty="0" smtClean="0">
                <a:solidFill>
                  <a:srgbClr val="254061"/>
                </a:solidFill>
              </a:rPr>
              <a:t>in which stand fast</a:t>
            </a:r>
            <a:r>
              <a:rPr lang="en-US" sz="2500" dirty="0" smtClean="0">
                <a:solidFill>
                  <a:srgbClr val="254061"/>
                </a:solidFill>
              </a:rPr>
              <a:t>.</a:t>
            </a:r>
            <a:r>
              <a:rPr lang="en-US" sz="2500" dirty="0" smtClean="0">
                <a:solidFill>
                  <a:schemeClr val="tx1">
                    <a:lumMod val="85000"/>
                    <a:lumOff val="15000"/>
                  </a:schemeClr>
                </a:solidFill>
              </a:rPr>
              <a:t>” </a:t>
            </a:r>
            <a:br>
              <a:rPr lang="en-US" sz="2500" dirty="0" smtClean="0">
                <a:solidFill>
                  <a:schemeClr val="tx1">
                    <a:lumMod val="85000"/>
                    <a:lumOff val="15000"/>
                  </a:schemeClr>
                </a:solidFill>
              </a:rPr>
            </a:br>
            <a:r>
              <a:rPr lang="en-US" sz="2500" dirty="0" smtClean="0">
                <a:solidFill>
                  <a:schemeClr val="tx1">
                    <a:lumMod val="85000"/>
                    <a:lumOff val="15000"/>
                  </a:schemeClr>
                </a:solidFill>
              </a:rPr>
              <a:t>For </a:t>
            </a:r>
            <a:r>
              <a:rPr lang="en-US" sz="2500" dirty="0" smtClean="0">
                <a:solidFill>
                  <a:schemeClr val="tx1">
                    <a:lumMod val="85000"/>
                    <a:lumOff val="15000"/>
                  </a:schemeClr>
                </a:solidFill>
              </a:rPr>
              <a:t>emphasis, and due to constraints of contemporary English, this was made a separate sentence in the translation.</a:t>
            </a:r>
            <a:endParaRPr lang="en-US" sz="2500" dirty="0">
              <a:solidFill>
                <a:schemeClr val="tx1">
                  <a:lumMod val="85000"/>
                  <a:lumOff val="15000"/>
                </a:schemeClr>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Stand Firm In Hope &amp; Holiness</a:t>
            </a:r>
            <a:endParaRPr lang="en-US" b="1" dirty="0">
              <a:solidFill>
                <a:schemeClr val="accent1">
                  <a:lumMod val="50000"/>
                </a:schemeClr>
              </a:solidFill>
            </a:endParaRPr>
          </a:p>
        </p:txBody>
      </p:sp>
      <p:sp>
        <p:nvSpPr>
          <p:cNvPr id="3" name="Content Placeholder 2"/>
          <p:cNvSpPr>
            <a:spLocks noGrp="1"/>
          </p:cNvSpPr>
          <p:nvPr>
            <p:ph idx="1"/>
          </p:nvPr>
        </p:nvSpPr>
        <p:spPr>
          <a:xfrm>
            <a:off x="457200" y="1276805"/>
            <a:ext cx="8376378" cy="3771636"/>
          </a:xfrm>
        </p:spPr>
        <p:txBody>
          <a:bodyPr>
            <a:normAutofit/>
          </a:bodyPr>
          <a:lstStyle/>
          <a:p>
            <a:r>
              <a:rPr lang="en-US" dirty="0" smtClean="0"/>
              <a:t>1:13 “fix your </a:t>
            </a:r>
            <a:r>
              <a:rPr lang="en-US" u="sng" dirty="0" smtClean="0"/>
              <a:t>hope</a:t>
            </a:r>
            <a:r>
              <a:rPr lang="en-US" dirty="0" smtClean="0"/>
              <a:t> completely…”</a:t>
            </a:r>
          </a:p>
          <a:p>
            <a:r>
              <a:rPr lang="en-US" dirty="0" smtClean="0"/>
              <a:t>1:15 “like the </a:t>
            </a:r>
            <a:r>
              <a:rPr lang="en-US" u="sng" dirty="0" smtClean="0"/>
              <a:t>Holy</a:t>
            </a:r>
            <a:r>
              <a:rPr lang="en-US" dirty="0" smtClean="0"/>
              <a:t> One…be </a:t>
            </a:r>
            <a:r>
              <a:rPr lang="en-US" u="sng" dirty="0" smtClean="0"/>
              <a:t>holy</a:t>
            </a:r>
            <a:r>
              <a:rPr lang="en-US" dirty="0" smtClean="0"/>
              <a:t>…FOR I AM…”</a:t>
            </a:r>
          </a:p>
          <a:p>
            <a:r>
              <a:rPr lang="en-US" dirty="0" smtClean="0"/>
              <a:t>1:21 “so that your faith and </a:t>
            </a:r>
            <a:r>
              <a:rPr lang="en-US" u="sng" dirty="0" smtClean="0"/>
              <a:t>hope</a:t>
            </a:r>
            <a:r>
              <a:rPr lang="en-US" dirty="0" smtClean="0"/>
              <a:t> are in God.”</a:t>
            </a:r>
          </a:p>
          <a:p>
            <a:r>
              <a:rPr lang="en-US" dirty="0" smtClean="0"/>
              <a:t>2:1 “Therefore, putting aside </a:t>
            </a:r>
            <a:r>
              <a:rPr lang="en-US" dirty="0" smtClean="0"/>
              <a:t>all…grow in…”</a:t>
            </a:r>
            <a:endParaRPr lang="en-US" dirty="0" smtClean="0"/>
          </a:p>
          <a:p>
            <a:r>
              <a:rPr lang="en-US" dirty="0" smtClean="0"/>
              <a:t>2:5 “a spiritual house for a </a:t>
            </a:r>
            <a:r>
              <a:rPr lang="en-US" u="sng" dirty="0" smtClean="0"/>
              <a:t>holy</a:t>
            </a:r>
            <a:r>
              <a:rPr lang="en-US" dirty="0" smtClean="0"/>
              <a:t> priesthood…”</a:t>
            </a:r>
          </a:p>
          <a:p>
            <a:r>
              <a:rPr lang="en-US" dirty="0" smtClean="0"/>
              <a:t>2:9 “a royal priesthood, a </a:t>
            </a:r>
            <a:r>
              <a:rPr lang="en-US" u="sng" dirty="0" smtClean="0"/>
              <a:t>holy</a:t>
            </a:r>
            <a:r>
              <a:rPr lang="en-US" dirty="0" smtClean="0"/>
              <a:t> nation…”</a:t>
            </a:r>
          </a:p>
          <a:p>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Stand Firm In Hope &amp; Holiness</a:t>
            </a:r>
            <a:endParaRPr lang="en-US" dirty="0"/>
          </a:p>
        </p:txBody>
      </p:sp>
      <p:sp>
        <p:nvSpPr>
          <p:cNvPr id="3" name="Content Placeholder 2"/>
          <p:cNvSpPr>
            <a:spLocks noGrp="1"/>
          </p:cNvSpPr>
          <p:nvPr>
            <p:ph idx="1"/>
          </p:nvPr>
        </p:nvSpPr>
        <p:spPr>
          <a:xfrm>
            <a:off x="377820" y="1254127"/>
            <a:ext cx="8686800" cy="3771636"/>
          </a:xfrm>
        </p:spPr>
        <p:txBody>
          <a:bodyPr>
            <a:normAutofit lnSpcReduction="10000"/>
          </a:bodyPr>
          <a:lstStyle/>
          <a:p>
            <a:r>
              <a:rPr lang="en-US" dirty="0" smtClean="0"/>
              <a:t>Our Hope Is In The Return of Jesus.</a:t>
            </a:r>
            <a:r>
              <a:rPr lang="en-US" dirty="0" smtClean="0"/>
              <a:t> (1:13)</a:t>
            </a:r>
            <a:endParaRPr lang="en-US" dirty="0" smtClean="0"/>
          </a:p>
          <a:p>
            <a:r>
              <a:rPr lang="en-US" dirty="0" smtClean="0"/>
              <a:t>Our Holiness Begins With Our Father. (1:14-18)</a:t>
            </a:r>
            <a:endParaRPr lang="en-US" dirty="0" smtClean="0"/>
          </a:p>
          <a:p>
            <a:r>
              <a:rPr lang="en-US" dirty="0" smtClean="0"/>
              <a:t>Our Holiness Respects The Price of Our Redemption. (1:19-21)</a:t>
            </a:r>
          </a:p>
          <a:p>
            <a:r>
              <a:rPr lang="en-US" dirty="0" smtClean="0"/>
              <a:t>Our Holiness Is Seen In “Fervent Love.” (1:22)</a:t>
            </a:r>
          </a:p>
          <a:p>
            <a:r>
              <a:rPr lang="en-US" dirty="0" smtClean="0"/>
              <a:t>Our Hope &amp; Holiness Stands Firm In The </a:t>
            </a:r>
            <a:br>
              <a:rPr lang="en-US" dirty="0" smtClean="0"/>
            </a:br>
            <a:r>
              <a:rPr lang="en-US" dirty="0" smtClean="0"/>
              <a:t>Enduring Words of God. (1:23-25)</a:t>
            </a:r>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Are A Holy People</a:t>
            </a:r>
            <a:endParaRPr lang="en-US" dirty="0"/>
          </a:p>
        </p:txBody>
      </p:sp>
      <p:sp>
        <p:nvSpPr>
          <p:cNvPr id="3" name="Content Placeholder 2"/>
          <p:cNvSpPr>
            <a:spLocks noGrp="1"/>
          </p:cNvSpPr>
          <p:nvPr>
            <p:ph idx="1"/>
          </p:nvPr>
        </p:nvSpPr>
        <p:spPr>
          <a:xfrm>
            <a:off x="457200" y="1129398"/>
            <a:ext cx="8229600" cy="3771636"/>
          </a:xfrm>
        </p:spPr>
        <p:txBody>
          <a:bodyPr>
            <a:normAutofit fontScale="92500" lnSpcReduction="20000"/>
          </a:bodyPr>
          <a:lstStyle/>
          <a:p>
            <a:r>
              <a:rPr lang="en-US" dirty="0" smtClean="0"/>
              <a:t>A Holy People: Growing In Kindness. (2:1-3)</a:t>
            </a:r>
          </a:p>
          <a:p>
            <a:r>
              <a:rPr lang="en-US" dirty="0" smtClean="0"/>
              <a:t>A Holy People: Like Living Stones. (2:4-8)</a:t>
            </a:r>
          </a:p>
          <a:p>
            <a:r>
              <a:rPr lang="en-US" dirty="0" smtClean="0"/>
              <a:t>A Holy People: Given Mercy From Our King (1:12)</a:t>
            </a:r>
          </a:p>
          <a:p>
            <a:pPr lvl="1"/>
            <a:r>
              <a:rPr lang="en-US" dirty="0" smtClean="0"/>
              <a:t>A Chosen Race (2:9, Isaiah 43:10,20, 44:1-2)</a:t>
            </a:r>
          </a:p>
          <a:p>
            <a:pPr lvl="1"/>
            <a:r>
              <a:rPr lang="en-US" dirty="0" smtClean="0"/>
              <a:t>A Royal Priesthood (2:9, Isaiah 61:6)</a:t>
            </a:r>
          </a:p>
          <a:p>
            <a:pPr lvl="1"/>
            <a:r>
              <a:rPr lang="en-US" dirty="0" smtClean="0"/>
              <a:t>A Holy Nation (2:9, Deuteronomy 28:9ff)</a:t>
            </a:r>
          </a:p>
          <a:p>
            <a:pPr lvl="1"/>
            <a:r>
              <a:rPr lang="en-US" dirty="0" smtClean="0"/>
              <a:t>A People of God’s Own Possession (2:9, Isaiah 43:21)</a:t>
            </a:r>
          </a:p>
          <a:p>
            <a:pPr lvl="1"/>
            <a:r>
              <a:rPr lang="en-US" dirty="0" smtClean="0"/>
              <a:t>The People of God (2:10, Hosea 1:10, 2:23)</a:t>
            </a:r>
          </a:p>
          <a:p>
            <a:pPr lvl="1"/>
            <a:r>
              <a:rPr lang="en-US" dirty="0" smtClean="0"/>
              <a:t>You Have Received Mercy. (2:10)</a:t>
            </a:r>
            <a:endParaRPr lang="en-US"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Reaching Our Goals</a:t>
            </a:r>
            <a:endParaRPr lang="en-US" b="1" dirty="0"/>
          </a:p>
        </p:txBody>
      </p:sp>
      <p:sp>
        <p:nvSpPr>
          <p:cNvPr id="3" name="Content Placeholder 2"/>
          <p:cNvSpPr>
            <a:spLocks noGrp="1"/>
          </p:cNvSpPr>
          <p:nvPr>
            <p:ph idx="1"/>
          </p:nvPr>
        </p:nvSpPr>
        <p:spPr>
          <a:xfrm>
            <a:off x="457200" y="1233500"/>
            <a:ext cx="8229600" cy="3771636"/>
          </a:xfrm>
        </p:spPr>
        <p:txBody>
          <a:bodyPr>
            <a:normAutofit/>
          </a:bodyPr>
          <a:lstStyle/>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Develop a reputation for good works among those who are most critical of our faith.</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Promote greater “Harmony” in our home (and </a:t>
            </a:r>
            <a:r>
              <a:rPr lang="en-US" sz="2400" dirty="0" smtClean="0"/>
              <a:t>congregation)</a:t>
            </a:r>
            <a:r>
              <a:rPr lang="en-US" sz="2400" dirty="0" smtClean="0">
                <a:latin typeface="Calibri"/>
                <a:cs typeface="Calibri"/>
              </a:rPr>
              <a:t> by learning our part well.</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Build a deeper relationship with the shepherds.</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Deepen our appreciation for the suffering of Christ and what it means to share in that suffering.</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Invest in the things that last the longest</a:t>
            </a:r>
            <a:r>
              <a:rPr lang="en-US" sz="2400" dirty="0">
                <a:latin typeface="Calibri"/>
                <a:cs typeface="Calibri"/>
              </a:rPr>
              <a:t>.</a:t>
            </a:r>
            <a:endParaRPr lang="en-US" sz="2400" kern="0" dirty="0" smtClean="0">
              <a:latin typeface="Calibri"/>
              <a:cs typeface="Calibri"/>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2"/>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smtClean="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9</a:t>
            </a:fld>
            <a:endParaRPr lang="en-US" smtClean="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6153350"/>
              </p:ext>
            </p:extLst>
          </p:nvPr>
        </p:nvGraphicFramePr>
        <p:xfrm>
          <a:off x="171450" y="589079"/>
          <a:ext cx="8829674" cy="4834554"/>
        </p:xfrm>
        <a:graphic>
          <a:graphicData uri="http://schemas.openxmlformats.org/drawingml/2006/table">
            <a:tbl>
              <a:tblPr>
                <a:tableStyleId>{5C22544A-7EE6-4342-B048-85BDC9FD1C3A}</a:tableStyleId>
              </a:tblPr>
              <a:tblGrid>
                <a:gridCol w="751077"/>
                <a:gridCol w="4497542"/>
                <a:gridCol w="1055391"/>
                <a:gridCol w="1002544"/>
                <a:gridCol w="1523120"/>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2</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Salvation (I Peter 1:1-12)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Russ</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tr>
              <a:tr h="339089">
                <a:tc>
                  <a:txBody>
                    <a:bodyPr/>
                    <a:lstStyle/>
                    <a:p>
                      <a:pPr marL="0" marR="0" algn="ctr">
                        <a:spcBef>
                          <a:spcPts val="0"/>
                        </a:spcBef>
                        <a:spcAft>
                          <a:spcPts val="0"/>
                        </a:spcAft>
                      </a:pPr>
                      <a:r>
                        <a:rPr lang="en-US" sz="1300" dirty="0" smtClean="0">
                          <a:effectLst/>
                        </a:rPr>
                        <a:t>9</a:t>
                      </a: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r>
                        <a:rPr lang="en-US" sz="1400" dirty="0" smtClean="0">
                          <a:effectLst/>
                        </a:rPr>
                        <a:t>)</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tr>
            </a:tbl>
          </a:graphicData>
        </a:graphic>
      </p:graphicFrame>
      <p:sp>
        <p:nvSpPr>
          <p:cNvPr id="7" name="Rectangle 6"/>
          <p:cNvSpPr>
            <a:spLocks noChangeArrowheads="1"/>
          </p:cNvSpPr>
          <p:nvPr/>
        </p:nvSpPr>
        <p:spPr bwMode="auto">
          <a:xfrm>
            <a:off x="368284" y="1439940"/>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464</TotalTime>
  <Words>1759</Words>
  <Application>Microsoft Macintosh PowerPoint</Application>
  <PresentationFormat>On-screen Show (16:10)</PresentationFormat>
  <Paragraphs>193</Paragraphs>
  <Slides>14</Slides>
  <Notes>8</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Theme</vt:lpstr>
      <vt:lpstr>Stand Firm &amp; Be Stirred Up</vt:lpstr>
      <vt:lpstr>Warm Up Question</vt:lpstr>
      <vt:lpstr>1 Peter: Standing Firm</vt:lpstr>
      <vt:lpstr>Stand Firm In Hope &amp; Holiness</vt:lpstr>
      <vt:lpstr>Stand Firm In Hope &amp; Holiness</vt:lpstr>
      <vt:lpstr>We Are A Holy People</vt:lpstr>
      <vt:lpstr>Reaching Our Goals</vt:lpstr>
      <vt:lpstr>Stand Firm &amp; Be Stirred Up</vt:lpstr>
      <vt:lpstr>Class Lesson Schedule</vt:lpstr>
      <vt:lpstr>Stand Firm In Hope &amp; Holiness</vt:lpstr>
      <vt:lpstr>Stand Firm &amp; Be Stirred Up</vt:lpstr>
      <vt:lpstr>Major Points I Want To Cover</vt:lpstr>
      <vt:lpstr>Major Points I Want To Cover</vt:lpstr>
      <vt:lpstr>Dark Background Option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Phillip Shumake</cp:lastModifiedBy>
  <cp:revision>56</cp:revision>
  <dcterms:created xsi:type="dcterms:W3CDTF">2016-06-04T14:15:30Z</dcterms:created>
  <dcterms:modified xsi:type="dcterms:W3CDTF">2016-06-04T15:26:53Z</dcterms:modified>
</cp:coreProperties>
</file>