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6" r:id="rId2"/>
    <p:sldId id="279" r:id="rId3"/>
    <p:sldId id="283" r:id="rId4"/>
    <p:sldId id="274" r:id="rId5"/>
    <p:sldId id="275" r:id="rId6"/>
    <p:sldId id="276" r:id="rId7"/>
    <p:sldId id="277" r:id="rId8"/>
    <p:sldId id="278" r:id="rId9"/>
    <p:sldId id="280" r:id="rId10"/>
    <p:sldId id="281" r:id="rId11"/>
    <p:sldId id="282" r:id="rId12"/>
    <p:sldId id="260" r:id="rId13"/>
    <p:sldId id="258" r:id="rId14"/>
    <p:sldId id="270" r:id="rId15"/>
    <p:sldId id="271" r:id="rId16"/>
    <p:sldId id="259"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104" autoAdjust="0"/>
  </p:normalViewPr>
  <p:slideViewPr>
    <p:cSldViewPr snapToGrid="0" snapToObjects="1">
      <p:cViewPr varScale="1">
        <p:scale>
          <a:sx n="106" d="100"/>
          <a:sy n="106" d="100"/>
        </p:scale>
        <p:origin x="-960"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46DAE-D183-A244-9EBA-A93896CE3224}" type="datetimeFigureOut">
              <a:rPr lang="en-US" smtClean="0"/>
              <a:pPr/>
              <a:t>6/11/16</a:t>
            </a:fld>
            <a:endParaRPr lang="en-US"/>
          </a:p>
        </p:txBody>
      </p:sp>
      <p:sp>
        <p:nvSpPr>
          <p:cNvPr id="4" name="Slide Image Placeholder 3"/>
          <p:cNvSpPr>
            <a:spLocks noGrp="1" noRot="1" noChangeAspect="1"/>
          </p:cNvSpPr>
          <p:nvPr>
            <p:ph type="sldImg" idx="2"/>
          </p:nvPr>
        </p:nvSpPr>
        <p:spPr>
          <a:xfrm>
            <a:off x="1178952" y="74705"/>
            <a:ext cx="4543612" cy="283975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8941" y="3004108"/>
            <a:ext cx="6335059" cy="60353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2CA72B91-E348-4F4E-A0C3-971AAD4F12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Happy to be in class with you today…  Warm up…</a:t>
            </a:r>
          </a:p>
          <a:p>
            <a:endParaRPr lang="en-US" sz="1800" dirty="0" smtClean="0"/>
          </a:p>
          <a:p>
            <a:r>
              <a:rPr lang="en-US" sz="1800" dirty="0" smtClean="0"/>
              <a:t>Phillip:  Be patient and get great comments out of the class.  It is better NOT to finish than to rush through…</a:t>
            </a:r>
            <a:endParaRPr lang="en-US" sz="18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sz="1400" dirty="0" smtClean="0"/>
              <a:t>Jesus</a:t>
            </a:r>
            <a:r>
              <a:rPr lang="en-US" sz="1400" baseline="0" dirty="0" smtClean="0"/>
              <a:t> First – We will never love them more than we love him.  We need to FIRST appreciate HE IS OUR SHEPHERD!</a:t>
            </a:r>
          </a:p>
          <a:p>
            <a:endParaRPr lang="en-US" sz="1400" baseline="0" dirty="0" smtClean="0"/>
          </a:p>
          <a:p>
            <a:endParaRPr lang="en-US" sz="1400" baseline="0" dirty="0" smtClean="0"/>
          </a:p>
          <a:p>
            <a:r>
              <a:rPr lang="en-US" sz="1400" baseline="0" dirty="0" smtClean="0"/>
              <a:t>More Like You…… Any way that we become more like Jesus is a cause for rejoicing. If people see HIS LOVE and HIS ACTIONS IN US, we can rejoice in that. </a:t>
            </a:r>
          </a:p>
          <a:p>
            <a:endParaRPr lang="en-US" sz="1400" baseline="0" dirty="0" smtClean="0"/>
          </a:p>
          <a:p>
            <a:r>
              <a:rPr lang="en-US" sz="1400" baseline="0" dirty="0" smtClean="0"/>
              <a:t>Suffering…..Don’t get upset and worked up over injustice in the political system or on the job.  Get upset that there are people who are going to Hell and we need to help them!</a:t>
            </a:r>
          </a:p>
          <a:p>
            <a:endParaRPr lang="en-US" sz="1400" baseline="0" dirty="0" smtClean="0"/>
          </a:p>
          <a:p>
            <a:r>
              <a:rPr lang="en-US" sz="1400" baseline="0" dirty="0" smtClean="0"/>
              <a:t>Invest….. God is giving us plenty of ways to practice submission face to face – and that helps us develop the heart we ultimately need to be in submission to HIM who we can’t see.  God is giving us practice to show HONOR to others – so that we are well exercised to show HONOR TO HIM.)</a:t>
            </a:r>
          </a:p>
          <a:p>
            <a:endParaRPr lang="en-US" sz="14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pPr>
              <a:buFont typeface="Wingdings" pitchFamily="-100" charset="2"/>
              <a:buNone/>
            </a:pPr>
            <a:r>
              <a:rPr lang="en-US" sz="2000" dirty="0" smtClean="0"/>
              <a:t>Teamwork.</a:t>
            </a:r>
          </a:p>
          <a:p>
            <a:pPr>
              <a:buFont typeface="Wingdings" pitchFamily="-100" charset="2"/>
              <a:buNone/>
            </a:pPr>
            <a:endParaRPr lang="en-US" sz="2000" dirty="0" smtClean="0"/>
          </a:p>
          <a:p>
            <a:pPr>
              <a:buFont typeface="Wingdings" pitchFamily="-100" charset="2"/>
              <a:buNone/>
            </a:pPr>
            <a:r>
              <a:rPr lang="en-US" sz="2000" dirty="0" smtClean="0"/>
              <a:t>Dependable.</a:t>
            </a:r>
          </a:p>
          <a:p>
            <a:pPr>
              <a:buFont typeface="Wingdings" pitchFamily="-100" charset="2"/>
              <a:buNone/>
            </a:pPr>
            <a:endParaRPr lang="en-US" sz="2000" dirty="0" smtClean="0"/>
          </a:p>
          <a:p>
            <a:pPr>
              <a:buFont typeface="Wingdings" pitchFamily="-100" charset="2"/>
              <a:buNone/>
            </a:pPr>
            <a:r>
              <a:rPr lang="en-US" sz="2000" dirty="0" smtClean="0"/>
              <a:t>Helpful.</a:t>
            </a:r>
          </a:p>
          <a:p>
            <a:pPr>
              <a:buFont typeface="Wingdings" pitchFamily="-100" charset="2"/>
              <a:buNone/>
            </a:pPr>
            <a:endParaRPr lang="en-US" sz="2000" dirty="0" smtClean="0"/>
          </a:p>
          <a:p>
            <a:pPr>
              <a:buFont typeface="Wingdings" pitchFamily="-100" charset="2"/>
              <a:buNone/>
            </a:pPr>
            <a:r>
              <a:rPr lang="en-US" sz="2000" dirty="0" smtClean="0"/>
              <a:t>Patient.</a:t>
            </a:r>
          </a:p>
          <a:p>
            <a:pPr>
              <a:buFont typeface="Wingdings" pitchFamily="-100" charset="2"/>
              <a:buNone/>
            </a:pPr>
            <a:endParaRPr lang="en-US" sz="2000" dirty="0" smtClean="0"/>
          </a:p>
          <a:p>
            <a:pPr>
              <a:buFont typeface="Wingdings" pitchFamily="-100" charset="2"/>
              <a:buNone/>
            </a:pPr>
            <a:r>
              <a:rPr lang="en-US" sz="2000" dirty="0" smtClean="0"/>
              <a:t>Good</a:t>
            </a:r>
            <a:r>
              <a:rPr lang="en-US" sz="2000" baseline="0" dirty="0" smtClean="0"/>
              <a:t> Communication.</a:t>
            </a:r>
          </a:p>
          <a:p>
            <a:pPr>
              <a:buFont typeface="Wingdings" pitchFamily="-100" charset="2"/>
              <a:buNone/>
            </a:pPr>
            <a:endParaRPr lang="en-US" sz="2000" baseline="0" dirty="0" smtClean="0"/>
          </a:p>
          <a:p>
            <a:pPr>
              <a:buFont typeface="Wingdings" pitchFamily="-100" charset="2"/>
              <a:buNone/>
            </a:pPr>
            <a:r>
              <a:rPr lang="en-US" sz="2000" baseline="0" dirty="0" smtClean="0"/>
              <a:t>Hard Working.</a:t>
            </a:r>
            <a:endParaRPr lang="en-US" sz="2000"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Class</a:t>
            </a:r>
            <a:r>
              <a:rPr lang="en-US" baseline="0" dirty="0" smtClean="0"/>
              <a:t> – everyone will have their favorite verse or favorite sub-point.  But the big idea we ALL need to come away with is that Peter wants Christians to STAND FIRM in their hope and in their HOLINESS.</a:t>
            </a:r>
          </a:p>
          <a:p>
            <a:endParaRPr lang="en-US" baseline="0" dirty="0" smtClean="0"/>
          </a:p>
          <a:p>
            <a:r>
              <a:rPr lang="en-US" baseline="0" dirty="0" smtClean="0"/>
              <a:t>Because of Jesus our mindset and our conduct CAN NEVER be the same again.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Aliens &amp; Strangers.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Are In A War.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Are Going To Battle Fleshly Lusts. (It’s part of being a Christian.)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&gt;&gt; Our War Also Has An External Component.  Those who reject Christ and want to stop the spread of the gospel – will be looking for ways to criticize Christians. They are looking for our weaknesses to use them to turn public opinion against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DAY of Visitation:  **Point:  If reference to Jesus return such as… (Luke 19:44…1 Peter 1:13,  1 Peter 4:7)… They when the Lord returns they might glorify God that they were won over from enemy to disciple by what they observed in the lives of Christians.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Destruction of Jerusalem? (Isaiah 10:3)  But word also carries idea of examination (such as by an overseer).  Thus, it might refer to the day you are put on trial. Dragged into courts. (Acts 4:21)  May refer simply to the day of persecution.  “You’re not going to escape their notice forever.  Your day is going to come…  When it does be ready”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Good Works could they Mock and Later Honor?  Christian Generosity.  Christian Submission.  Christian Work Ethic.    *most likely – where Christians were </a:t>
            </a:r>
            <a:r>
              <a:rPr lang="en-US" baseline="0" dirty="0" err="1" smtClean="0"/>
              <a:t>accussed</a:t>
            </a:r>
            <a:r>
              <a:rPr lang="en-US" baseline="0" dirty="0" smtClean="0"/>
              <a:t> of being disruptive citizens, they could show how being a Christian actually made them an ideal citizen.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TRANSITION: ….  They May Call Us Crazy, But Let Them See We Are A Crazy People Who…</a:t>
            </a:r>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Standing</a:t>
            </a:r>
            <a:r>
              <a:rPr lang="en-US" baseline="0" dirty="0" smtClean="0"/>
              <a:t> FIRM means taking some options OFF the table.</a:t>
            </a:r>
          </a:p>
          <a:p>
            <a:endParaRPr lang="en-US" baseline="0" dirty="0" smtClean="0"/>
          </a:p>
          <a:p>
            <a:r>
              <a:rPr lang="en-US" baseline="0" dirty="0" smtClean="0"/>
              <a:t>The world says:  You hurt me – now I’ll hurt you.  Jesus show us: You hurt me – I’ll turn the other cheek.</a:t>
            </a:r>
          </a:p>
          <a:p>
            <a:endParaRPr lang="en-US" baseline="0" dirty="0" smtClean="0"/>
          </a:p>
          <a:p>
            <a:endParaRPr lang="en-US" baseline="0" dirty="0" smtClean="0"/>
          </a:p>
          <a:p>
            <a:r>
              <a:rPr lang="en-US" baseline="0" dirty="0" smtClean="0"/>
              <a:t>ACTS 5:40-41….</a:t>
            </a:r>
          </a:p>
          <a:p>
            <a:endParaRPr lang="en-US" baseline="0" dirty="0" smtClean="0"/>
          </a:p>
          <a:p>
            <a:r>
              <a:rPr lang="en-US" baseline="0" dirty="0" smtClean="0"/>
              <a:t>Guys this is so huge.  We need to see the connection between our suffering and Christ suffering – Thankful that anyone could see even a glimpse of Jesus in us. </a:t>
            </a:r>
          </a:p>
          <a:p>
            <a:endParaRPr lang="en-US" baseline="0" dirty="0" smtClean="0"/>
          </a:p>
          <a:p>
            <a:r>
              <a:rPr lang="en-US" baseline="0" dirty="0" smtClean="0"/>
              <a:t>Think of the times you’ve been called a Bible thumper…or some such name.  Think of the times others have criticized you for being honest or for doing things the right way.  As Christians we have NO regret about those insults because we know the people hurling them at us: They just don’t get it.  </a:t>
            </a:r>
          </a:p>
          <a:p>
            <a:endParaRPr lang="en-US" baseline="0" dirty="0" smtClean="0"/>
          </a:p>
          <a:p>
            <a:endParaRPr lang="en-US" baseline="0" dirty="0" smtClean="0"/>
          </a:p>
          <a:p>
            <a:r>
              <a:rPr lang="en-US" baseline="0" dirty="0" smtClean="0"/>
              <a:t>Our Appreciation for Earthly Shepherds will never be higher than our </a:t>
            </a:r>
            <a:r>
              <a:rPr lang="en-US" baseline="0" dirty="0" err="1" smtClean="0"/>
              <a:t>appreication</a:t>
            </a:r>
            <a:r>
              <a:rPr lang="en-US" baseline="0" dirty="0" smtClean="0"/>
              <a:t> for our Heavenly Shepherd.  Peter wants us to remember that He’s been here and done all of this.  PRAISE GOD: I have a Heavenly Shepherd, loving me, guiding me, etc…</a:t>
            </a:r>
          </a:p>
          <a:p>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Those people believe some strange things…but wow, they have great families.</a:t>
            </a:r>
          </a:p>
          <a:p>
            <a:endParaRPr lang="en-US" dirty="0" smtClean="0"/>
          </a:p>
          <a:p>
            <a:endParaRPr lang="en-US" dirty="0" smtClean="0"/>
          </a:p>
          <a:p>
            <a:r>
              <a:rPr lang="en-US" dirty="0" err="1" smtClean="0"/>
              <a:t>SARAH’s</a:t>
            </a:r>
            <a:r>
              <a:rPr lang="en-US" dirty="0" smtClean="0"/>
              <a:t> SECURITY WAS IN GOD. (Psalm 18:2)</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74613"/>
            <a:ext cx="4543425" cy="2840037"/>
          </a:xfrm>
        </p:spPr>
      </p:sp>
      <p:sp>
        <p:nvSpPr>
          <p:cNvPr id="3" name="Notes Placeholder 2"/>
          <p:cNvSpPr>
            <a:spLocks noGrp="1"/>
          </p:cNvSpPr>
          <p:nvPr>
            <p:ph type="body" idx="1"/>
          </p:nvPr>
        </p:nvSpPr>
        <p:spPr/>
        <p:txBody>
          <a:bodyPr>
            <a:normAutofit/>
          </a:bodyPr>
          <a:lstStyle/>
          <a:p>
            <a:r>
              <a:rPr lang="en-US" dirty="0" smtClean="0"/>
              <a:t>**Understanding Approach:  If you haven’t seen the viral video – it’s not about the nail – you really need to see it!</a:t>
            </a:r>
          </a:p>
          <a:p>
            <a:endParaRPr lang="en-US" dirty="0" smtClean="0"/>
          </a:p>
          <a:p>
            <a:r>
              <a:rPr lang="en-US" dirty="0" smtClean="0"/>
              <a:t>HONOR:  To assign Value, Worth,</a:t>
            </a:r>
            <a:r>
              <a:rPr lang="en-US" baseline="0" dirty="0" smtClean="0"/>
              <a:t> or WEIGHT.  Rather than treat as common or ordinary.  Back to vs. 17.  Honor in the Community. Honor at Home.</a:t>
            </a:r>
          </a:p>
          <a:p>
            <a:endParaRPr lang="en-US" baseline="0" dirty="0" smtClean="0"/>
          </a:p>
          <a:p>
            <a:r>
              <a:rPr lang="en-US" baseline="0" dirty="0" smtClean="0"/>
              <a:t>“Everywhere God wants me to show Honor – I will show it – because even when others are not worthy – GOD IS.”</a:t>
            </a:r>
          </a:p>
          <a:p>
            <a:endParaRPr lang="en-US" baseline="0" dirty="0" smtClean="0"/>
          </a:p>
          <a:p>
            <a:r>
              <a:rPr lang="en-US" baseline="0" dirty="0" smtClean="0"/>
              <a:t>An everyday Treasure….This summer people will go all over the world to see and to take pictures of things – that other people see every day.</a:t>
            </a:r>
          </a:p>
          <a:p>
            <a:r>
              <a:rPr lang="en-US" baseline="0" dirty="0" smtClean="0"/>
              <a:t>&gt;&gt;You go to Paris to see the </a:t>
            </a:r>
            <a:r>
              <a:rPr lang="en-US" baseline="0" dirty="0" err="1" smtClean="0"/>
              <a:t>Effile</a:t>
            </a:r>
            <a:r>
              <a:rPr lang="en-US" baseline="0" dirty="0" smtClean="0"/>
              <a:t> tower – but other people see it everyday…so often they forget about it and ignore it.</a:t>
            </a:r>
          </a:p>
          <a:p>
            <a:r>
              <a:rPr lang="en-US" baseline="0" dirty="0" smtClean="0"/>
              <a:t>&gt;&gt;You go to FL to see the beach or to see Mickey Mouse…but other people see it everyday – sometimes they even wish they could get away from the sand in their toes.</a:t>
            </a:r>
          </a:p>
          <a:p>
            <a:endParaRPr lang="en-US" baseline="0" dirty="0" smtClean="0"/>
          </a:p>
          <a:p>
            <a:r>
              <a:rPr lang="en-US" baseline="0" dirty="0" smtClean="0"/>
              <a:t>The more familiar something is, the more we tend to take it for granted, and even begin to let the negative qualities dominate our thinking.  Husbands are reminded to SLOW DOWN and stop and realize how WILDLY LUCKY they are to have a Godly wife in their life.  YOU HAVE A TREASURE.  Having her everyday should make you more thankful – not less!</a:t>
            </a:r>
            <a:endParaRPr lang="en-US" dirty="0"/>
          </a:p>
        </p:txBody>
      </p:sp>
      <p:sp>
        <p:nvSpPr>
          <p:cNvPr id="4" name="Slide Number Placeholder 3"/>
          <p:cNvSpPr>
            <a:spLocks noGrp="1"/>
          </p:cNvSpPr>
          <p:nvPr>
            <p:ph type="sldNum" sz="quarter" idx="10"/>
          </p:nvPr>
        </p:nvSpPr>
        <p:spPr/>
        <p:txBody>
          <a:bodyPr/>
          <a:lstStyle/>
          <a:p>
            <a:fld id="{2CA72B91-E348-4F4E-A0C3-971AAD4F12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A72B91-E348-4F4E-A0C3-971AAD4F126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6/11/16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6/11/16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6/11/16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6/11/16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6/11/16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6/11/16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5406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Closer To Our </a:t>
            </a:r>
            <a:r>
              <a:rPr lang="en-US" dirty="0" smtClean="0"/>
              <a:t>Goals</a:t>
            </a:r>
            <a:endParaRPr lang="en-US" b="1" dirty="0"/>
          </a:p>
        </p:txBody>
      </p:sp>
      <p:sp>
        <p:nvSpPr>
          <p:cNvPr id="3" name="Content Placeholder 2"/>
          <p:cNvSpPr>
            <a:spLocks noGrp="1"/>
          </p:cNvSpPr>
          <p:nvPr>
            <p:ph idx="1"/>
          </p:nvPr>
        </p:nvSpPr>
        <p:spPr>
          <a:xfrm>
            <a:off x="457200" y="1233500"/>
            <a:ext cx="8229600" cy="3771636"/>
          </a:xfrm>
        </p:spPr>
        <p:txBody>
          <a:bodyPr>
            <a:normAutofit/>
          </a:bodyPr>
          <a:lstStyle/>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Develop a reputation for good works among those who are most critical of our faith</a:t>
            </a:r>
            <a:r>
              <a:rPr lang="en-US" sz="2400" dirty="0" smtClean="0">
                <a:latin typeface="Calibri"/>
                <a:cs typeface="Calibri"/>
              </a:rPr>
              <a:t>. (CITIZENS, WORKERS, FAMILY MEM)</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Promote greater “Harmony” in our home</a:t>
            </a:r>
            <a:r>
              <a:rPr lang="en-US" sz="2400" dirty="0" smtClean="0">
                <a:latin typeface="Calibri"/>
                <a:cs typeface="Calibri"/>
              </a:rPr>
              <a:t> and </a:t>
            </a:r>
            <a:r>
              <a:rPr lang="en-US" sz="2400" dirty="0" smtClean="0"/>
              <a:t>congregation</a:t>
            </a:r>
            <a:r>
              <a:rPr lang="en-US" sz="2400" dirty="0" smtClean="0">
                <a:latin typeface="Calibri"/>
                <a:cs typeface="Calibri"/>
              </a:rPr>
              <a:t> </a:t>
            </a:r>
            <a:r>
              <a:rPr lang="en-US" sz="2400" dirty="0" smtClean="0">
                <a:latin typeface="Calibri"/>
                <a:cs typeface="Calibri"/>
              </a:rPr>
              <a:t>by learning our part well</a:t>
            </a:r>
            <a:r>
              <a:rPr lang="en-US" sz="2400" dirty="0" smtClean="0">
                <a:latin typeface="Calibri"/>
                <a:cs typeface="Calibri"/>
              </a:rPr>
              <a:t>. (ACTIONS IN OUR ROLES) </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Build a deeper relationship with the shepherds</a:t>
            </a:r>
            <a:r>
              <a:rPr lang="en-US" sz="2400" dirty="0" smtClean="0">
                <a:latin typeface="Calibri"/>
                <a:cs typeface="Calibri"/>
              </a:rPr>
              <a:t>. (JESUS 1</a:t>
            </a:r>
            <a:r>
              <a:rPr lang="en-US" sz="2400" baseline="30000" dirty="0" smtClean="0">
                <a:latin typeface="Calibri"/>
                <a:cs typeface="Calibri"/>
              </a:rPr>
              <a:t>st</a:t>
            </a:r>
            <a:r>
              <a:rPr lang="en-US" sz="2400" dirty="0" smtClean="0">
                <a:latin typeface="Calibri"/>
                <a:cs typeface="Calibri"/>
              </a:rPr>
              <a:t>)</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Deepen our appreciation for the suffering of Christ and what it means to share in that suffering</a:t>
            </a:r>
            <a:r>
              <a:rPr lang="en-US" sz="2400" dirty="0" smtClean="0">
                <a:latin typeface="Calibri"/>
                <a:cs typeface="Calibri"/>
              </a:rPr>
              <a:t>. (IMITATING HIM)</a:t>
            </a:r>
          </a:p>
          <a:p>
            <a:pPr marL="457200" indent="-457200" defTabSz="914400" fontAlgn="base">
              <a:spcAft>
                <a:spcPct val="0"/>
              </a:spcAft>
              <a:buClr>
                <a:schemeClr val="hlink"/>
              </a:buClr>
              <a:buSzPct val="80000"/>
              <a:buFont typeface="+mj-lt"/>
              <a:buAutoNum type="arabicPeriod"/>
              <a:defRPr/>
            </a:pPr>
            <a:r>
              <a:rPr lang="en-US" sz="2400" dirty="0" smtClean="0">
                <a:latin typeface="Calibri"/>
                <a:cs typeface="Calibri"/>
              </a:rPr>
              <a:t>Invest in the things that last the longest</a:t>
            </a:r>
            <a:r>
              <a:rPr lang="en-US" sz="2400" dirty="0" smtClean="0">
                <a:latin typeface="Calibri"/>
                <a:cs typeface="Calibri"/>
              </a:rPr>
              <a:t>. (HEART OF SUBM.)</a:t>
            </a:r>
            <a:endParaRPr lang="en-US" sz="2400" kern="0" dirty="0" smtClean="0">
              <a:latin typeface="Calibri"/>
              <a:cs typeface="Calibri"/>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204"/>
            <a:ext cx="8229600" cy="833022"/>
          </a:xfrm>
        </p:spPr>
        <p:txBody>
          <a:bodyPr>
            <a:normAutofit/>
          </a:bodyPr>
          <a:lstStyle/>
          <a:p>
            <a:r>
              <a:rPr lang="en-US" sz="4000" dirty="0" smtClean="0">
                <a:solidFill>
                  <a:schemeClr val="accent4">
                    <a:lumMod val="75000"/>
                  </a:schemeClr>
                </a:solidFill>
                <a:latin typeface="+mn-lt"/>
              </a:rPr>
              <a:t>Class Lesson Schedule</a:t>
            </a:r>
          </a:p>
        </p:txBody>
      </p:sp>
      <p:sp>
        <p:nvSpPr>
          <p:cNvPr id="4191" name="Slide Number Placeholder 5"/>
          <p:cNvSpPr>
            <a:spLocks noGrp="1"/>
          </p:cNvSpPr>
          <p:nvPr>
            <p:ph type="sldNum" sz="quarter" idx="12"/>
          </p:nvPr>
        </p:nvSpPr>
        <p:spPr>
          <a:noFill/>
        </p:spPr>
        <p:txBody>
          <a:bodyPr/>
          <a:lstStyle/>
          <a:p>
            <a:fld id="{C94579D9-E87A-4F3F-B82A-0393A1ACDF25}" type="slidenum">
              <a:rPr lang="en-US" smtClean="0"/>
              <a:pPr/>
              <a:t>12</a:t>
            </a:fld>
            <a:endParaRPr lang="en-US" smtClean="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6153350"/>
              </p:ext>
            </p:extLst>
          </p:nvPr>
        </p:nvGraphicFramePr>
        <p:xfrm>
          <a:off x="171450" y="589079"/>
          <a:ext cx="8829674" cy="4834554"/>
        </p:xfrm>
        <a:graphic>
          <a:graphicData uri="http://schemas.openxmlformats.org/drawingml/2006/table">
            <a:tbl>
              <a:tblPr>
                <a:tableStyleId>{5C22544A-7EE6-4342-B048-85BDC9FD1C3A}</a:tableStyleId>
              </a:tblPr>
              <a:tblGrid>
                <a:gridCol w="751077"/>
                <a:gridCol w="4497542"/>
                <a:gridCol w="1055391"/>
                <a:gridCol w="1002544"/>
                <a:gridCol w="1523120"/>
              </a:tblGrid>
              <a:tr h="242972">
                <a:tc>
                  <a:txBody>
                    <a:bodyPr/>
                    <a:lstStyle/>
                    <a:p>
                      <a:pPr marL="0" marR="0" algn="ctr">
                        <a:spcBef>
                          <a:spcPts val="0"/>
                        </a:spcBef>
                        <a:spcAft>
                          <a:spcPts val="0"/>
                        </a:spcAft>
                      </a:pPr>
                      <a:r>
                        <a:rPr lang="en-US" sz="1600" dirty="0">
                          <a:effectLst/>
                        </a:rPr>
                        <a:t>Lesson</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Title/Material</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Teacher</a:t>
                      </a:r>
                      <a:endParaRPr lang="en-US" sz="1050" dirty="0">
                        <a:effectLst/>
                        <a:latin typeface="Times New Roman"/>
                        <a:ea typeface="Times New Roman"/>
                      </a:endParaRPr>
                    </a:p>
                  </a:txBody>
                  <a:tcPr marL="47841" marR="47841" marT="0" marB="0"/>
                </a:tc>
                <a:tc>
                  <a:txBody>
                    <a:bodyPr/>
                    <a:lstStyle/>
                    <a:p>
                      <a:pPr marL="0" marR="0" algn="ctr">
                        <a:spcBef>
                          <a:spcPts val="0"/>
                        </a:spcBef>
                        <a:spcAft>
                          <a:spcPts val="0"/>
                        </a:spcAft>
                      </a:pPr>
                      <a:r>
                        <a:rPr lang="en-US" sz="1600" dirty="0">
                          <a:effectLst/>
                        </a:rPr>
                        <a:t>Day</a:t>
                      </a:r>
                      <a:endParaRPr lang="en-US" sz="1050" dirty="0">
                        <a:effectLst/>
                        <a:latin typeface="Times New Roman"/>
                        <a:ea typeface="Times New Roman"/>
                      </a:endParaRPr>
                    </a:p>
                  </a:txBody>
                  <a:tcPr marL="47841" marR="47841" marT="0" marB="0"/>
                </a:tc>
                <a:tc>
                  <a:txBody>
                    <a:bodyPr/>
                    <a:lstStyle/>
                    <a:p>
                      <a:pPr marL="0" marR="39370" indent="68580" algn="ctr">
                        <a:spcBef>
                          <a:spcPts val="0"/>
                        </a:spcBef>
                        <a:spcAft>
                          <a:spcPts val="0"/>
                        </a:spcAft>
                      </a:pPr>
                      <a:r>
                        <a:rPr lang="en-US" sz="1600" dirty="0">
                          <a:effectLst/>
                        </a:rPr>
                        <a:t>Date</a:t>
                      </a:r>
                      <a:endParaRPr lang="en-US" sz="105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dirty="0">
                          <a:effectLst/>
                        </a:rPr>
                        <a:t>1</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 Peter</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May 29,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2</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Salvation (I Peter 1:1-12)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Russ</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3</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Hope &amp; Holiness (I Peter 1:13-2:10)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5,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VBS – Special Class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8, 2016</a:t>
                      </a:r>
                      <a:endParaRPr lang="en-US" sz="1300" dirty="0">
                        <a:effectLst/>
                        <a:latin typeface="Times New Roman"/>
                        <a:ea typeface="Times New Roman"/>
                      </a:endParaRPr>
                    </a:p>
                  </a:txBody>
                  <a:tcPr marL="47841" marR="47841" marT="0" marB="0"/>
                </a:tc>
              </a:tr>
              <a:tr h="405365">
                <a:tc>
                  <a:txBody>
                    <a:bodyPr/>
                    <a:lstStyle/>
                    <a:p>
                      <a:pPr marL="0" marR="0" algn="ctr">
                        <a:spcBef>
                          <a:spcPts val="0"/>
                        </a:spcBef>
                        <a:spcAft>
                          <a:spcPts val="0"/>
                        </a:spcAft>
                      </a:pPr>
                      <a:r>
                        <a:rPr lang="en-US" sz="1300">
                          <a:effectLst/>
                        </a:rPr>
                        <a:t>4</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in Community and Family (I Peter 2:11-3:12)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Sunday</a:t>
                      </a:r>
                    </a:p>
                    <a:p>
                      <a:pPr marL="0" marR="0">
                        <a:spcBef>
                          <a:spcPts val="0"/>
                        </a:spcBef>
                        <a:spcAft>
                          <a:spcPts val="0"/>
                        </a:spcAft>
                      </a:pP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5</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 Stand Firm in Zeal during Suffering (I Peter 3:13-4:19)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15,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6</a:t>
                      </a:r>
                    </a:p>
                    <a:p>
                      <a:pPr marL="0" marR="0" algn="ctr">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Stand Firm with the Chief Shepherd (I Peter 5:1-13)</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19,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7</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Introduction to II Peter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Russ</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22, 2016</a:t>
                      </a:r>
                      <a:endParaRPr lang="en-US" sz="1300" dirty="0">
                        <a:effectLst/>
                        <a:latin typeface="Times New Roman"/>
                        <a:ea typeface="Times New Roman"/>
                      </a:endParaRPr>
                    </a:p>
                  </a:txBody>
                  <a:tcPr marL="47841" marR="47841" marT="0" marB="0"/>
                </a:tc>
              </a:tr>
              <a:tr h="402471">
                <a:tc>
                  <a:txBody>
                    <a:bodyPr/>
                    <a:lstStyle/>
                    <a:p>
                      <a:pPr marL="0" marR="0" algn="ctr">
                        <a:spcBef>
                          <a:spcPts val="0"/>
                        </a:spcBef>
                        <a:spcAft>
                          <a:spcPts val="0"/>
                        </a:spcAft>
                      </a:pPr>
                      <a:r>
                        <a:rPr lang="en-US" sz="1300">
                          <a:effectLst/>
                        </a:rPr>
                        <a:t>8</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Spiritual Growth (II Peter 1:1-21)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p>
                    <a:p>
                      <a:pPr marL="0" marR="0">
                        <a:spcBef>
                          <a:spcPts val="0"/>
                        </a:spcBef>
                        <a:spcAft>
                          <a:spcPts val="0"/>
                        </a:spcAft>
                      </a:pPr>
                      <a:r>
                        <a:rPr lang="en-US" sz="1300">
                          <a:effectLst/>
                        </a:rPr>
                        <a:t> </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26, 2016</a:t>
                      </a:r>
                      <a:endParaRPr lang="en-US" sz="1300" dirty="0">
                        <a:effectLst/>
                        <a:latin typeface="Times New Roman"/>
                        <a:ea typeface="Times New Roman"/>
                      </a:endParaRPr>
                    </a:p>
                  </a:txBody>
                  <a:tcPr marL="47841" marR="47841" marT="0" marB="0"/>
                </a:tc>
              </a:tr>
              <a:tr h="339089">
                <a:tc>
                  <a:txBody>
                    <a:bodyPr/>
                    <a:lstStyle/>
                    <a:p>
                      <a:pPr marL="0" marR="0" algn="ctr">
                        <a:spcBef>
                          <a:spcPts val="0"/>
                        </a:spcBef>
                        <a:spcAft>
                          <a:spcPts val="0"/>
                        </a:spcAft>
                      </a:pPr>
                      <a:r>
                        <a:rPr lang="en-US" sz="1300" dirty="0" smtClean="0">
                          <a:effectLst/>
                        </a:rPr>
                        <a:t>9</a:t>
                      </a:r>
                      <a:r>
                        <a:rPr lang="en-US" sz="1300" dirty="0">
                          <a:effectLst/>
                        </a:rPr>
                        <a:t> </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Pure Doctrine and Pure Living (II Peter 2:1-22</a:t>
                      </a:r>
                      <a:r>
                        <a:rPr lang="en-US" sz="1400" dirty="0" smtClean="0">
                          <a:effectLst/>
                        </a:rPr>
                        <a:t>)</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Phillip</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Wednesday</a:t>
                      </a:r>
                      <a:endParaRPr lang="en-US" sz="13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June 29,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10</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Contending for the Faith (Jude)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3,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11</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Stirring Up our Insight (II Peter 3:1-18)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6, 2016</a:t>
                      </a:r>
                      <a:endParaRPr lang="en-US" sz="1300" dirty="0">
                        <a:effectLst/>
                        <a:latin typeface="Times New Roman"/>
                        <a:ea typeface="Times New Roman"/>
                      </a:endParaRPr>
                    </a:p>
                  </a:txBody>
                  <a:tcPr marL="47841" marR="47841" marT="0" marB="0"/>
                </a:tc>
              </a:tr>
              <a:tr h="326822">
                <a:tc>
                  <a:txBody>
                    <a:bodyPr/>
                    <a:lstStyle/>
                    <a:p>
                      <a:pPr marL="0" marR="0" algn="ctr">
                        <a:spcBef>
                          <a:spcPts val="0"/>
                        </a:spcBef>
                        <a:spcAft>
                          <a:spcPts val="0"/>
                        </a:spcAft>
                      </a:pPr>
                      <a:r>
                        <a:rPr lang="en-US" sz="1300">
                          <a:effectLst/>
                        </a:rPr>
                        <a:t>12</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Grounded &amp; Growing in Difficult Times</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Sunday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10, 2016</a:t>
                      </a:r>
                      <a:endParaRPr lang="en-US" sz="1300" dirty="0">
                        <a:effectLst/>
                        <a:latin typeface="Times New Roman"/>
                        <a:ea typeface="Times New Roman"/>
                      </a:endParaRPr>
                    </a:p>
                  </a:txBody>
                  <a:tcPr marL="47841" marR="47841" marT="0" marB="0"/>
                </a:tc>
              </a:tr>
              <a:tr h="212600">
                <a:tc>
                  <a:txBody>
                    <a:bodyPr/>
                    <a:lstStyle/>
                    <a:p>
                      <a:pPr marL="0" marR="0" algn="ctr">
                        <a:spcBef>
                          <a:spcPts val="0"/>
                        </a:spcBef>
                        <a:spcAft>
                          <a:spcPts val="0"/>
                        </a:spcAft>
                      </a:pPr>
                      <a:r>
                        <a:rPr lang="en-US" sz="1300">
                          <a:effectLst/>
                        </a:rPr>
                        <a:t>13</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400" dirty="0">
                          <a:effectLst/>
                        </a:rPr>
                        <a:t>Review </a:t>
                      </a:r>
                      <a:endParaRPr lang="en-US" sz="1400" dirty="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Phillip</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a:effectLst/>
                        </a:rPr>
                        <a:t>Wednesday</a:t>
                      </a:r>
                      <a:endParaRPr lang="en-US" sz="1300">
                        <a:effectLst/>
                        <a:latin typeface="Times New Roman"/>
                        <a:ea typeface="Times New Roman"/>
                      </a:endParaRPr>
                    </a:p>
                  </a:txBody>
                  <a:tcPr marL="47841" marR="47841" marT="0" marB="0"/>
                </a:tc>
                <a:tc>
                  <a:txBody>
                    <a:bodyPr/>
                    <a:lstStyle/>
                    <a:p>
                      <a:pPr marL="0" marR="0">
                        <a:spcBef>
                          <a:spcPts val="0"/>
                        </a:spcBef>
                        <a:spcAft>
                          <a:spcPts val="0"/>
                        </a:spcAft>
                      </a:pPr>
                      <a:r>
                        <a:rPr lang="en-US" sz="1300" dirty="0">
                          <a:effectLst/>
                        </a:rPr>
                        <a:t>July 13, 2016</a:t>
                      </a:r>
                      <a:endParaRPr lang="en-US" sz="1300" dirty="0">
                        <a:effectLst/>
                        <a:latin typeface="Times New Roman"/>
                        <a:ea typeface="Times New Roman"/>
                      </a:endParaRPr>
                    </a:p>
                  </a:txBody>
                  <a:tcPr marL="47841" marR="47841" marT="0" marB="0"/>
                </a:tc>
              </a:tr>
            </a:tbl>
          </a:graphicData>
        </a:graphic>
      </p:graphicFrame>
      <p:sp>
        <p:nvSpPr>
          <p:cNvPr id="7" name="Rectangle 6"/>
          <p:cNvSpPr>
            <a:spLocks noChangeArrowheads="1"/>
          </p:cNvSpPr>
          <p:nvPr/>
        </p:nvSpPr>
        <p:spPr bwMode="auto">
          <a:xfrm>
            <a:off x="368284" y="2050971"/>
            <a:ext cx="8619909" cy="230832"/>
          </a:xfrm>
          <a:prstGeom prst="rect">
            <a:avLst/>
          </a:prstGeom>
          <a:solidFill>
            <a:schemeClr val="accent4">
              <a:lumMod val="60000"/>
              <a:lumOff val="40000"/>
              <a:alpha val="48000"/>
            </a:schemeClr>
          </a:solidFill>
          <a:ln w="28575">
            <a:solidFill>
              <a:srgbClr val="FFFF00"/>
            </a:solidFill>
            <a:miter lim="800000"/>
            <a:headEnd/>
            <a:tailEnd/>
          </a:ln>
        </p:spPr>
        <p:txBody>
          <a:bodyPr wrap="square" anchor="ctr">
            <a:spAutoFit/>
          </a:bodyPr>
          <a:lstStyle/>
          <a:p>
            <a:pPr>
              <a:defRPr/>
            </a:pPr>
            <a:endParaRPr lang="en-US">
              <a:latin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5071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Firm &amp; Be Stirred Up</a:t>
            </a:r>
            <a:endParaRPr lang="en-US" dirty="0"/>
          </a:p>
        </p:txBody>
      </p:sp>
      <p:sp>
        <p:nvSpPr>
          <p:cNvPr id="3" name="Subtitle 2"/>
          <p:cNvSpPr>
            <a:spLocks noGrp="1"/>
          </p:cNvSpPr>
          <p:nvPr>
            <p:ph type="subTitle" idx="1"/>
          </p:nvPr>
        </p:nvSpPr>
        <p:spPr/>
        <p:txBody>
          <a:bodyPr/>
          <a:lstStyle/>
          <a:p>
            <a:endParaRPr lang="en-US"/>
          </a:p>
        </p:txBody>
      </p:sp>
      <p:pic>
        <p:nvPicPr>
          <p:cNvPr id="4" name="Picture 3" descr="stand-firm-title.jpg"/>
          <p:cNvPicPr>
            <a:picLocks noChangeAspect="1"/>
          </p:cNvPicPr>
          <p:nvPr/>
        </p:nvPicPr>
        <p:blipFill>
          <a:blip r:embed="rId3"/>
          <a:stretch>
            <a:fillRect/>
          </a:stretch>
        </p:blipFill>
        <p:spPr>
          <a:xfrm>
            <a:off x="0" y="-1"/>
            <a:ext cx="9144000" cy="5715001"/>
          </a:xfrm>
          <a:prstGeom prst="rect">
            <a:avLst/>
          </a:prstGeom>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I Want To Cover</a:t>
            </a:r>
            <a:endParaRPr lang="en-US" dirty="0"/>
          </a:p>
        </p:txBody>
      </p:sp>
      <p:sp>
        <p:nvSpPr>
          <p:cNvPr id="3" name="Content Placeholder 2"/>
          <p:cNvSpPr>
            <a:spLocks noGrp="1"/>
          </p:cNvSpPr>
          <p:nvPr>
            <p:ph idx="1"/>
          </p:nvPr>
        </p:nvSpPr>
        <p:spPr/>
        <p:txBody>
          <a:bodyPr>
            <a:normAutofit lnSpcReduction="10000"/>
          </a:bodyPr>
          <a:lstStyle/>
          <a:p>
            <a:r>
              <a:rPr lang="en-US" dirty="0" smtClean="0"/>
              <a:t>Vs. 13 “hope completely”</a:t>
            </a:r>
          </a:p>
          <a:p>
            <a:r>
              <a:rPr lang="en-US" dirty="0" smtClean="0"/>
              <a:t>Vs. 16 OT reference</a:t>
            </a:r>
          </a:p>
          <a:p>
            <a:r>
              <a:rPr lang="en-US" dirty="0" smtClean="0"/>
              <a:t>Vs. 18 “futile way”</a:t>
            </a:r>
          </a:p>
          <a:p>
            <a:r>
              <a:rPr lang="en-US" dirty="0" smtClean="0"/>
              <a:t>Vs. 19 OUR LAMB! </a:t>
            </a:r>
            <a:r>
              <a:rPr lang="en-US" dirty="0" err="1" smtClean="0">
                <a:sym typeface="Wingdings"/>
              </a:rPr>
              <a:t></a:t>
            </a:r>
            <a:endParaRPr lang="en-US" dirty="0" smtClean="0">
              <a:sym typeface="Wingdings"/>
            </a:endParaRPr>
          </a:p>
          <a:p>
            <a:r>
              <a:rPr lang="en-US" dirty="0" smtClean="0">
                <a:sym typeface="Wingdings"/>
              </a:rPr>
              <a:t>Vs. 22 “fervent love”</a:t>
            </a:r>
          </a:p>
          <a:p>
            <a:r>
              <a:rPr lang="en-US" dirty="0" smtClean="0">
                <a:sym typeface="Wingdings"/>
              </a:rPr>
              <a:t>Vs. 23-25 **Class Goal: Things that last the longest.</a:t>
            </a:r>
          </a:p>
          <a:p>
            <a:endParaRPr lang="en-US"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I Want To Cover</a:t>
            </a:r>
            <a:endParaRPr lang="en-US" dirty="0"/>
          </a:p>
        </p:txBody>
      </p:sp>
      <p:sp>
        <p:nvSpPr>
          <p:cNvPr id="3" name="Content Placeholder 2"/>
          <p:cNvSpPr>
            <a:spLocks noGrp="1"/>
          </p:cNvSpPr>
          <p:nvPr>
            <p:ph idx="1"/>
          </p:nvPr>
        </p:nvSpPr>
        <p:spPr/>
        <p:txBody>
          <a:bodyPr>
            <a:normAutofit/>
          </a:bodyPr>
          <a:lstStyle/>
          <a:p>
            <a:r>
              <a:rPr lang="en-US" dirty="0" smtClean="0"/>
              <a:t>2:2 Pure Milk (so many metaphors)</a:t>
            </a:r>
          </a:p>
          <a:p>
            <a:r>
              <a:rPr lang="en-US" dirty="0" smtClean="0">
                <a:sym typeface="Wingdings"/>
              </a:rPr>
              <a:t>2:6 OT Reference</a:t>
            </a:r>
          </a:p>
          <a:p>
            <a:r>
              <a:rPr lang="en-US" dirty="0" smtClean="0">
                <a:sym typeface="Wingdings"/>
              </a:rPr>
              <a:t>2:9-10 </a:t>
            </a:r>
            <a:r>
              <a:rPr lang="en-US" smtClean="0">
                <a:sym typeface="Wingdings"/>
              </a:rPr>
              <a:t>OT Reference</a:t>
            </a:r>
          </a:p>
          <a:p>
            <a:endParaRPr 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ark-background.jpg"/>
          <p:cNvPicPr>
            <a:picLocks noChangeAspect="1"/>
          </p:cNvPicPr>
          <p:nvPr/>
        </p:nvPicPr>
        <p:blipFill>
          <a:blip r:embed="rId3"/>
          <a:stretch>
            <a:fillRect/>
          </a:stretch>
        </p:blipFill>
        <p:spPr>
          <a:xfrm>
            <a:off x="0" y="0"/>
            <a:ext cx="9144000" cy="5715000"/>
          </a:xfrm>
          <a:prstGeom prst="rect">
            <a:avLst/>
          </a:prstGeom>
        </p:spPr>
      </p:pic>
      <p:sp>
        <p:nvSpPr>
          <p:cNvPr id="2" name="Title 1"/>
          <p:cNvSpPr>
            <a:spLocks noGrp="1"/>
          </p:cNvSpPr>
          <p:nvPr>
            <p:ph type="title"/>
          </p:nvPr>
        </p:nvSpPr>
        <p:spPr>
          <a:xfrm>
            <a:off x="457200" y="659029"/>
            <a:ext cx="8229600" cy="952500"/>
          </a:xfrm>
        </p:spPr>
        <p:txBody>
          <a:bodyPr/>
          <a:lstStyle/>
          <a:p>
            <a:r>
              <a:rPr lang="en-US" dirty="0" smtClean="0">
                <a:solidFill>
                  <a:schemeClr val="bg2"/>
                </a:solidFill>
              </a:rPr>
              <a:t>Dark Background Option</a:t>
            </a:r>
            <a:endParaRPr lang="en-US" dirty="0">
              <a:solidFill>
                <a:schemeClr val="bg2"/>
              </a:solidFill>
            </a:endParaRPr>
          </a:p>
        </p:txBody>
      </p:sp>
      <p:sp>
        <p:nvSpPr>
          <p:cNvPr id="3" name="Content Placeholder 2"/>
          <p:cNvSpPr>
            <a:spLocks noGrp="1"/>
          </p:cNvSpPr>
          <p:nvPr>
            <p:ph idx="1"/>
          </p:nvPr>
        </p:nvSpPr>
        <p:spPr>
          <a:xfrm>
            <a:off x="457200" y="1935726"/>
            <a:ext cx="8229600" cy="3169410"/>
          </a:xfrm>
        </p:spPr>
        <p:txBody>
          <a:bodyPr/>
          <a:lstStyle/>
          <a:p>
            <a:r>
              <a:rPr lang="en-US" dirty="0" smtClean="0">
                <a:solidFill>
                  <a:srgbClr val="EEECE1"/>
                </a:solidFill>
              </a:rPr>
              <a:t>Dark Background Option</a:t>
            </a:r>
            <a:endParaRPr lang="en-US" dirty="0">
              <a:solidFill>
                <a:srgbClr val="EEECE1"/>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99"/>
            <a:ext cx="8229600" cy="952500"/>
          </a:xfrm>
        </p:spPr>
        <p:txBody>
          <a:bodyPr/>
          <a:lstStyle/>
          <a:p>
            <a:r>
              <a:rPr lang="en-US" dirty="0" smtClean="0"/>
              <a:t>Warm Up Question</a:t>
            </a:r>
            <a:endParaRPr lang="en-US" dirty="0"/>
          </a:p>
        </p:txBody>
      </p:sp>
      <p:sp>
        <p:nvSpPr>
          <p:cNvPr id="3" name="Content Placeholder 2"/>
          <p:cNvSpPr>
            <a:spLocks noGrp="1"/>
          </p:cNvSpPr>
          <p:nvPr>
            <p:ph idx="1"/>
          </p:nvPr>
        </p:nvSpPr>
        <p:spPr>
          <a:xfrm>
            <a:off x="457200" y="1598838"/>
            <a:ext cx="8229600" cy="3506297"/>
          </a:xfrm>
        </p:spPr>
        <p:txBody>
          <a:bodyPr>
            <a:normAutofit/>
          </a:bodyPr>
          <a:lstStyle/>
          <a:p>
            <a:pPr algn="ctr">
              <a:buNone/>
            </a:pPr>
            <a:r>
              <a:rPr lang="en-US" sz="4400" b="1" i="1" dirty="0" smtClean="0">
                <a:solidFill>
                  <a:schemeClr val="tx1">
                    <a:lumMod val="85000"/>
                    <a:lumOff val="15000"/>
                  </a:schemeClr>
                </a:solidFill>
              </a:rPr>
              <a:t>What</a:t>
            </a:r>
            <a:r>
              <a:rPr lang="en-US" sz="4400" b="1" i="1" dirty="0" smtClean="0">
                <a:solidFill>
                  <a:schemeClr val="tx1">
                    <a:lumMod val="85000"/>
                    <a:lumOff val="15000"/>
                  </a:schemeClr>
                </a:solidFill>
              </a:rPr>
              <a:t> great qualities do you admire in a co-worker?</a:t>
            </a:r>
          </a:p>
          <a:p>
            <a:pPr algn="ctr">
              <a:buNone/>
            </a:pPr>
            <a:endParaRPr lang="en-US" sz="4400" b="1"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Stand Firm In Hope &amp; Holiness</a:t>
            </a:r>
            <a:endParaRPr lang="en-US" b="1" dirty="0">
              <a:solidFill>
                <a:schemeClr val="accent1">
                  <a:lumMod val="50000"/>
                </a:schemeClr>
              </a:solidFill>
            </a:endParaRPr>
          </a:p>
        </p:txBody>
      </p:sp>
      <p:sp>
        <p:nvSpPr>
          <p:cNvPr id="3" name="Content Placeholder 2"/>
          <p:cNvSpPr>
            <a:spLocks noGrp="1"/>
          </p:cNvSpPr>
          <p:nvPr>
            <p:ph idx="1"/>
          </p:nvPr>
        </p:nvSpPr>
        <p:spPr>
          <a:xfrm>
            <a:off x="457200" y="1276805"/>
            <a:ext cx="8376378" cy="3771636"/>
          </a:xfrm>
        </p:spPr>
        <p:txBody>
          <a:bodyPr>
            <a:normAutofit/>
          </a:bodyPr>
          <a:lstStyle/>
          <a:p>
            <a:r>
              <a:rPr lang="en-US" dirty="0" smtClean="0"/>
              <a:t>1:13 “fix your </a:t>
            </a:r>
            <a:r>
              <a:rPr lang="en-US" u="sng" dirty="0" smtClean="0"/>
              <a:t>hope</a:t>
            </a:r>
            <a:r>
              <a:rPr lang="en-US" dirty="0" smtClean="0"/>
              <a:t> completely…”</a:t>
            </a:r>
          </a:p>
          <a:p>
            <a:r>
              <a:rPr lang="en-US" dirty="0" smtClean="0"/>
              <a:t>1:15 “like the </a:t>
            </a:r>
            <a:r>
              <a:rPr lang="en-US" u="sng" dirty="0" smtClean="0"/>
              <a:t>Holy</a:t>
            </a:r>
            <a:r>
              <a:rPr lang="en-US" dirty="0" smtClean="0"/>
              <a:t> One…be </a:t>
            </a:r>
            <a:r>
              <a:rPr lang="en-US" u="sng" dirty="0" smtClean="0"/>
              <a:t>holy</a:t>
            </a:r>
            <a:r>
              <a:rPr lang="en-US" dirty="0" smtClean="0"/>
              <a:t>…FOR I AM…”</a:t>
            </a:r>
          </a:p>
          <a:p>
            <a:r>
              <a:rPr lang="en-US" dirty="0" smtClean="0"/>
              <a:t>1:21 “so that your faith and </a:t>
            </a:r>
            <a:r>
              <a:rPr lang="en-US" u="sng" dirty="0" smtClean="0"/>
              <a:t>hope</a:t>
            </a:r>
            <a:r>
              <a:rPr lang="en-US" dirty="0" smtClean="0"/>
              <a:t> are in God.”</a:t>
            </a:r>
          </a:p>
          <a:p>
            <a:r>
              <a:rPr lang="en-US" dirty="0" smtClean="0"/>
              <a:t>2:1 “Therefore, putting aside all…grow in…”</a:t>
            </a:r>
          </a:p>
          <a:p>
            <a:r>
              <a:rPr lang="en-US" dirty="0" smtClean="0"/>
              <a:t>2:5 “a spiritual house for a </a:t>
            </a:r>
            <a:r>
              <a:rPr lang="en-US" u="sng" dirty="0" smtClean="0"/>
              <a:t>holy</a:t>
            </a:r>
            <a:r>
              <a:rPr lang="en-US" dirty="0" smtClean="0"/>
              <a:t> priesthood…”</a:t>
            </a:r>
          </a:p>
          <a:p>
            <a:r>
              <a:rPr lang="en-US" dirty="0" smtClean="0"/>
              <a:t>2:9 “a royal priesthood, a </a:t>
            </a:r>
            <a:r>
              <a:rPr lang="en-US" u="sng" dirty="0" smtClean="0"/>
              <a:t>holy</a:t>
            </a:r>
            <a:r>
              <a:rPr lang="en-US" dirty="0" smtClean="0"/>
              <a:t> nation…”</a:t>
            </a:r>
          </a:p>
          <a:p>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3440" y="228865"/>
            <a:ext cx="8686800" cy="952500"/>
          </a:xfrm>
        </p:spPr>
        <p:txBody>
          <a:bodyPr>
            <a:normAutofit/>
          </a:bodyPr>
          <a:lstStyle/>
          <a:p>
            <a:r>
              <a:rPr lang="en-US" dirty="0" smtClean="0"/>
              <a:t>Stand Firm In Community &amp; Family</a:t>
            </a:r>
            <a:endParaRPr lang="en-US" dirty="0"/>
          </a:p>
        </p:txBody>
      </p:sp>
      <p:sp>
        <p:nvSpPr>
          <p:cNvPr id="3" name="Content Placeholder 2"/>
          <p:cNvSpPr>
            <a:spLocks noGrp="1"/>
          </p:cNvSpPr>
          <p:nvPr>
            <p:ph idx="1"/>
          </p:nvPr>
        </p:nvSpPr>
        <p:spPr/>
        <p:txBody>
          <a:bodyPr>
            <a:normAutofit/>
          </a:bodyPr>
          <a:lstStyle/>
          <a:p>
            <a:r>
              <a:rPr lang="en-US" dirty="0" smtClean="0"/>
              <a:t>Review: Our Identity In Christ. (1:9-10)</a:t>
            </a:r>
          </a:p>
          <a:p>
            <a:r>
              <a:rPr lang="en-US" dirty="0" smtClean="0"/>
              <a:t>As God’s People, We Are Now Under Attack In A Spiritual War with Fleshly Lusts. (11)</a:t>
            </a:r>
          </a:p>
          <a:p>
            <a:r>
              <a:rPr lang="en-US" dirty="0" smtClean="0"/>
              <a:t>Christians Will Be Slandered</a:t>
            </a:r>
          </a:p>
          <a:p>
            <a:pPr lvl="1"/>
            <a:r>
              <a:rPr lang="en-US" dirty="0" smtClean="0"/>
              <a:t>For Our Belief In The Return of Jesus</a:t>
            </a:r>
          </a:p>
          <a:p>
            <a:pPr lvl="1"/>
            <a:r>
              <a:rPr lang="en-US" dirty="0" smtClean="0"/>
              <a:t>For Our Loyalty To God</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Firm In Community…</a:t>
            </a:r>
            <a:endParaRPr lang="en-US" dirty="0"/>
          </a:p>
        </p:txBody>
      </p:sp>
      <p:sp>
        <p:nvSpPr>
          <p:cNvPr id="3" name="Content Placeholder 2"/>
          <p:cNvSpPr>
            <a:spLocks noGrp="1"/>
          </p:cNvSpPr>
          <p:nvPr>
            <p:ph idx="1"/>
          </p:nvPr>
        </p:nvSpPr>
        <p:spPr/>
        <p:txBody>
          <a:bodyPr/>
          <a:lstStyle/>
          <a:p>
            <a:r>
              <a:rPr lang="en-US" dirty="0" smtClean="0"/>
              <a:t>Let Them Observe Our Political Submission.</a:t>
            </a:r>
          </a:p>
          <a:p>
            <a:pPr lvl="1"/>
            <a:r>
              <a:rPr lang="en-US" dirty="0" smtClean="0"/>
              <a:t>1 Peter 2:13-15</a:t>
            </a:r>
          </a:p>
          <a:p>
            <a:r>
              <a:rPr lang="en-US" dirty="0" smtClean="0"/>
              <a:t>Let Them Observe Our Freedom To Serve All.</a:t>
            </a:r>
          </a:p>
          <a:p>
            <a:pPr lvl="1"/>
            <a:r>
              <a:rPr lang="en-US" dirty="0" smtClean="0"/>
              <a:t>1 Peter 2:16-17</a:t>
            </a:r>
          </a:p>
          <a:p>
            <a:r>
              <a:rPr lang="en-US" dirty="0" smtClean="0"/>
              <a:t>Let Them Observe Our Workplace Attitude.</a:t>
            </a:r>
          </a:p>
          <a:p>
            <a:pPr lvl="1"/>
            <a:r>
              <a:rPr lang="en-US" dirty="0" smtClean="0"/>
              <a:t>1 Peter 2:18-20</a:t>
            </a: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Suffering In Our Community</a:t>
            </a:r>
            <a:endParaRPr lang="en-US" dirty="0"/>
          </a:p>
        </p:txBody>
      </p:sp>
      <p:sp>
        <p:nvSpPr>
          <p:cNvPr id="3" name="Content Placeholder 2"/>
          <p:cNvSpPr>
            <a:spLocks noGrp="1"/>
          </p:cNvSpPr>
          <p:nvPr>
            <p:ph idx="1"/>
          </p:nvPr>
        </p:nvSpPr>
        <p:spPr>
          <a:xfrm>
            <a:off x="457199" y="1333500"/>
            <a:ext cx="8420237" cy="3771636"/>
          </a:xfrm>
        </p:spPr>
        <p:txBody>
          <a:bodyPr/>
          <a:lstStyle/>
          <a:p>
            <a:r>
              <a:rPr lang="en-US" dirty="0" smtClean="0"/>
              <a:t>Christians Do Not Respond To Sin with Sin.</a:t>
            </a:r>
          </a:p>
          <a:p>
            <a:r>
              <a:rPr lang="en-US" dirty="0" smtClean="0"/>
              <a:t>Christians Do Not Resort To Speaking with Deceit, Insults, or Threats. (Not Even Online.)</a:t>
            </a:r>
          </a:p>
          <a:p>
            <a:r>
              <a:rPr lang="en-US" dirty="0" smtClean="0"/>
              <a:t>Christians Entrust Their Lives To The Father.</a:t>
            </a:r>
          </a:p>
          <a:p>
            <a:r>
              <a:rPr lang="en-US" dirty="0" smtClean="0"/>
              <a:t>Christians Live For Righteousness.</a:t>
            </a:r>
          </a:p>
          <a:p>
            <a:r>
              <a:rPr lang="en-US" dirty="0" smtClean="0"/>
              <a:t>Christians Follow The Chief Shepherd.</a:t>
            </a:r>
            <a:endParaRPr lang="en-US"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Firm In Our Families</a:t>
            </a:r>
            <a:endParaRPr lang="en-US" dirty="0"/>
          </a:p>
        </p:txBody>
      </p:sp>
      <p:sp>
        <p:nvSpPr>
          <p:cNvPr id="3" name="Content Placeholder 2"/>
          <p:cNvSpPr>
            <a:spLocks noGrp="1"/>
          </p:cNvSpPr>
          <p:nvPr>
            <p:ph idx="1"/>
          </p:nvPr>
        </p:nvSpPr>
        <p:spPr/>
        <p:txBody>
          <a:bodyPr>
            <a:normAutofit lnSpcReduction="10000"/>
          </a:bodyPr>
          <a:lstStyle/>
          <a:p>
            <a:r>
              <a:rPr lang="en-US" dirty="0" smtClean="0"/>
              <a:t>Wives Whose Behavior Speaks Volumes.</a:t>
            </a:r>
          </a:p>
          <a:p>
            <a:pPr lvl="1"/>
            <a:r>
              <a:rPr lang="en-US" dirty="0" smtClean="0"/>
              <a:t>1 Peter 3:1-2  (Continuation of 2:12)</a:t>
            </a:r>
          </a:p>
          <a:p>
            <a:r>
              <a:rPr lang="en-US" dirty="0" smtClean="0"/>
              <a:t>Wives Whose Beauty Is Inside Out.</a:t>
            </a:r>
          </a:p>
          <a:p>
            <a:pPr lvl="1"/>
            <a:r>
              <a:rPr lang="en-US" dirty="0" smtClean="0"/>
              <a:t>1 Peter 3:3-4</a:t>
            </a:r>
          </a:p>
          <a:p>
            <a:r>
              <a:rPr lang="en-US" dirty="0" smtClean="0"/>
              <a:t>Wives Who Think About Sarah.</a:t>
            </a:r>
          </a:p>
          <a:p>
            <a:pPr lvl="1"/>
            <a:r>
              <a:rPr lang="en-US" dirty="0" smtClean="0"/>
              <a:t>1 Peter 3:5-6</a:t>
            </a:r>
          </a:p>
          <a:p>
            <a:r>
              <a:rPr lang="en-US" dirty="0" smtClean="0"/>
              <a:t>Wives Whose Security Is In GOD.</a:t>
            </a:r>
            <a:endParaRPr lang="en-US"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 Firm In Our Families</a:t>
            </a:r>
            <a:endParaRPr lang="en-US" dirty="0"/>
          </a:p>
        </p:txBody>
      </p:sp>
      <p:sp>
        <p:nvSpPr>
          <p:cNvPr id="3" name="Content Placeholder 2"/>
          <p:cNvSpPr>
            <a:spLocks noGrp="1"/>
          </p:cNvSpPr>
          <p:nvPr>
            <p:ph idx="1"/>
          </p:nvPr>
        </p:nvSpPr>
        <p:spPr>
          <a:xfrm>
            <a:off x="457200" y="1333500"/>
            <a:ext cx="8686800" cy="3771636"/>
          </a:xfrm>
        </p:spPr>
        <p:txBody>
          <a:bodyPr/>
          <a:lstStyle/>
          <a:p>
            <a:r>
              <a:rPr lang="en-US" dirty="0" smtClean="0"/>
              <a:t>Husbands Committed To What Is RIGHT.</a:t>
            </a:r>
          </a:p>
          <a:p>
            <a:r>
              <a:rPr lang="en-US" dirty="0" smtClean="0"/>
              <a:t>Husbands “Live With” aka Show In Your Actions.</a:t>
            </a:r>
          </a:p>
          <a:p>
            <a:pPr lvl="1"/>
            <a:r>
              <a:rPr lang="en-US" dirty="0" smtClean="0"/>
              <a:t>An Understanding Approach To Her Insights.</a:t>
            </a:r>
          </a:p>
          <a:p>
            <a:pPr lvl="1"/>
            <a:r>
              <a:rPr lang="en-US" dirty="0" smtClean="0"/>
              <a:t>An Appreciation For Her As A Fine Vessel.</a:t>
            </a:r>
          </a:p>
          <a:p>
            <a:r>
              <a:rPr lang="en-US" dirty="0" smtClean="0"/>
              <a:t>Husbands Honoring Their Wives.</a:t>
            </a:r>
          </a:p>
          <a:p>
            <a:pPr lvl="1"/>
            <a:r>
              <a:rPr lang="en-US" dirty="0" smtClean="0"/>
              <a:t>An Everyday Treasure.</a:t>
            </a:r>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Harmony</a:t>
            </a:r>
            <a:endParaRPr lang="en-US" dirty="0"/>
          </a:p>
        </p:txBody>
      </p:sp>
      <p:sp>
        <p:nvSpPr>
          <p:cNvPr id="3" name="Content Placeholder 2"/>
          <p:cNvSpPr>
            <a:spLocks noGrp="1"/>
          </p:cNvSpPr>
          <p:nvPr>
            <p:ph idx="1"/>
          </p:nvPr>
        </p:nvSpPr>
        <p:spPr/>
        <p:txBody>
          <a:bodyPr/>
          <a:lstStyle/>
          <a:p>
            <a:r>
              <a:rPr lang="en-US" dirty="0" smtClean="0"/>
              <a:t>Giving A Blessing To Others</a:t>
            </a:r>
          </a:p>
          <a:p>
            <a:pPr lvl="1"/>
            <a:r>
              <a:rPr lang="en-US" dirty="0" smtClean="0"/>
              <a:t>1 Peter 2:8-12</a:t>
            </a:r>
          </a:p>
          <a:p>
            <a:r>
              <a:rPr lang="en-US" dirty="0" smtClean="0"/>
              <a:t>Bringing Harmony To Our Relationships</a:t>
            </a:r>
          </a:p>
          <a:p>
            <a:pPr lvl="1"/>
            <a:r>
              <a:rPr lang="en-US" dirty="0" smtClean="0"/>
              <a:t>Learn My Role Really Well.</a:t>
            </a:r>
          </a:p>
          <a:p>
            <a:pPr lvl="1"/>
            <a:r>
              <a:rPr lang="en-US" dirty="0" smtClean="0"/>
              <a:t>Let Our Roles Compliment Instead of Compete.</a:t>
            </a:r>
          </a:p>
          <a:p>
            <a:r>
              <a:rPr lang="en-US" dirty="0" smtClean="0"/>
              <a:t>Sympathy, Kindness, Humility, Peacemakers…</a:t>
            </a:r>
            <a:endParaRPr lang="en-US"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1343</TotalTime>
  <Words>1926</Words>
  <Application>Microsoft Macintosh PowerPoint</Application>
  <PresentationFormat>On-screen Show (16:10)</PresentationFormat>
  <Paragraphs>241</Paragraphs>
  <Slides>16</Slides>
  <Notes>16</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Default Theme</vt:lpstr>
      <vt:lpstr>Stand Firm &amp; Be Stirred Up</vt:lpstr>
      <vt:lpstr>Warm Up Question</vt:lpstr>
      <vt:lpstr>Stand Firm In Hope &amp; Holiness</vt:lpstr>
      <vt:lpstr>Stand Firm In Community &amp; Family</vt:lpstr>
      <vt:lpstr>Stand Firm In Community…</vt:lpstr>
      <vt:lpstr>When Suffering In Our Community</vt:lpstr>
      <vt:lpstr>Stand Firm In Our Families</vt:lpstr>
      <vt:lpstr>Stand Firm In Our Families</vt:lpstr>
      <vt:lpstr>Family Harmony</vt:lpstr>
      <vt:lpstr>Moving Closer To Our Goals</vt:lpstr>
      <vt:lpstr>Stand Firm &amp; Be Stirred Up</vt:lpstr>
      <vt:lpstr>Class Lesson Schedule</vt:lpstr>
      <vt:lpstr>Stand Firm &amp; Be Stirred Up</vt:lpstr>
      <vt:lpstr>Major Points I Want To Cover</vt:lpstr>
      <vt:lpstr>Major Points I Want To Cover</vt:lpstr>
      <vt:lpstr>Dark Background Option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Firm &amp; Be Stirred Up</dc:title>
  <dc:creator>Phillip Shumake</dc:creator>
  <cp:lastModifiedBy>Phillip Shumake</cp:lastModifiedBy>
  <cp:revision>86</cp:revision>
  <cp:lastPrinted>2016-06-12T12:13:48Z</cp:lastPrinted>
  <dcterms:created xsi:type="dcterms:W3CDTF">2016-06-11T21:41:17Z</dcterms:created>
  <dcterms:modified xsi:type="dcterms:W3CDTF">2016-06-12T12:14:29Z</dcterms:modified>
</cp:coreProperties>
</file>