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notesSlides/notesSlide13.xml" ContentType="application/vnd.openxmlformats-officedocument.presentationml.notes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5"/>
  </p:notesMasterIdLst>
  <p:sldIdLst>
    <p:sldId id="296" r:id="rId2"/>
    <p:sldId id="320" r:id="rId3"/>
    <p:sldId id="321" r:id="rId4"/>
    <p:sldId id="322" r:id="rId5"/>
    <p:sldId id="319" r:id="rId6"/>
    <p:sldId id="323" r:id="rId7"/>
    <p:sldId id="324" r:id="rId8"/>
    <p:sldId id="314" r:id="rId9"/>
    <p:sldId id="316" r:id="rId10"/>
    <p:sldId id="317" r:id="rId11"/>
    <p:sldId id="318" r:id="rId12"/>
    <p:sldId id="260" r:id="rId13"/>
    <p:sldId id="258" r:id="rId14"/>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76104" autoAdjust="0"/>
  </p:normalViewPr>
  <p:slideViewPr>
    <p:cSldViewPr snapToGrid="0" snapToObjects="1">
      <p:cViewPr varScale="1">
        <p:scale>
          <a:sx n="106" d="100"/>
          <a:sy n="106" d="100"/>
        </p:scale>
        <p:origin x="-960" y="-96"/>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2880"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246DAE-D183-A244-9EBA-A93896CE3224}" type="datetimeFigureOut">
              <a:rPr lang="en-US" smtClean="0"/>
              <a:pPr/>
              <a:t>6/26/16</a:t>
            </a:fld>
            <a:endParaRPr lang="en-US"/>
          </a:p>
        </p:txBody>
      </p:sp>
      <p:sp>
        <p:nvSpPr>
          <p:cNvPr id="4" name="Slide Image Placeholder 3"/>
          <p:cNvSpPr>
            <a:spLocks noGrp="1" noRot="1" noChangeAspect="1"/>
          </p:cNvSpPr>
          <p:nvPr>
            <p:ph type="sldImg" idx="2"/>
          </p:nvPr>
        </p:nvSpPr>
        <p:spPr>
          <a:xfrm>
            <a:off x="1178952" y="74705"/>
            <a:ext cx="4543612" cy="283975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68941" y="3004108"/>
            <a:ext cx="6335059" cy="603530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6173787" y="457200"/>
            <a:ext cx="684213" cy="457200"/>
          </a:xfrm>
          <a:prstGeom prst="rect">
            <a:avLst/>
          </a:prstGeom>
        </p:spPr>
        <p:txBody>
          <a:bodyPr vert="horz" lIns="91440" tIns="45720" rIns="91440" bIns="45720" rtlCol="0" anchor="b"/>
          <a:lstStyle>
            <a:lvl1pPr algn="r">
              <a:defRPr sz="1200"/>
            </a:lvl1pPr>
          </a:lstStyle>
          <a:p>
            <a:fld id="{2CA72B91-E348-4F4E-A0C3-971AAD4F126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Pure Doctrine and Pure Living</a:t>
            </a:r>
            <a:r>
              <a:rPr lang="en-US" sz="1800" baseline="0" dirty="0" smtClean="0"/>
              <a:t> Always go together.</a:t>
            </a:r>
            <a:endParaRPr lang="en-US" sz="1800" dirty="0" smtClean="0"/>
          </a:p>
          <a:p>
            <a:r>
              <a:rPr lang="en-US" sz="1800" dirty="0" smtClean="0"/>
              <a:t>FALSE</a:t>
            </a:r>
            <a:r>
              <a:rPr lang="en-US" sz="1800" baseline="0" dirty="0" smtClean="0"/>
              <a:t> TEACHING inevitably leads to SINFUL LIVING.</a:t>
            </a:r>
            <a:endParaRPr lang="en-US" sz="1800" dirty="0" smtClean="0"/>
          </a:p>
          <a:p>
            <a:endParaRPr lang="en-US" sz="1800" dirty="0" smtClean="0"/>
          </a:p>
          <a:p>
            <a:r>
              <a:rPr lang="en-US" sz="1800" dirty="0" smtClean="0"/>
              <a:t>Whether the sin is lust in the heart or fornication – it is still sin.</a:t>
            </a:r>
          </a:p>
          <a:p>
            <a:endParaRPr lang="en-US" sz="1800" dirty="0" smtClean="0"/>
          </a:p>
          <a:p>
            <a:r>
              <a:rPr lang="en-US" sz="1800" dirty="0" smtClean="0"/>
              <a:t>Whether</a:t>
            </a:r>
            <a:r>
              <a:rPr lang="en-US" sz="1800" baseline="0" dirty="0" smtClean="0"/>
              <a:t> the sin is popular or unpopular – it is still sin.</a:t>
            </a:r>
          </a:p>
          <a:p>
            <a:endParaRPr lang="en-US" sz="1800" baseline="0" dirty="0" smtClean="0"/>
          </a:p>
          <a:p>
            <a:r>
              <a:rPr lang="en-US" sz="1800" baseline="0" dirty="0" smtClean="0"/>
              <a:t>This chapter addresses some of the attitudes seen in the promotion of the Gay Pride movement.</a:t>
            </a:r>
          </a:p>
          <a:p>
            <a:r>
              <a:rPr lang="en-US" sz="1800" baseline="0" dirty="0" smtClean="0"/>
              <a:t>This chapter equally addresses some of the attitudes seen in the promotion of Heterosexual sins of Pre-Marital Sex and Adultery.</a:t>
            </a:r>
          </a:p>
          <a:p>
            <a:endParaRPr lang="en-US" sz="1800" baseline="0" dirty="0" smtClean="0"/>
          </a:p>
          <a:p>
            <a:endParaRPr lang="en-US" sz="1800" baseline="0" dirty="0" smtClean="0"/>
          </a:p>
          <a:p>
            <a:r>
              <a:rPr lang="en-US" sz="1800" baseline="0" dirty="0" smtClean="0"/>
              <a:t>While this chapter Identifies teachers with FALSE MOTIVES, the warnings about the consequences are just as important when FALSE Doctrine is taught with GOOD MOTIVES.  Thus, we must oppose any corruption to sound doctrine – but we would likely approach a Greedy, Worldly, Prideful teacher differently than we would approach a Selfless but Misinformed teacher.  (Acts 18:24-28)</a:t>
            </a:r>
            <a:endParaRPr lang="en-US" sz="1800" dirty="0" smtClean="0"/>
          </a:p>
          <a:p>
            <a:endParaRPr lang="en-US" sz="1800" dirty="0"/>
          </a:p>
        </p:txBody>
      </p:sp>
      <p:sp>
        <p:nvSpPr>
          <p:cNvPr id="4" name="Slide Number Placeholder 3"/>
          <p:cNvSpPr>
            <a:spLocks noGrp="1"/>
          </p:cNvSpPr>
          <p:nvPr>
            <p:ph type="sldNum" sz="quarter" idx="10"/>
          </p:nvPr>
        </p:nvSpPr>
        <p:spPr/>
        <p:txBody>
          <a:bodyPr/>
          <a:lstStyle/>
          <a:p>
            <a:fld id="{2CA72B91-E348-4F4E-A0C3-971AAD4F126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74613"/>
            <a:ext cx="4543425" cy="2840037"/>
          </a:xfrm>
        </p:spPr>
      </p:sp>
      <p:sp>
        <p:nvSpPr>
          <p:cNvPr id="3" name="Notes Placeholder 2"/>
          <p:cNvSpPr>
            <a:spLocks noGrp="1"/>
          </p:cNvSpPr>
          <p:nvPr>
            <p:ph type="body" idx="1"/>
          </p:nvPr>
        </p:nvSpPr>
        <p:spPr/>
        <p:txBody>
          <a:bodyPr>
            <a:normAutofit/>
          </a:bodyPr>
          <a:lstStyle/>
          <a:p>
            <a:r>
              <a:rPr lang="en-US" dirty="0" smtClean="0"/>
              <a:t>Why give us all these traits – so we can see the clearly.  1:9  some have become blind and short-sighted.  We need to see this</a:t>
            </a:r>
            <a:r>
              <a:rPr lang="en-US" baseline="0" dirty="0" smtClean="0"/>
              <a:t> sin for what it really is.</a:t>
            </a:r>
          </a:p>
          <a:p>
            <a:endParaRPr lang="en-US" baseline="0" smtClean="0"/>
          </a:p>
          <a:p>
            <a:endParaRPr lang="en-US"/>
          </a:p>
        </p:txBody>
      </p:sp>
      <p:sp>
        <p:nvSpPr>
          <p:cNvPr id="4" name="Slide Number Placeholder 3"/>
          <p:cNvSpPr>
            <a:spLocks noGrp="1"/>
          </p:cNvSpPr>
          <p:nvPr>
            <p:ph type="sldNum" sz="quarter" idx="10"/>
          </p:nvPr>
        </p:nvSpPr>
        <p:spPr/>
        <p:txBody>
          <a:bodyPr/>
          <a:lstStyle/>
          <a:p>
            <a:fld id="{2CA72B91-E348-4F4E-A0C3-971AAD4F126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74613"/>
            <a:ext cx="4543425" cy="2840037"/>
          </a:xfrm>
        </p:spPr>
      </p:sp>
      <p:sp>
        <p:nvSpPr>
          <p:cNvPr id="3" name="Notes Placeholder 2"/>
          <p:cNvSpPr>
            <a:spLocks noGrp="1"/>
          </p:cNvSpPr>
          <p:nvPr>
            <p:ph type="body" idx="1"/>
          </p:nvPr>
        </p:nvSpPr>
        <p:spPr/>
        <p:txBody>
          <a:bodyPr>
            <a:normAutofit/>
          </a:bodyPr>
          <a:lstStyle/>
          <a:p>
            <a:r>
              <a:rPr lang="en-US" dirty="0" smtClean="0"/>
              <a:t>Why give us all these traits – so we can see the clearly.  1:9  some have become blind and short-sighted.  We need to see this</a:t>
            </a:r>
            <a:r>
              <a:rPr lang="en-US" baseline="0" dirty="0" smtClean="0"/>
              <a:t> sin for what it really is.</a:t>
            </a:r>
          </a:p>
          <a:p>
            <a:endParaRPr lang="en-US" baseline="0" smtClean="0"/>
          </a:p>
          <a:p>
            <a:endParaRPr lang="en-US"/>
          </a:p>
        </p:txBody>
      </p:sp>
      <p:sp>
        <p:nvSpPr>
          <p:cNvPr id="4" name="Slide Number Placeholder 3"/>
          <p:cNvSpPr>
            <a:spLocks noGrp="1"/>
          </p:cNvSpPr>
          <p:nvPr>
            <p:ph type="sldNum" sz="quarter" idx="10"/>
          </p:nvPr>
        </p:nvSpPr>
        <p:spPr/>
        <p:txBody>
          <a:bodyPr/>
          <a:lstStyle/>
          <a:p>
            <a:fld id="{2CA72B91-E348-4F4E-A0C3-971AAD4F126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74613"/>
            <a:ext cx="4543425" cy="284003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A72B91-E348-4F4E-A0C3-971AAD4F126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A72B91-E348-4F4E-A0C3-971AAD4F1260}"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THEY are the key to our spiritual</a:t>
            </a:r>
            <a:r>
              <a:rPr lang="en-US" baseline="0" dirty="0" smtClean="0"/>
              <a:t> Growth….</a:t>
            </a:r>
            <a:endParaRPr lang="en-US" dirty="0"/>
          </a:p>
        </p:txBody>
      </p:sp>
      <p:sp>
        <p:nvSpPr>
          <p:cNvPr id="4" name="Slide Number Placeholder 3"/>
          <p:cNvSpPr>
            <a:spLocks noGrp="1"/>
          </p:cNvSpPr>
          <p:nvPr>
            <p:ph type="sldNum" sz="quarter" idx="10"/>
          </p:nvPr>
        </p:nvSpPr>
        <p:spPr/>
        <p:txBody>
          <a:bodyPr/>
          <a:lstStyle/>
          <a:p>
            <a:fld id="{2CA72B91-E348-4F4E-A0C3-971AAD4F126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74613"/>
            <a:ext cx="4543425" cy="2840037"/>
          </a:xfrm>
        </p:spPr>
      </p:sp>
      <p:sp>
        <p:nvSpPr>
          <p:cNvPr id="3" name="Notes Placeholder 2"/>
          <p:cNvSpPr>
            <a:spLocks noGrp="1"/>
          </p:cNvSpPr>
          <p:nvPr>
            <p:ph type="body" idx="1"/>
          </p:nvPr>
        </p:nvSpPr>
        <p:spPr/>
        <p:txBody>
          <a:bodyPr>
            <a:normAutofit/>
          </a:bodyPr>
          <a:lstStyle/>
          <a:p>
            <a:r>
              <a:rPr lang="en-US" sz="1400" dirty="0" smtClean="0"/>
              <a:t>Good</a:t>
            </a:r>
            <a:r>
              <a:rPr lang="en-US" sz="1400" baseline="0" dirty="0" smtClean="0"/>
              <a:t> Works:  Let even false teachers see – that sound doctrine produces GOOD &amp; LOVING people.</a:t>
            </a:r>
          </a:p>
          <a:p>
            <a:endParaRPr lang="en-US" sz="1400" baseline="0" dirty="0" smtClean="0"/>
          </a:p>
          <a:p>
            <a:r>
              <a:rPr lang="en-US" sz="1400" baseline="0" dirty="0" smtClean="0"/>
              <a:t>Harmony: Growing and Fruitful Christians will always enjoy greater harmony.</a:t>
            </a:r>
          </a:p>
          <a:p>
            <a:endParaRPr lang="en-US" sz="1400" baseline="0" dirty="0" smtClean="0"/>
          </a:p>
          <a:p>
            <a:r>
              <a:rPr lang="en-US" sz="1400" baseline="0" dirty="0" smtClean="0"/>
              <a:t>Shepherds:  Willingness on our part to be stirred up by Timeless Truth allows the overseers to count on us.</a:t>
            </a:r>
          </a:p>
          <a:p>
            <a:endParaRPr lang="en-US" sz="1400" baseline="0" dirty="0" smtClean="0"/>
          </a:p>
          <a:p>
            <a:r>
              <a:rPr lang="en-US" sz="1400" baseline="0" dirty="0" smtClean="0"/>
              <a:t>SUFFERING:  Self-Control &amp; </a:t>
            </a:r>
            <a:r>
              <a:rPr lang="en-US" sz="1400" baseline="0" dirty="0" err="1" smtClean="0"/>
              <a:t>Perserverance</a:t>
            </a:r>
            <a:r>
              <a:rPr lang="en-US" sz="1400" baseline="0" dirty="0" smtClean="0"/>
              <a:t>….we just can’t be Christ like without them.</a:t>
            </a:r>
          </a:p>
          <a:p>
            <a:endParaRPr lang="en-US" sz="1400" baseline="0" dirty="0" smtClean="0"/>
          </a:p>
          <a:p>
            <a:r>
              <a:rPr lang="en-US" sz="1400" baseline="0" dirty="0" smtClean="0"/>
              <a:t>INVEST:  Doctrines of the DAY come and go – but HOLY SCRIPTURE endures.</a:t>
            </a:r>
            <a:endParaRPr lang="en-US" sz="1400" dirty="0"/>
          </a:p>
        </p:txBody>
      </p:sp>
      <p:sp>
        <p:nvSpPr>
          <p:cNvPr id="4" name="Slide Number Placeholder 3"/>
          <p:cNvSpPr>
            <a:spLocks noGrp="1"/>
          </p:cNvSpPr>
          <p:nvPr>
            <p:ph type="sldNum" sz="quarter" idx="10"/>
          </p:nvPr>
        </p:nvSpPr>
        <p:spPr/>
        <p:txBody>
          <a:bodyPr/>
          <a:lstStyle/>
          <a:p>
            <a:fld id="{2CA72B91-E348-4F4E-A0C3-971AAD4F126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Pure Doctrine and Pure Living</a:t>
            </a:r>
            <a:r>
              <a:rPr lang="en-US" sz="1800" baseline="0" dirty="0" smtClean="0"/>
              <a:t> Always go together.</a:t>
            </a:r>
            <a:endParaRPr lang="en-US" sz="1800" dirty="0" smtClean="0"/>
          </a:p>
          <a:p>
            <a:r>
              <a:rPr lang="en-US" sz="1800" dirty="0" smtClean="0"/>
              <a:t>FALSE</a:t>
            </a:r>
            <a:r>
              <a:rPr lang="en-US" sz="1800" baseline="0" dirty="0" smtClean="0"/>
              <a:t> TEACHING inevitably leads to SINFUL LIVING.</a:t>
            </a:r>
            <a:endParaRPr lang="en-US" sz="1800" dirty="0" smtClean="0"/>
          </a:p>
          <a:p>
            <a:endParaRPr lang="en-US" sz="1800" dirty="0" smtClean="0"/>
          </a:p>
          <a:p>
            <a:r>
              <a:rPr lang="en-US" sz="1800" dirty="0" smtClean="0"/>
              <a:t>Whether the sin is lust in the heart or fornication – it is still sin.</a:t>
            </a:r>
          </a:p>
          <a:p>
            <a:endParaRPr lang="en-US" sz="1800" dirty="0" smtClean="0"/>
          </a:p>
          <a:p>
            <a:r>
              <a:rPr lang="en-US" sz="1800" dirty="0" smtClean="0"/>
              <a:t>Whether</a:t>
            </a:r>
            <a:r>
              <a:rPr lang="en-US" sz="1800" baseline="0" dirty="0" smtClean="0"/>
              <a:t> the sin is popular or unpopular – it is still sin.</a:t>
            </a:r>
          </a:p>
          <a:p>
            <a:endParaRPr lang="en-US" sz="1800" baseline="0" dirty="0" smtClean="0"/>
          </a:p>
          <a:p>
            <a:r>
              <a:rPr lang="en-US" sz="1800" baseline="0" dirty="0" smtClean="0"/>
              <a:t>This chapter addresses some of the attitudes seen in the promotion of the Gay Pride movement.</a:t>
            </a:r>
          </a:p>
          <a:p>
            <a:r>
              <a:rPr lang="en-US" sz="1800" baseline="0" dirty="0" smtClean="0"/>
              <a:t>This chapter equally addresses some of the attitudes seen in the promotion of Heterosexual sins of Pre-Marital Sex and Adultery.</a:t>
            </a:r>
          </a:p>
          <a:p>
            <a:endParaRPr lang="en-US" sz="1800" baseline="0" dirty="0" smtClean="0"/>
          </a:p>
          <a:p>
            <a:endParaRPr lang="en-US" sz="1800" baseline="0" dirty="0" smtClean="0"/>
          </a:p>
          <a:p>
            <a:r>
              <a:rPr lang="en-US" sz="1800" baseline="0" dirty="0" smtClean="0"/>
              <a:t>While this chapter Identifies teachers with FALSE MOTIVES, the warnings about the consequences are just as important when FALSE Doctrine is taught with GOOD MOTIVES.  Thus, we must oppose any corruption to sound doctrine – but we would likely approach a Greedy, Worldly, Prideful teacher differently than we would approach a Selfless but Misinformed teacher.  (Acts 18:24-28)</a:t>
            </a:r>
            <a:endParaRPr lang="en-US" sz="1800" dirty="0" smtClean="0"/>
          </a:p>
          <a:p>
            <a:endParaRPr lang="en-US" sz="1800" dirty="0"/>
          </a:p>
        </p:txBody>
      </p:sp>
      <p:sp>
        <p:nvSpPr>
          <p:cNvPr id="4" name="Slide Number Placeholder 3"/>
          <p:cNvSpPr>
            <a:spLocks noGrp="1"/>
          </p:cNvSpPr>
          <p:nvPr>
            <p:ph type="sldNum" sz="quarter" idx="10"/>
          </p:nvPr>
        </p:nvSpPr>
        <p:spPr/>
        <p:txBody>
          <a:bodyPr/>
          <a:lstStyle/>
          <a:p>
            <a:fld id="{2CA72B91-E348-4F4E-A0C3-971AAD4F126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74613"/>
            <a:ext cx="4543425" cy="2840037"/>
          </a:xfrm>
        </p:spPr>
      </p:sp>
      <p:sp>
        <p:nvSpPr>
          <p:cNvPr id="3" name="Notes Placeholder 2"/>
          <p:cNvSpPr>
            <a:spLocks noGrp="1"/>
          </p:cNvSpPr>
          <p:nvPr>
            <p:ph type="body" idx="1"/>
          </p:nvPr>
        </p:nvSpPr>
        <p:spPr/>
        <p:txBody>
          <a:bodyPr>
            <a:normAutofit/>
          </a:bodyPr>
          <a:lstStyle/>
          <a:p>
            <a:r>
              <a:rPr lang="en-US" dirty="0" smtClean="0"/>
              <a:t>In this chapter – Peter shows the in-escapable outcome of false</a:t>
            </a:r>
            <a:r>
              <a:rPr lang="en-US" baseline="0" dirty="0" smtClean="0"/>
              <a:t> teaching.</a:t>
            </a:r>
          </a:p>
          <a:p>
            <a:endParaRPr lang="en-US" baseline="0" dirty="0" smtClean="0"/>
          </a:p>
          <a:p>
            <a:r>
              <a:rPr lang="en-US" baseline="0" dirty="0" smtClean="0"/>
              <a:t>It is the lust of the flesh, lust of the eyes, and boastful pride of life – all dressed up as theology!</a:t>
            </a:r>
            <a:endParaRPr lang="en-US" dirty="0"/>
          </a:p>
        </p:txBody>
      </p:sp>
      <p:sp>
        <p:nvSpPr>
          <p:cNvPr id="4" name="Slide Number Placeholder 3"/>
          <p:cNvSpPr>
            <a:spLocks noGrp="1"/>
          </p:cNvSpPr>
          <p:nvPr>
            <p:ph type="sldNum" sz="quarter" idx="10"/>
          </p:nvPr>
        </p:nvSpPr>
        <p:spPr/>
        <p:txBody>
          <a:bodyPr/>
          <a:lstStyle/>
          <a:p>
            <a:fld id="{2CA72B91-E348-4F4E-A0C3-971AAD4F126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74613"/>
            <a:ext cx="4543425" cy="2840037"/>
          </a:xfrm>
        </p:spPr>
      </p:sp>
      <p:sp>
        <p:nvSpPr>
          <p:cNvPr id="3" name="Notes Placeholder 2"/>
          <p:cNvSpPr>
            <a:spLocks noGrp="1"/>
          </p:cNvSpPr>
          <p:nvPr>
            <p:ph type="body" idx="1"/>
          </p:nvPr>
        </p:nvSpPr>
        <p:spPr/>
        <p:txBody>
          <a:bodyPr>
            <a:normAutofit/>
          </a:bodyPr>
          <a:lstStyle/>
          <a:p>
            <a:r>
              <a:rPr lang="en-US" dirty="0" smtClean="0"/>
              <a:t>Imagine the church is a single STONE.</a:t>
            </a:r>
            <a:endParaRPr lang="en-US" dirty="0"/>
          </a:p>
        </p:txBody>
      </p:sp>
      <p:sp>
        <p:nvSpPr>
          <p:cNvPr id="4" name="Slide Number Placeholder 3"/>
          <p:cNvSpPr>
            <a:spLocks noGrp="1"/>
          </p:cNvSpPr>
          <p:nvPr>
            <p:ph type="sldNum" sz="quarter" idx="10"/>
          </p:nvPr>
        </p:nvSpPr>
        <p:spPr/>
        <p:txBody>
          <a:bodyPr/>
          <a:lstStyle/>
          <a:p>
            <a:fld id="{2CA72B91-E348-4F4E-A0C3-971AAD4F126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74613"/>
            <a:ext cx="4543425" cy="2840037"/>
          </a:xfrm>
        </p:spPr>
      </p:sp>
      <p:sp>
        <p:nvSpPr>
          <p:cNvPr id="3" name="Notes Placeholder 2"/>
          <p:cNvSpPr>
            <a:spLocks noGrp="1"/>
          </p:cNvSpPr>
          <p:nvPr>
            <p:ph type="body" idx="1"/>
          </p:nvPr>
        </p:nvSpPr>
        <p:spPr/>
        <p:txBody>
          <a:bodyPr>
            <a:normAutofit/>
          </a:bodyPr>
          <a:lstStyle/>
          <a:p>
            <a:r>
              <a:rPr lang="en-US" dirty="0" smtClean="0"/>
              <a:t>Imagine the church is </a:t>
            </a:r>
            <a:r>
              <a:rPr lang="en-US" smtClean="0"/>
              <a:t>a single STONE.</a:t>
            </a:r>
            <a:endParaRPr lang="en-US"/>
          </a:p>
        </p:txBody>
      </p:sp>
      <p:sp>
        <p:nvSpPr>
          <p:cNvPr id="4" name="Slide Number Placeholder 3"/>
          <p:cNvSpPr>
            <a:spLocks noGrp="1"/>
          </p:cNvSpPr>
          <p:nvPr>
            <p:ph type="sldNum" sz="quarter" idx="10"/>
          </p:nvPr>
        </p:nvSpPr>
        <p:spPr/>
        <p:txBody>
          <a:bodyPr/>
          <a:lstStyle/>
          <a:p>
            <a:fld id="{2CA72B91-E348-4F4E-A0C3-971AAD4F126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74613"/>
            <a:ext cx="4543425" cy="2840037"/>
          </a:xfrm>
        </p:spPr>
      </p:sp>
      <p:sp>
        <p:nvSpPr>
          <p:cNvPr id="3" name="Notes Placeholder 2"/>
          <p:cNvSpPr>
            <a:spLocks noGrp="1"/>
          </p:cNvSpPr>
          <p:nvPr>
            <p:ph type="body" idx="1"/>
          </p:nvPr>
        </p:nvSpPr>
        <p:spPr/>
        <p:txBody>
          <a:bodyPr>
            <a:normAutofit/>
          </a:bodyPr>
          <a:lstStyle/>
          <a:p>
            <a:r>
              <a:rPr lang="en-US" dirty="0" smtClean="0"/>
              <a:t>Why mention these 3 examples?</a:t>
            </a:r>
          </a:p>
          <a:p>
            <a:endParaRPr lang="en-US" dirty="0" smtClean="0"/>
          </a:p>
          <a:p>
            <a:r>
              <a:rPr lang="en-US" dirty="0" smtClean="0"/>
              <a:t>Because</a:t>
            </a:r>
            <a:r>
              <a:rPr lang="en-US" baseline="0" dirty="0" smtClean="0"/>
              <a:t> he wants us to know that the consequences are VERY REAL.</a:t>
            </a:r>
          </a:p>
          <a:p>
            <a:r>
              <a:rPr lang="en-US" baseline="0" dirty="0" smtClean="0"/>
              <a:t>Be certain that God’s judgment came then – and God’s judgment will come again!</a:t>
            </a:r>
          </a:p>
          <a:p>
            <a:endParaRPr lang="en-US" baseline="0" dirty="0" smtClean="0"/>
          </a:p>
          <a:p>
            <a:r>
              <a:rPr lang="en-US" baseline="0" dirty="0" smtClean="0"/>
              <a:t>Righteous Lot’s tormented soul…DOES IT BOTHER US?  &gt; Does the cursing in a </a:t>
            </a:r>
            <a:r>
              <a:rPr lang="en-US" baseline="0" dirty="0" err="1" smtClean="0"/>
              <a:t>tv</a:t>
            </a:r>
            <a:r>
              <a:rPr lang="en-US" baseline="0" dirty="0" smtClean="0"/>
              <a:t> show or song or movie bother us?    I understand you’ve got to block it out. You can’t dwell on it.  But I hope it always bothers us. It is always uncomfortable.</a:t>
            </a:r>
          </a:p>
          <a:p>
            <a:endParaRPr lang="en-US" baseline="0" dirty="0" smtClean="0"/>
          </a:p>
          <a:p>
            <a:r>
              <a:rPr lang="en-US" baseline="0" dirty="0" smtClean="0"/>
              <a:t>DOES IT BOTHER US ENOUGH to create more distance?</a:t>
            </a:r>
          </a:p>
          <a:p>
            <a:endParaRPr lang="en-US" baseline="0" dirty="0" smtClean="0"/>
          </a:p>
          <a:p>
            <a:r>
              <a:rPr lang="en-US" baseline="0" dirty="0" smtClean="0"/>
              <a:t>DOES IT BOTHER US ENOUGH to try to rescue those we influence?  It is sad that his family didn’t listen to him very well – but at least he tried to tell them.</a:t>
            </a:r>
          </a:p>
        </p:txBody>
      </p:sp>
      <p:sp>
        <p:nvSpPr>
          <p:cNvPr id="4" name="Slide Number Placeholder 3"/>
          <p:cNvSpPr>
            <a:spLocks noGrp="1"/>
          </p:cNvSpPr>
          <p:nvPr>
            <p:ph type="sldNum" sz="quarter" idx="10"/>
          </p:nvPr>
        </p:nvSpPr>
        <p:spPr/>
        <p:txBody>
          <a:bodyPr/>
          <a:lstStyle/>
          <a:p>
            <a:fld id="{2CA72B91-E348-4F4E-A0C3-971AAD4F126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give us all these traits – so we can see the clearly.  1:9  some have become blind and short-sighted.  We need to see this</a:t>
            </a:r>
            <a:r>
              <a:rPr lang="en-US" baseline="0" dirty="0" smtClean="0"/>
              <a:t> sin for what it really is.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CA72B91-E348-4F4E-A0C3-971AAD4F126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6/26/16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6/26/16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6/26/16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6/26/16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6/26/16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6/26/16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6/26/16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6/26/16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6/26/16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6/26/16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6/26/16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6/26/16</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b="1" kern="1200">
          <a:solidFill>
            <a:srgbClr val="254061"/>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Calibri"/>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Calibri"/>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Calibri"/>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Stand Firm &amp; Be Stirred Up</a:t>
            </a:r>
            <a:endParaRPr lang="en-US" dirty="0"/>
          </a:p>
        </p:txBody>
      </p:sp>
      <p:sp>
        <p:nvSpPr>
          <p:cNvPr id="3" name="Subtitle 2"/>
          <p:cNvSpPr>
            <a:spLocks noGrp="1"/>
          </p:cNvSpPr>
          <p:nvPr>
            <p:ph type="subTitle" idx="1"/>
          </p:nvPr>
        </p:nvSpPr>
        <p:spPr/>
        <p:txBody>
          <a:bodyPr/>
          <a:lstStyle/>
          <a:p>
            <a:endParaRPr lang="en-US"/>
          </a:p>
        </p:txBody>
      </p:sp>
      <p:pic>
        <p:nvPicPr>
          <p:cNvPr id="4" name="Picture 3" descr="stand-firm-title.jpg"/>
          <p:cNvPicPr>
            <a:picLocks noChangeAspect="1"/>
          </p:cNvPicPr>
          <p:nvPr/>
        </p:nvPicPr>
        <p:blipFill>
          <a:blip r:embed="rId3"/>
          <a:stretch>
            <a:fillRect/>
          </a:stretch>
        </p:blipFill>
        <p:spPr>
          <a:xfrm>
            <a:off x="0" y="-1"/>
            <a:ext cx="9144000" cy="5715001"/>
          </a:xfrm>
          <a:prstGeom prst="rect">
            <a:avLst/>
          </a:prstGeom>
        </p:spPr>
      </p:pic>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8960"/>
            <a:ext cx="8229600" cy="952500"/>
          </a:xfrm>
        </p:spPr>
        <p:txBody>
          <a:bodyPr>
            <a:normAutofit/>
          </a:bodyPr>
          <a:lstStyle/>
          <a:p>
            <a:r>
              <a:rPr lang="en-US" dirty="0" smtClean="0"/>
              <a:t>Traits of the Unrighteous</a:t>
            </a:r>
            <a:endParaRPr lang="en-US" dirty="0"/>
          </a:p>
        </p:txBody>
      </p:sp>
      <p:sp>
        <p:nvSpPr>
          <p:cNvPr id="3" name="Content Placeholder 2"/>
          <p:cNvSpPr>
            <a:spLocks noGrp="1"/>
          </p:cNvSpPr>
          <p:nvPr>
            <p:ph idx="1"/>
          </p:nvPr>
        </p:nvSpPr>
        <p:spPr>
          <a:xfrm>
            <a:off x="457200" y="1177747"/>
            <a:ext cx="8229600" cy="3771636"/>
          </a:xfrm>
        </p:spPr>
        <p:txBody>
          <a:bodyPr>
            <a:normAutofit/>
          </a:bodyPr>
          <a:lstStyle/>
          <a:p>
            <a:r>
              <a:rPr lang="en-US" dirty="0" smtClean="0"/>
              <a:t>Lust Dominates Their Behavior (</a:t>
            </a:r>
            <a:r>
              <a:rPr lang="en-US" dirty="0" err="1" smtClean="0"/>
              <a:t>vs</a:t>
            </a:r>
            <a:r>
              <a:rPr lang="en-US" dirty="0" smtClean="0"/>
              <a:t> 14)</a:t>
            </a:r>
          </a:p>
          <a:p>
            <a:r>
              <a:rPr lang="en-US" dirty="0" smtClean="0"/>
              <a:t>Enticing Others To Join Them (</a:t>
            </a:r>
            <a:r>
              <a:rPr lang="en-US" dirty="0" err="1" smtClean="0"/>
              <a:t>vs</a:t>
            </a:r>
            <a:r>
              <a:rPr lang="en-US" dirty="0" smtClean="0"/>
              <a:t> 14)</a:t>
            </a:r>
          </a:p>
          <a:p>
            <a:r>
              <a:rPr lang="en-US" dirty="0" smtClean="0"/>
              <a:t>Hearts Well-Practiced In Greed (</a:t>
            </a:r>
            <a:r>
              <a:rPr lang="en-US" dirty="0" err="1" smtClean="0"/>
              <a:t>vs</a:t>
            </a:r>
            <a:r>
              <a:rPr lang="en-US" dirty="0" smtClean="0"/>
              <a:t> 14)</a:t>
            </a:r>
          </a:p>
          <a:p>
            <a:r>
              <a:rPr lang="en-US" dirty="0" smtClean="0"/>
              <a:t>Children To Be Punished (</a:t>
            </a:r>
            <a:r>
              <a:rPr lang="en-US" dirty="0" err="1" smtClean="0"/>
              <a:t>vs</a:t>
            </a:r>
            <a:r>
              <a:rPr lang="en-US" dirty="0" smtClean="0"/>
              <a:t> 14-16)</a:t>
            </a:r>
          </a:p>
          <a:p>
            <a:pPr lvl="1"/>
            <a:endParaRPr lang="en-US" dirty="0"/>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8960"/>
            <a:ext cx="8229600" cy="952500"/>
          </a:xfrm>
        </p:spPr>
        <p:txBody>
          <a:bodyPr>
            <a:normAutofit/>
          </a:bodyPr>
          <a:lstStyle/>
          <a:p>
            <a:r>
              <a:rPr lang="en-US" dirty="0" smtClean="0"/>
              <a:t>Disappointments of False Teaching</a:t>
            </a:r>
            <a:endParaRPr lang="en-US" dirty="0"/>
          </a:p>
        </p:txBody>
      </p:sp>
      <p:sp>
        <p:nvSpPr>
          <p:cNvPr id="3" name="Content Placeholder 2"/>
          <p:cNvSpPr>
            <a:spLocks noGrp="1"/>
          </p:cNvSpPr>
          <p:nvPr>
            <p:ph idx="1"/>
          </p:nvPr>
        </p:nvSpPr>
        <p:spPr>
          <a:xfrm>
            <a:off x="457200" y="1177747"/>
            <a:ext cx="8229600" cy="3771636"/>
          </a:xfrm>
        </p:spPr>
        <p:txBody>
          <a:bodyPr>
            <a:normAutofit lnSpcReduction="10000"/>
          </a:bodyPr>
          <a:lstStyle/>
          <a:p>
            <a:r>
              <a:rPr lang="en-US" dirty="0" smtClean="0"/>
              <a:t>Sin Doesn’t Refresh or Satisfy (</a:t>
            </a:r>
            <a:r>
              <a:rPr lang="en-US" dirty="0" err="1" smtClean="0"/>
              <a:t>vs</a:t>
            </a:r>
            <a:r>
              <a:rPr lang="en-US" dirty="0" smtClean="0"/>
              <a:t> 17)</a:t>
            </a:r>
          </a:p>
          <a:p>
            <a:r>
              <a:rPr lang="en-US" dirty="0" smtClean="0"/>
              <a:t>Sin Drives Us Toward Terrible Punishment</a:t>
            </a:r>
          </a:p>
          <a:p>
            <a:r>
              <a:rPr lang="en-US" dirty="0" smtClean="0"/>
              <a:t>Prideful, Empty, &amp; Tempting Messages Enslave Those Who Barely Found The Strength To Resist The World of Sin. (vs. 18-19)</a:t>
            </a:r>
          </a:p>
          <a:p>
            <a:r>
              <a:rPr lang="en-US" dirty="0" smtClean="0"/>
              <a:t>Dear Christian: Don’t Go Back! Don’t Become Entangled &amp; Overcome! (vs. 20-22)</a:t>
            </a:r>
            <a:endParaRPr lang="en-US" dirty="0"/>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49204"/>
            <a:ext cx="8229600" cy="833022"/>
          </a:xfrm>
        </p:spPr>
        <p:txBody>
          <a:bodyPr>
            <a:normAutofit/>
          </a:bodyPr>
          <a:lstStyle/>
          <a:p>
            <a:r>
              <a:rPr lang="en-US" sz="4000" dirty="0" smtClean="0">
                <a:solidFill>
                  <a:schemeClr val="accent4">
                    <a:lumMod val="75000"/>
                  </a:schemeClr>
                </a:solidFill>
                <a:latin typeface="+mn-lt"/>
              </a:rPr>
              <a:t>Class Lesson Schedule</a:t>
            </a:r>
          </a:p>
        </p:txBody>
      </p:sp>
      <p:sp>
        <p:nvSpPr>
          <p:cNvPr id="4191" name="Slide Number Placeholder 5"/>
          <p:cNvSpPr>
            <a:spLocks noGrp="1"/>
          </p:cNvSpPr>
          <p:nvPr>
            <p:ph type="sldNum" sz="quarter" idx="12"/>
          </p:nvPr>
        </p:nvSpPr>
        <p:spPr>
          <a:noFill/>
        </p:spPr>
        <p:txBody>
          <a:bodyPr/>
          <a:lstStyle/>
          <a:p>
            <a:fld id="{C94579D9-E87A-4F3F-B82A-0393A1ACDF25}" type="slidenum">
              <a:rPr lang="en-US" smtClean="0"/>
              <a:pPr/>
              <a:t>12</a:t>
            </a:fld>
            <a:endParaRPr lang="en-US" smtClean="0"/>
          </a:p>
        </p:txBody>
      </p:sp>
      <p:graphicFrame>
        <p:nvGraphicFramePr>
          <p:cNvPr id="2" name="Table 1"/>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66153350"/>
              </p:ext>
            </p:extLst>
          </p:nvPr>
        </p:nvGraphicFramePr>
        <p:xfrm>
          <a:off x="171450" y="589079"/>
          <a:ext cx="8829674" cy="4834554"/>
        </p:xfrm>
        <a:graphic>
          <a:graphicData uri="http://schemas.openxmlformats.org/drawingml/2006/table">
            <a:tbl>
              <a:tblPr>
                <a:tableStyleId>{5C22544A-7EE6-4342-B048-85BDC9FD1C3A}</a:tableStyleId>
              </a:tblPr>
              <a:tblGrid>
                <a:gridCol w="751077"/>
                <a:gridCol w="4497542"/>
                <a:gridCol w="1055391"/>
                <a:gridCol w="1002544"/>
                <a:gridCol w="1523120"/>
              </a:tblGrid>
              <a:tr h="242972">
                <a:tc>
                  <a:txBody>
                    <a:bodyPr/>
                    <a:lstStyle/>
                    <a:p>
                      <a:pPr marL="0" marR="0" algn="ctr">
                        <a:spcBef>
                          <a:spcPts val="0"/>
                        </a:spcBef>
                        <a:spcAft>
                          <a:spcPts val="0"/>
                        </a:spcAft>
                      </a:pPr>
                      <a:r>
                        <a:rPr lang="en-US" sz="1600" dirty="0">
                          <a:effectLst/>
                        </a:rPr>
                        <a:t>Lesson</a:t>
                      </a:r>
                      <a:endParaRPr lang="en-US" sz="1050" dirty="0">
                        <a:effectLst/>
                        <a:latin typeface="Times New Roman"/>
                        <a:ea typeface="Times New Roman"/>
                      </a:endParaRPr>
                    </a:p>
                  </a:txBody>
                  <a:tcPr marL="47841" marR="47841" marT="0" marB="0"/>
                </a:tc>
                <a:tc>
                  <a:txBody>
                    <a:bodyPr/>
                    <a:lstStyle/>
                    <a:p>
                      <a:pPr marL="0" marR="0" algn="ctr">
                        <a:spcBef>
                          <a:spcPts val="0"/>
                        </a:spcBef>
                        <a:spcAft>
                          <a:spcPts val="0"/>
                        </a:spcAft>
                      </a:pPr>
                      <a:r>
                        <a:rPr lang="en-US" sz="1600" dirty="0">
                          <a:effectLst/>
                        </a:rPr>
                        <a:t>Title/Material</a:t>
                      </a:r>
                      <a:endParaRPr lang="en-US" sz="1050" dirty="0">
                        <a:effectLst/>
                        <a:latin typeface="Times New Roman"/>
                        <a:ea typeface="Times New Roman"/>
                      </a:endParaRPr>
                    </a:p>
                  </a:txBody>
                  <a:tcPr marL="47841" marR="47841" marT="0" marB="0"/>
                </a:tc>
                <a:tc>
                  <a:txBody>
                    <a:bodyPr/>
                    <a:lstStyle/>
                    <a:p>
                      <a:pPr marL="0" marR="0" algn="ctr">
                        <a:spcBef>
                          <a:spcPts val="0"/>
                        </a:spcBef>
                        <a:spcAft>
                          <a:spcPts val="0"/>
                        </a:spcAft>
                      </a:pPr>
                      <a:r>
                        <a:rPr lang="en-US" sz="1600" dirty="0">
                          <a:effectLst/>
                        </a:rPr>
                        <a:t>Teacher</a:t>
                      </a:r>
                      <a:endParaRPr lang="en-US" sz="1050" dirty="0">
                        <a:effectLst/>
                        <a:latin typeface="Times New Roman"/>
                        <a:ea typeface="Times New Roman"/>
                      </a:endParaRPr>
                    </a:p>
                  </a:txBody>
                  <a:tcPr marL="47841" marR="47841" marT="0" marB="0"/>
                </a:tc>
                <a:tc>
                  <a:txBody>
                    <a:bodyPr/>
                    <a:lstStyle/>
                    <a:p>
                      <a:pPr marL="0" marR="0" algn="ctr">
                        <a:spcBef>
                          <a:spcPts val="0"/>
                        </a:spcBef>
                        <a:spcAft>
                          <a:spcPts val="0"/>
                        </a:spcAft>
                      </a:pPr>
                      <a:r>
                        <a:rPr lang="en-US" sz="1600" dirty="0">
                          <a:effectLst/>
                        </a:rPr>
                        <a:t>Day</a:t>
                      </a:r>
                      <a:endParaRPr lang="en-US" sz="1050" dirty="0">
                        <a:effectLst/>
                        <a:latin typeface="Times New Roman"/>
                        <a:ea typeface="Times New Roman"/>
                      </a:endParaRPr>
                    </a:p>
                  </a:txBody>
                  <a:tcPr marL="47841" marR="47841" marT="0" marB="0"/>
                </a:tc>
                <a:tc>
                  <a:txBody>
                    <a:bodyPr/>
                    <a:lstStyle/>
                    <a:p>
                      <a:pPr marL="0" marR="39370" indent="68580" algn="ctr">
                        <a:spcBef>
                          <a:spcPts val="0"/>
                        </a:spcBef>
                        <a:spcAft>
                          <a:spcPts val="0"/>
                        </a:spcAft>
                      </a:pPr>
                      <a:r>
                        <a:rPr lang="en-US" sz="1600" dirty="0">
                          <a:effectLst/>
                        </a:rPr>
                        <a:t>Date</a:t>
                      </a:r>
                      <a:endParaRPr lang="en-US" sz="1050" dirty="0">
                        <a:effectLst/>
                        <a:latin typeface="Times New Roman"/>
                        <a:ea typeface="Times New Roman"/>
                      </a:endParaRPr>
                    </a:p>
                  </a:txBody>
                  <a:tcPr marL="47841" marR="47841" marT="0" marB="0"/>
                </a:tc>
              </a:tr>
              <a:tr h="212600">
                <a:tc>
                  <a:txBody>
                    <a:bodyPr/>
                    <a:lstStyle/>
                    <a:p>
                      <a:pPr marL="0" marR="0" algn="ctr">
                        <a:spcBef>
                          <a:spcPts val="0"/>
                        </a:spcBef>
                        <a:spcAft>
                          <a:spcPts val="0"/>
                        </a:spcAft>
                      </a:pPr>
                      <a:r>
                        <a:rPr lang="en-US" sz="1300" dirty="0">
                          <a:effectLst/>
                        </a:rPr>
                        <a:t>1</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Introduction to I Peter</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Russ</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Sunday</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May 29, 2016</a:t>
                      </a:r>
                      <a:endParaRPr lang="en-US" sz="1300" dirty="0">
                        <a:effectLst/>
                        <a:latin typeface="Times New Roman"/>
                        <a:ea typeface="Times New Roman"/>
                      </a:endParaRPr>
                    </a:p>
                  </a:txBody>
                  <a:tcPr marL="47841" marR="47841" marT="0" marB="0"/>
                </a:tc>
              </a:tr>
              <a:tr h="402471">
                <a:tc>
                  <a:txBody>
                    <a:bodyPr/>
                    <a:lstStyle/>
                    <a:p>
                      <a:pPr marL="0" marR="0" algn="ctr">
                        <a:spcBef>
                          <a:spcPts val="0"/>
                        </a:spcBef>
                        <a:spcAft>
                          <a:spcPts val="0"/>
                        </a:spcAft>
                      </a:pPr>
                      <a:r>
                        <a:rPr lang="en-US" sz="1300">
                          <a:effectLst/>
                        </a:rPr>
                        <a:t>2</a:t>
                      </a:r>
                    </a:p>
                    <a:p>
                      <a:pPr marL="0" marR="0" algn="ctr">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Stand Firm in Salvation (I Peter 1:1-12)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Russ</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Wednesday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1, 2016</a:t>
                      </a:r>
                      <a:endParaRPr lang="en-US" sz="1300" dirty="0">
                        <a:effectLst/>
                        <a:latin typeface="Times New Roman"/>
                        <a:ea typeface="Times New Roman"/>
                      </a:endParaRPr>
                    </a:p>
                  </a:txBody>
                  <a:tcPr marL="47841" marR="47841" marT="0" marB="0"/>
                </a:tc>
              </a:tr>
              <a:tr h="402471">
                <a:tc>
                  <a:txBody>
                    <a:bodyPr/>
                    <a:lstStyle/>
                    <a:p>
                      <a:pPr marL="0" marR="0" algn="ctr">
                        <a:spcBef>
                          <a:spcPts val="0"/>
                        </a:spcBef>
                        <a:spcAft>
                          <a:spcPts val="0"/>
                        </a:spcAft>
                      </a:pPr>
                      <a:r>
                        <a:rPr lang="en-US" sz="1300">
                          <a:effectLst/>
                        </a:rPr>
                        <a:t>3</a:t>
                      </a:r>
                    </a:p>
                    <a:p>
                      <a:pPr marL="0" marR="0" algn="ctr">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 Stand Firm in Hope &amp; Holiness (I Peter 1:13-2:10)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Phillip</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Sunday</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5, 2016</a:t>
                      </a:r>
                      <a:endParaRPr lang="en-US" sz="1300" dirty="0">
                        <a:effectLst/>
                        <a:latin typeface="Times New Roman"/>
                        <a:ea typeface="Times New Roman"/>
                      </a:endParaRPr>
                    </a:p>
                  </a:txBody>
                  <a:tcPr marL="47841" marR="47841" marT="0" marB="0"/>
                </a:tc>
              </a:tr>
              <a:tr h="212600">
                <a:tc>
                  <a:txBody>
                    <a:bodyPr/>
                    <a:lstStyle/>
                    <a:p>
                      <a:pPr marL="0" marR="0" algn="ctr">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VBS – Special Class</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Wednesday</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8, 2016</a:t>
                      </a:r>
                      <a:endParaRPr lang="en-US" sz="1300" dirty="0">
                        <a:effectLst/>
                        <a:latin typeface="Times New Roman"/>
                        <a:ea typeface="Times New Roman"/>
                      </a:endParaRPr>
                    </a:p>
                  </a:txBody>
                  <a:tcPr marL="47841" marR="47841" marT="0" marB="0"/>
                </a:tc>
              </a:tr>
              <a:tr h="405365">
                <a:tc>
                  <a:txBody>
                    <a:bodyPr/>
                    <a:lstStyle/>
                    <a:p>
                      <a:pPr marL="0" marR="0" algn="ctr">
                        <a:spcBef>
                          <a:spcPts val="0"/>
                        </a:spcBef>
                        <a:spcAft>
                          <a:spcPts val="0"/>
                        </a:spcAft>
                      </a:pPr>
                      <a:r>
                        <a:rPr lang="en-US" sz="1300">
                          <a:effectLst/>
                        </a:rPr>
                        <a:t>4</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Stand Firm in Community and Family (I Peter 2:11-3:12)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Phillip</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Sunday</a:t>
                      </a:r>
                    </a:p>
                    <a:p>
                      <a:pPr marL="0" marR="0">
                        <a:spcBef>
                          <a:spcPts val="0"/>
                        </a:spcBef>
                        <a:spcAft>
                          <a:spcPts val="0"/>
                        </a:spcAft>
                      </a:pPr>
                      <a:r>
                        <a:rPr lang="en-US" sz="1300" dirty="0">
                          <a:effectLst/>
                        </a:rPr>
                        <a:t> </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12, 2016</a:t>
                      </a:r>
                      <a:endParaRPr lang="en-US" sz="1300" dirty="0">
                        <a:effectLst/>
                        <a:latin typeface="Times New Roman"/>
                        <a:ea typeface="Times New Roman"/>
                      </a:endParaRPr>
                    </a:p>
                  </a:txBody>
                  <a:tcPr marL="47841" marR="47841" marT="0" marB="0"/>
                </a:tc>
              </a:tr>
              <a:tr h="402471">
                <a:tc>
                  <a:txBody>
                    <a:bodyPr/>
                    <a:lstStyle/>
                    <a:p>
                      <a:pPr marL="0" marR="0" algn="ctr">
                        <a:spcBef>
                          <a:spcPts val="0"/>
                        </a:spcBef>
                        <a:spcAft>
                          <a:spcPts val="0"/>
                        </a:spcAft>
                      </a:pPr>
                      <a:r>
                        <a:rPr lang="en-US" sz="1300">
                          <a:effectLst/>
                        </a:rPr>
                        <a:t>5</a:t>
                      </a:r>
                    </a:p>
                    <a:p>
                      <a:pPr marL="0" marR="0" algn="ctr">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 Stand Firm in Zeal during Suffering (I Peter 3:13-4:19)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Phillip</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Wednesday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15, 2016</a:t>
                      </a:r>
                      <a:endParaRPr lang="en-US" sz="1300" dirty="0">
                        <a:effectLst/>
                        <a:latin typeface="Times New Roman"/>
                        <a:ea typeface="Times New Roman"/>
                      </a:endParaRPr>
                    </a:p>
                  </a:txBody>
                  <a:tcPr marL="47841" marR="47841" marT="0" marB="0"/>
                </a:tc>
              </a:tr>
              <a:tr h="402471">
                <a:tc>
                  <a:txBody>
                    <a:bodyPr/>
                    <a:lstStyle/>
                    <a:p>
                      <a:pPr marL="0" marR="0" algn="ctr">
                        <a:spcBef>
                          <a:spcPts val="0"/>
                        </a:spcBef>
                        <a:spcAft>
                          <a:spcPts val="0"/>
                        </a:spcAft>
                      </a:pPr>
                      <a:r>
                        <a:rPr lang="en-US" sz="1300">
                          <a:effectLst/>
                        </a:rPr>
                        <a:t>6</a:t>
                      </a:r>
                    </a:p>
                    <a:p>
                      <a:pPr marL="0" marR="0" algn="ctr">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Stand Firm with the Chief Shepherd (I Peter 5:1-13)</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Phillip</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Sunday</a:t>
                      </a:r>
                    </a:p>
                    <a:p>
                      <a:pPr marL="0" marR="0">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19, 2016</a:t>
                      </a:r>
                      <a:endParaRPr lang="en-US" sz="1300" dirty="0">
                        <a:effectLst/>
                        <a:latin typeface="Times New Roman"/>
                        <a:ea typeface="Times New Roman"/>
                      </a:endParaRPr>
                    </a:p>
                  </a:txBody>
                  <a:tcPr marL="47841" marR="47841" marT="0" marB="0"/>
                </a:tc>
              </a:tr>
              <a:tr h="212600">
                <a:tc>
                  <a:txBody>
                    <a:bodyPr/>
                    <a:lstStyle/>
                    <a:p>
                      <a:pPr marL="0" marR="0" algn="ctr">
                        <a:spcBef>
                          <a:spcPts val="0"/>
                        </a:spcBef>
                        <a:spcAft>
                          <a:spcPts val="0"/>
                        </a:spcAft>
                      </a:pPr>
                      <a:r>
                        <a:rPr lang="en-US" sz="1300">
                          <a:effectLst/>
                        </a:rPr>
                        <a:t>7</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Introduction to II Peter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Russ</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Wednesday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22, 2016</a:t>
                      </a:r>
                      <a:endParaRPr lang="en-US" sz="1300" dirty="0">
                        <a:effectLst/>
                        <a:latin typeface="Times New Roman"/>
                        <a:ea typeface="Times New Roman"/>
                      </a:endParaRPr>
                    </a:p>
                  </a:txBody>
                  <a:tcPr marL="47841" marR="47841" marT="0" marB="0"/>
                </a:tc>
              </a:tr>
              <a:tr h="402471">
                <a:tc>
                  <a:txBody>
                    <a:bodyPr/>
                    <a:lstStyle/>
                    <a:p>
                      <a:pPr marL="0" marR="0" algn="ctr">
                        <a:spcBef>
                          <a:spcPts val="0"/>
                        </a:spcBef>
                        <a:spcAft>
                          <a:spcPts val="0"/>
                        </a:spcAft>
                      </a:pPr>
                      <a:r>
                        <a:rPr lang="en-US" sz="1300">
                          <a:effectLst/>
                        </a:rPr>
                        <a:t>8</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Stirring Up our Spiritual Growth (II Peter 1:1-21)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Phillip</a:t>
                      </a:r>
                    </a:p>
                    <a:p>
                      <a:pPr marL="0" marR="0">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Sunday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26, 2016</a:t>
                      </a:r>
                      <a:endParaRPr lang="en-US" sz="1300" dirty="0">
                        <a:effectLst/>
                        <a:latin typeface="Times New Roman"/>
                        <a:ea typeface="Times New Roman"/>
                      </a:endParaRPr>
                    </a:p>
                  </a:txBody>
                  <a:tcPr marL="47841" marR="47841" marT="0" marB="0"/>
                </a:tc>
              </a:tr>
              <a:tr h="339089">
                <a:tc>
                  <a:txBody>
                    <a:bodyPr/>
                    <a:lstStyle/>
                    <a:p>
                      <a:pPr marL="0" marR="0" algn="ctr">
                        <a:spcBef>
                          <a:spcPts val="0"/>
                        </a:spcBef>
                        <a:spcAft>
                          <a:spcPts val="0"/>
                        </a:spcAft>
                      </a:pPr>
                      <a:r>
                        <a:rPr lang="en-US" sz="1300" dirty="0" smtClean="0">
                          <a:effectLst/>
                        </a:rPr>
                        <a:t>9</a:t>
                      </a:r>
                      <a:r>
                        <a:rPr lang="en-US" sz="1300" dirty="0">
                          <a:effectLst/>
                        </a:rPr>
                        <a:t> </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Stirring Up Pure Doctrine and Pure Living (II Peter 2:1-22</a:t>
                      </a:r>
                      <a:r>
                        <a:rPr lang="en-US" sz="1400" dirty="0" smtClean="0">
                          <a:effectLst/>
                        </a:rPr>
                        <a:t>)</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Phillip</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Wednesday</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29, 2016</a:t>
                      </a:r>
                      <a:endParaRPr lang="en-US" sz="1300" dirty="0">
                        <a:effectLst/>
                        <a:latin typeface="Times New Roman"/>
                        <a:ea typeface="Times New Roman"/>
                      </a:endParaRPr>
                    </a:p>
                  </a:txBody>
                  <a:tcPr marL="47841" marR="47841" marT="0" marB="0"/>
                </a:tc>
              </a:tr>
              <a:tr h="326822">
                <a:tc>
                  <a:txBody>
                    <a:bodyPr/>
                    <a:lstStyle/>
                    <a:p>
                      <a:pPr marL="0" marR="0" algn="ctr">
                        <a:spcBef>
                          <a:spcPts val="0"/>
                        </a:spcBef>
                        <a:spcAft>
                          <a:spcPts val="0"/>
                        </a:spcAft>
                      </a:pPr>
                      <a:r>
                        <a:rPr lang="en-US" sz="1300">
                          <a:effectLst/>
                        </a:rPr>
                        <a:t>10</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Contending for the Faith (Jude)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Phillip</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Sunday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July 3, 2016</a:t>
                      </a:r>
                      <a:endParaRPr lang="en-US" sz="1300" dirty="0">
                        <a:effectLst/>
                        <a:latin typeface="Times New Roman"/>
                        <a:ea typeface="Times New Roman"/>
                      </a:endParaRPr>
                    </a:p>
                  </a:txBody>
                  <a:tcPr marL="47841" marR="47841" marT="0" marB="0"/>
                </a:tc>
              </a:tr>
              <a:tr h="326822">
                <a:tc>
                  <a:txBody>
                    <a:bodyPr/>
                    <a:lstStyle/>
                    <a:p>
                      <a:pPr marL="0" marR="0" algn="ctr">
                        <a:spcBef>
                          <a:spcPts val="0"/>
                        </a:spcBef>
                        <a:spcAft>
                          <a:spcPts val="0"/>
                        </a:spcAft>
                      </a:pPr>
                      <a:r>
                        <a:rPr lang="en-US" sz="1300">
                          <a:effectLst/>
                        </a:rPr>
                        <a:t>11</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Stirring Up our Insight (II Peter 3:1-18)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Phillip</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Wednesday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July 6, 2016</a:t>
                      </a:r>
                      <a:endParaRPr lang="en-US" sz="1300" dirty="0">
                        <a:effectLst/>
                        <a:latin typeface="Times New Roman"/>
                        <a:ea typeface="Times New Roman"/>
                      </a:endParaRPr>
                    </a:p>
                  </a:txBody>
                  <a:tcPr marL="47841" marR="47841" marT="0" marB="0"/>
                </a:tc>
              </a:tr>
              <a:tr h="326822">
                <a:tc>
                  <a:txBody>
                    <a:bodyPr/>
                    <a:lstStyle/>
                    <a:p>
                      <a:pPr marL="0" marR="0" algn="ctr">
                        <a:spcBef>
                          <a:spcPts val="0"/>
                        </a:spcBef>
                        <a:spcAft>
                          <a:spcPts val="0"/>
                        </a:spcAft>
                      </a:pPr>
                      <a:r>
                        <a:rPr lang="en-US" sz="1300">
                          <a:effectLst/>
                        </a:rPr>
                        <a:t>12</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Grounded &amp; Growing in Difficult Times</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Phillip</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Sunday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July 10, 2016</a:t>
                      </a:r>
                      <a:endParaRPr lang="en-US" sz="1300" dirty="0">
                        <a:effectLst/>
                        <a:latin typeface="Times New Roman"/>
                        <a:ea typeface="Times New Roman"/>
                      </a:endParaRPr>
                    </a:p>
                  </a:txBody>
                  <a:tcPr marL="47841" marR="47841" marT="0" marB="0"/>
                </a:tc>
              </a:tr>
              <a:tr h="212600">
                <a:tc>
                  <a:txBody>
                    <a:bodyPr/>
                    <a:lstStyle/>
                    <a:p>
                      <a:pPr marL="0" marR="0" algn="ctr">
                        <a:spcBef>
                          <a:spcPts val="0"/>
                        </a:spcBef>
                        <a:spcAft>
                          <a:spcPts val="0"/>
                        </a:spcAft>
                      </a:pPr>
                      <a:r>
                        <a:rPr lang="en-US" sz="1300">
                          <a:effectLst/>
                        </a:rPr>
                        <a:t>13</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Review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Phillip</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Wednesday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July 13, 2016</a:t>
                      </a:r>
                      <a:endParaRPr lang="en-US" sz="1300" dirty="0">
                        <a:effectLst/>
                        <a:latin typeface="Times New Roman"/>
                        <a:ea typeface="Times New Roman"/>
                      </a:endParaRPr>
                    </a:p>
                  </a:txBody>
                  <a:tcPr marL="47841" marR="47841" marT="0" marB="0"/>
                </a:tc>
              </a:tr>
            </a:tbl>
          </a:graphicData>
        </a:graphic>
      </p:graphicFrame>
      <p:sp>
        <p:nvSpPr>
          <p:cNvPr id="7" name="Rectangle 6"/>
          <p:cNvSpPr>
            <a:spLocks noChangeArrowheads="1"/>
          </p:cNvSpPr>
          <p:nvPr/>
        </p:nvSpPr>
        <p:spPr bwMode="auto">
          <a:xfrm>
            <a:off x="368284" y="4216079"/>
            <a:ext cx="8619909" cy="230832"/>
          </a:xfrm>
          <a:prstGeom prst="rect">
            <a:avLst/>
          </a:prstGeom>
          <a:solidFill>
            <a:schemeClr val="accent4">
              <a:lumMod val="60000"/>
              <a:lumOff val="40000"/>
              <a:alpha val="48000"/>
            </a:schemeClr>
          </a:solidFill>
          <a:ln w="28575">
            <a:solidFill>
              <a:srgbClr val="FFFF00"/>
            </a:solidFill>
            <a:miter lim="800000"/>
            <a:headEnd/>
            <a:tailEnd/>
          </a:ln>
        </p:spPr>
        <p:txBody>
          <a:bodyPr wrap="square" anchor="ctr">
            <a:spAutoFit/>
          </a:bodyPr>
          <a:lstStyle/>
          <a:p>
            <a:pPr>
              <a:defRPr/>
            </a:pPr>
            <a:endParaRPr lang="en-US">
              <a:latin typeface="Arial"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4507158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Stand Firm &amp; Be Stirred Up</a:t>
            </a:r>
            <a:endParaRPr lang="en-US" dirty="0"/>
          </a:p>
        </p:txBody>
      </p:sp>
      <p:sp>
        <p:nvSpPr>
          <p:cNvPr id="3" name="Subtitle 2"/>
          <p:cNvSpPr>
            <a:spLocks noGrp="1"/>
          </p:cNvSpPr>
          <p:nvPr>
            <p:ph type="subTitle" idx="1"/>
          </p:nvPr>
        </p:nvSpPr>
        <p:spPr/>
        <p:txBody>
          <a:bodyPr/>
          <a:lstStyle/>
          <a:p>
            <a:endParaRPr lang="en-US"/>
          </a:p>
        </p:txBody>
      </p:sp>
      <p:pic>
        <p:nvPicPr>
          <p:cNvPr id="4" name="Picture 3" descr="stand-firm-title.jpg"/>
          <p:cNvPicPr>
            <a:picLocks noChangeAspect="1"/>
          </p:cNvPicPr>
          <p:nvPr/>
        </p:nvPicPr>
        <p:blipFill>
          <a:blip r:embed="rId3"/>
          <a:stretch>
            <a:fillRect/>
          </a:stretch>
        </p:blipFill>
        <p:spPr>
          <a:xfrm>
            <a:off x="0" y="-1"/>
            <a:ext cx="9144000" cy="5715001"/>
          </a:xfrm>
          <a:prstGeom prst="rect">
            <a:avLst/>
          </a:prstGeom>
        </p:spPr>
      </p:pic>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 &amp; The Scriptures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Test Everything By The Scriptures</a:t>
            </a:r>
          </a:p>
          <a:p>
            <a:pPr lvl="1"/>
            <a:r>
              <a:rPr lang="en-US" dirty="0" smtClean="0"/>
              <a:t>“pay attention…to the prophetic word…” (1:19)</a:t>
            </a:r>
          </a:p>
          <a:p>
            <a:r>
              <a:rPr lang="en-US" dirty="0" smtClean="0"/>
              <a:t>Because The Scriptures Do Not Originate </a:t>
            </a:r>
            <a:br>
              <a:rPr lang="en-US" dirty="0" smtClean="0"/>
            </a:br>
            <a:r>
              <a:rPr lang="en-US" dirty="0" smtClean="0"/>
              <a:t>With Man.</a:t>
            </a:r>
          </a:p>
          <a:p>
            <a:pPr lvl="1"/>
            <a:r>
              <a:rPr lang="en-US" dirty="0" smtClean="0"/>
              <a:t>2 Peter 1:20</a:t>
            </a:r>
          </a:p>
          <a:p>
            <a:r>
              <a:rPr lang="en-US" dirty="0" smtClean="0"/>
              <a:t>Because The Scriptures Depend On The Holy Spirit, Sent From God.</a:t>
            </a:r>
          </a:p>
          <a:p>
            <a:pPr lvl="1"/>
            <a:r>
              <a:rPr lang="en-US" dirty="0" smtClean="0"/>
              <a:t>2 Peter 1:21</a:t>
            </a:r>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Moving Closer To Our Goals</a:t>
            </a:r>
            <a:endParaRPr lang="en-US" b="1" dirty="0"/>
          </a:p>
        </p:txBody>
      </p:sp>
      <p:sp>
        <p:nvSpPr>
          <p:cNvPr id="3" name="Content Placeholder 2"/>
          <p:cNvSpPr>
            <a:spLocks noGrp="1"/>
          </p:cNvSpPr>
          <p:nvPr>
            <p:ph idx="1"/>
          </p:nvPr>
        </p:nvSpPr>
        <p:spPr>
          <a:xfrm>
            <a:off x="457200" y="1233500"/>
            <a:ext cx="8229600" cy="3771636"/>
          </a:xfrm>
        </p:spPr>
        <p:txBody>
          <a:bodyPr>
            <a:normAutofit/>
          </a:bodyPr>
          <a:lstStyle/>
          <a:p>
            <a:pPr marL="457200" indent="-457200" defTabSz="914400" fontAlgn="base">
              <a:spcAft>
                <a:spcPct val="0"/>
              </a:spcAft>
              <a:buClr>
                <a:schemeClr val="hlink"/>
              </a:buClr>
              <a:buSzPct val="80000"/>
              <a:buFont typeface="+mj-lt"/>
              <a:buAutoNum type="arabicPeriod"/>
              <a:defRPr/>
            </a:pPr>
            <a:r>
              <a:rPr lang="en-US" sz="2400" dirty="0" smtClean="0">
                <a:latin typeface="Calibri"/>
                <a:cs typeface="Calibri"/>
              </a:rPr>
              <a:t>Develop a reputation for good works among those who are most critical of our faith. </a:t>
            </a:r>
          </a:p>
          <a:p>
            <a:pPr marL="457200" indent="-457200" defTabSz="914400" fontAlgn="base">
              <a:spcAft>
                <a:spcPct val="0"/>
              </a:spcAft>
              <a:buClr>
                <a:schemeClr val="hlink"/>
              </a:buClr>
              <a:buSzPct val="80000"/>
              <a:buFont typeface="+mj-lt"/>
              <a:buAutoNum type="arabicPeriod"/>
              <a:defRPr/>
            </a:pPr>
            <a:r>
              <a:rPr lang="en-US" sz="2400" dirty="0" smtClean="0">
                <a:latin typeface="Calibri"/>
                <a:cs typeface="Calibri"/>
              </a:rPr>
              <a:t>Promote greater “Harmony” in our home and </a:t>
            </a:r>
            <a:r>
              <a:rPr lang="en-US" sz="2400" dirty="0" smtClean="0"/>
              <a:t>congregation</a:t>
            </a:r>
            <a:r>
              <a:rPr lang="en-US" sz="2400" dirty="0" smtClean="0">
                <a:latin typeface="Calibri"/>
                <a:cs typeface="Calibri"/>
              </a:rPr>
              <a:t> by learning our part well. </a:t>
            </a:r>
          </a:p>
          <a:p>
            <a:pPr marL="457200" indent="-457200" defTabSz="914400" fontAlgn="base">
              <a:spcAft>
                <a:spcPct val="0"/>
              </a:spcAft>
              <a:buClr>
                <a:schemeClr val="hlink"/>
              </a:buClr>
              <a:buSzPct val="80000"/>
              <a:buFont typeface="+mj-lt"/>
              <a:buAutoNum type="arabicPeriod"/>
              <a:defRPr/>
            </a:pPr>
            <a:r>
              <a:rPr lang="en-US" sz="2400" u="sng" dirty="0" smtClean="0">
                <a:solidFill>
                  <a:srgbClr val="0000FF"/>
                </a:solidFill>
                <a:latin typeface="Calibri"/>
                <a:cs typeface="Calibri"/>
              </a:rPr>
              <a:t>Build a deeper relationship with the shepherds. </a:t>
            </a:r>
          </a:p>
          <a:p>
            <a:pPr marL="457200" indent="-457200" defTabSz="914400" fontAlgn="base">
              <a:spcAft>
                <a:spcPct val="0"/>
              </a:spcAft>
              <a:buClr>
                <a:schemeClr val="hlink"/>
              </a:buClr>
              <a:buSzPct val="80000"/>
              <a:buFont typeface="+mj-lt"/>
              <a:buAutoNum type="arabicPeriod"/>
              <a:defRPr/>
            </a:pPr>
            <a:r>
              <a:rPr lang="en-US" sz="2400" dirty="0" smtClean="0">
                <a:latin typeface="Calibri"/>
                <a:cs typeface="Calibri"/>
              </a:rPr>
              <a:t>Deepen our appreciation for the suffering of Christ and what it means to share in that suffering. </a:t>
            </a:r>
          </a:p>
          <a:p>
            <a:pPr marL="457200" indent="-457200" defTabSz="914400" fontAlgn="base">
              <a:spcAft>
                <a:spcPct val="0"/>
              </a:spcAft>
              <a:buClr>
                <a:schemeClr val="hlink"/>
              </a:buClr>
              <a:buSzPct val="80000"/>
              <a:buFont typeface="+mj-lt"/>
              <a:buAutoNum type="arabicPeriod"/>
              <a:defRPr/>
            </a:pPr>
            <a:r>
              <a:rPr lang="en-US" sz="2400" dirty="0" smtClean="0">
                <a:latin typeface="Calibri"/>
                <a:cs typeface="Calibri"/>
              </a:rPr>
              <a:t>Invest in the things that last the longest.</a:t>
            </a:r>
            <a:endParaRPr lang="en-US" sz="2400" kern="0" dirty="0" smtClean="0">
              <a:latin typeface="Calibri"/>
              <a:cs typeface="Calibri"/>
            </a:endParaRPr>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Stand Firm &amp; Be Stirred Up</a:t>
            </a:r>
            <a:endParaRPr lang="en-US" dirty="0"/>
          </a:p>
        </p:txBody>
      </p:sp>
      <p:sp>
        <p:nvSpPr>
          <p:cNvPr id="3" name="Subtitle 2"/>
          <p:cNvSpPr>
            <a:spLocks noGrp="1"/>
          </p:cNvSpPr>
          <p:nvPr>
            <p:ph type="subTitle" idx="1"/>
          </p:nvPr>
        </p:nvSpPr>
        <p:spPr/>
        <p:txBody>
          <a:bodyPr/>
          <a:lstStyle/>
          <a:p>
            <a:endParaRPr lang="en-US"/>
          </a:p>
        </p:txBody>
      </p:sp>
      <p:pic>
        <p:nvPicPr>
          <p:cNvPr id="4" name="Picture 3" descr="stand-firm-title.jpg"/>
          <p:cNvPicPr>
            <a:picLocks noChangeAspect="1"/>
          </p:cNvPicPr>
          <p:nvPr/>
        </p:nvPicPr>
        <p:blipFill>
          <a:blip r:embed="rId3"/>
          <a:stretch>
            <a:fillRect/>
          </a:stretch>
        </p:blipFill>
        <p:spPr>
          <a:xfrm>
            <a:off x="0" y="-1"/>
            <a:ext cx="9144000" cy="5715001"/>
          </a:xfrm>
          <a:prstGeom prst="rect">
            <a:avLst/>
          </a:prstGeom>
        </p:spPr>
      </p:pic>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False Teaching</a:t>
            </a:r>
            <a:endParaRPr lang="en-US" dirty="0"/>
          </a:p>
        </p:txBody>
      </p:sp>
      <p:sp>
        <p:nvSpPr>
          <p:cNvPr id="3" name="Content Placeholder 2"/>
          <p:cNvSpPr>
            <a:spLocks noGrp="1"/>
          </p:cNvSpPr>
          <p:nvPr>
            <p:ph idx="1"/>
          </p:nvPr>
        </p:nvSpPr>
        <p:spPr/>
        <p:txBody>
          <a:bodyPr>
            <a:normAutofit/>
          </a:bodyPr>
          <a:lstStyle/>
          <a:p>
            <a:r>
              <a:rPr lang="en-US" dirty="0" smtClean="0"/>
              <a:t>False Teaching </a:t>
            </a:r>
            <a:r>
              <a:rPr lang="en-US" dirty="0" smtClean="0"/>
              <a:t>Is…Destructive (</a:t>
            </a:r>
            <a:r>
              <a:rPr lang="en-US" dirty="0" err="1" smtClean="0"/>
              <a:t>vs</a:t>
            </a:r>
            <a:r>
              <a:rPr lang="en-US" dirty="0" smtClean="0"/>
              <a:t> 1)</a:t>
            </a:r>
          </a:p>
          <a:p>
            <a:r>
              <a:rPr lang="en-US" dirty="0" smtClean="0"/>
              <a:t>False Teaching Is…</a:t>
            </a:r>
            <a:r>
              <a:rPr lang="en-US" dirty="0" smtClean="0"/>
              <a:t>Rebellious (</a:t>
            </a:r>
            <a:r>
              <a:rPr lang="en-US" dirty="0" err="1" smtClean="0"/>
              <a:t>vs</a:t>
            </a:r>
            <a:r>
              <a:rPr lang="en-US" dirty="0" smtClean="0"/>
              <a:t> 1)</a:t>
            </a:r>
          </a:p>
          <a:p>
            <a:r>
              <a:rPr lang="en-US" dirty="0" smtClean="0"/>
              <a:t>False Teaching Is…</a:t>
            </a:r>
            <a:r>
              <a:rPr lang="en-US" dirty="0" smtClean="0"/>
              <a:t>Disruptive (</a:t>
            </a:r>
            <a:r>
              <a:rPr lang="en-US" dirty="0" err="1" smtClean="0"/>
              <a:t>vs</a:t>
            </a:r>
            <a:r>
              <a:rPr lang="en-US" dirty="0" smtClean="0"/>
              <a:t> 2)</a:t>
            </a:r>
          </a:p>
          <a:p>
            <a:r>
              <a:rPr lang="en-US" dirty="0" smtClean="0"/>
              <a:t>False Teaching Is…</a:t>
            </a:r>
            <a:r>
              <a:rPr lang="en-US" dirty="0" smtClean="0"/>
              <a:t>Robbery (</a:t>
            </a:r>
            <a:r>
              <a:rPr lang="en-US" dirty="0" err="1" smtClean="0"/>
              <a:t>vs</a:t>
            </a:r>
            <a:r>
              <a:rPr lang="en-US" dirty="0" smtClean="0"/>
              <a:t> 3)</a:t>
            </a:r>
          </a:p>
          <a:p>
            <a:r>
              <a:rPr lang="en-US" dirty="0" smtClean="0"/>
              <a:t>False Teaching Is…</a:t>
            </a:r>
            <a:r>
              <a:rPr lang="en-US" dirty="0" smtClean="0"/>
              <a:t>Disgusting (</a:t>
            </a:r>
            <a:r>
              <a:rPr lang="en-US" dirty="0" err="1" smtClean="0"/>
              <a:t>vs</a:t>
            </a:r>
            <a:r>
              <a:rPr lang="en-US" dirty="0" smtClean="0"/>
              <a:t> 22)</a:t>
            </a:r>
          </a:p>
          <a:p>
            <a:r>
              <a:rPr lang="en-US" dirty="0" smtClean="0"/>
              <a:t>Whether Sexual, Materialistic, or Ego </a:t>
            </a:r>
            <a:r>
              <a:rPr lang="en-US" dirty="0" smtClean="0"/>
              <a:t>Driven</a:t>
            </a:r>
          </a:p>
          <a:p>
            <a:endParaRPr lang="en-US" dirty="0" smtClean="0"/>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Satan Uses False Teaching</a:t>
            </a:r>
            <a:endParaRPr lang="en-US" dirty="0"/>
          </a:p>
        </p:txBody>
      </p:sp>
      <p:pic>
        <p:nvPicPr>
          <p:cNvPr id="4" name="Picture 3" descr="stone1.jpg"/>
          <p:cNvPicPr>
            <a:picLocks noChangeAspect="1"/>
          </p:cNvPicPr>
          <p:nvPr/>
        </p:nvPicPr>
        <p:blipFill>
          <a:blip r:embed="rId3"/>
          <a:stretch>
            <a:fillRect/>
          </a:stretch>
        </p:blipFill>
        <p:spPr>
          <a:xfrm>
            <a:off x="1116111" y="1374982"/>
            <a:ext cx="6908801" cy="4318000"/>
          </a:xfrm>
          <a:prstGeom prst="rect">
            <a:avLst/>
          </a:prstGeom>
        </p:spPr>
      </p:pic>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Satan Uses False Teaching</a:t>
            </a:r>
            <a:endParaRPr lang="en-US" dirty="0"/>
          </a:p>
        </p:txBody>
      </p:sp>
      <p:pic>
        <p:nvPicPr>
          <p:cNvPr id="4" name="Picture 3" descr="stone1.jpg"/>
          <p:cNvPicPr>
            <a:picLocks noChangeAspect="1"/>
          </p:cNvPicPr>
          <p:nvPr/>
        </p:nvPicPr>
        <p:blipFill>
          <a:blip r:embed="rId3"/>
          <a:stretch>
            <a:fillRect/>
          </a:stretch>
        </p:blipFill>
        <p:spPr>
          <a:xfrm>
            <a:off x="1116111" y="1374982"/>
            <a:ext cx="6908801" cy="4318000"/>
          </a:xfrm>
          <a:prstGeom prst="rect">
            <a:avLst/>
          </a:prstGeom>
        </p:spPr>
      </p:pic>
      <p:pic>
        <p:nvPicPr>
          <p:cNvPr id="5" name="Picture 4" descr="stone2.jpg"/>
          <p:cNvPicPr>
            <a:picLocks noChangeAspect="1"/>
          </p:cNvPicPr>
          <p:nvPr/>
        </p:nvPicPr>
        <p:blipFill>
          <a:blip r:embed="rId4"/>
          <a:stretch>
            <a:fillRect/>
          </a:stretch>
        </p:blipFill>
        <p:spPr>
          <a:xfrm>
            <a:off x="1116111" y="1385019"/>
            <a:ext cx="6908800" cy="4318000"/>
          </a:xfrm>
          <a:prstGeom prst="rect">
            <a:avLst/>
          </a:prstGeom>
        </p:spPr>
      </p:pic>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0656"/>
            <a:ext cx="8229600" cy="952500"/>
          </a:xfrm>
        </p:spPr>
        <p:txBody>
          <a:bodyPr>
            <a:normAutofit fontScale="90000"/>
          </a:bodyPr>
          <a:lstStyle/>
          <a:p>
            <a:r>
              <a:rPr lang="en-US" dirty="0" smtClean="0"/>
              <a:t>4</a:t>
            </a:r>
            <a:r>
              <a:rPr lang="en-US" dirty="0" smtClean="0"/>
              <a:t> Events to Stir Up </a:t>
            </a:r>
            <a:br>
              <a:rPr lang="en-US" dirty="0" smtClean="0"/>
            </a:br>
            <a:r>
              <a:rPr lang="en-US" dirty="0" smtClean="0"/>
              <a:t>Pure Doctrine &amp; Pure Living</a:t>
            </a:r>
            <a:endParaRPr lang="en-US" dirty="0"/>
          </a:p>
        </p:txBody>
      </p:sp>
      <p:sp>
        <p:nvSpPr>
          <p:cNvPr id="3" name="Content Placeholder 2"/>
          <p:cNvSpPr>
            <a:spLocks noGrp="1"/>
          </p:cNvSpPr>
          <p:nvPr>
            <p:ph idx="1"/>
          </p:nvPr>
        </p:nvSpPr>
        <p:spPr>
          <a:xfrm>
            <a:off x="457199" y="1465291"/>
            <a:ext cx="8492119" cy="3771636"/>
          </a:xfrm>
        </p:spPr>
        <p:txBody>
          <a:bodyPr>
            <a:normAutofit/>
          </a:bodyPr>
          <a:lstStyle/>
          <a:p>
            <a:pPr>
              <a:buNone/>
            </a:pPr>
            <a:r>
              <a:rPr lang="en-US" b="1" dirty="0" smtClean="0"/>
              <a:t>1.</a:t>
            </a:r>
            <a:r>
              <a:rPr lang="en-US" dirty="0" smtClean="0"/>
              <a:t> God Cast Away The Angels (vs. 4)</a:t>
            </a:r>
          </a:p>
          <a:p>
            <a:pPr>
              <a:buNone/>
            </a:pPr>
            <a:r>
              <a:rPr lang="en-US" b="1" dirty="0" smtClean="0"/>
              <a:t>2.</a:t>
            </a:r>
            <a:r>
              <a:rPr lang="en-US" dirty="0" smtClean="0"/>
              <a:t> God Flooded The Ancient World (vs. 5)</a:t>
            </a:r>
          </a:p>
          <a:p>
            <a:pPr>
              <a:buNone/>
            </a:pPr>
            <a:r>
              <a:rPr lang="en-US" b="1" dirty="0" smtClean="0"/>
              <a:t>3.</a:t>
            </a:r>
            <a:r>
              <a:rPr lang="en-US" dirty="0" smtClean="0"/>
              <a:t> God Condemned The Cities of the Valley (vs. 6)</a:t>
            </a:r>
          </a:p>
          <a:p>
            <a:pPr>
              <a:buNone/>
            </a:pPr>
            <a:r>
              <a:rPr lang="en-US" b="1" dirty="0" smtClean="0"/>
              <a:t>4.</a:t>
            </a:r>
            <a:r>
              <a:rPr lang="en-US" dirty="0" smtClean="0"/>
              <a:t> God Rescued Righteous Lot (vs. 7)</a:t>
            </a:r>
          </a:p>
          <a:p>
            <a:r>
              <a:rPr lang="en-US" dirty="0" smtClean="0"/>
              <a:t>So God Can Still Divide The Godly &amp; </a:t>
            </a:r>
            <a:br>
              <a:rPr lang="en-US" dirty="0" smtClean="0"/>
            </a:br>
            <a:r>
              <a:rPr lang="en-US" dirty="0" smtClean="0"/>
              <a:t>Unrighteous (vs. 8)</a:t>
            </a:r>
            <a:endParaRPr lang="en-US" dirty="0"/>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8960"/>
            <a:ext cx="8229600" cy="952500"/>
          </a:xfrm>
        </p:spPr>
        <p:txBody>
          <a:bodyPr>
            <a:normAutofit/>
          </a:bodyPr>
          <a:lstStyle/>
          <a:p>
            <a:r>
              <a:rPr lang="en-US" dirty="0" smtClean="0"/>
              <a:t>Traits of the Unrighteous</a:t>
            </a:r>
            <a:endParaRPr lang="en-US" dirty="0"/>
          </a:p>
        </p:txBody>
      </p:sp>
      <p:sp>
        <p:nvSpPr>
          <p:cNvPr id="3" name="Content Placeholder 2"/>
          <p:cNvSpPr>
            <a:spLocks noGrp="1"/>
          </p:cNvSpPr>
          <p:nvPr>
            <p:ph idx="1"/>
          </p:nvPr>
        </p:nvSpPr>
        <p:spPr>
          <a:xfrm>
            <a:off x="457200" y="1177747"/>
            <a:ext cx="8229600" cy="3771636"/>
          </a:xfrm>
        </p:spPr>
        <p:txBody>
          <a:bodyPr>
            <a:normAutofit fontScale="92500" lnSpcReduction="20000"/>
          </a:bodyPr>
          <a:lstStyle/>
          <a:p>
            <a:r>
              <a:rPr lang="en-US" dirty="0" smtClean="0"/>
              <a:t>Fleshly: “indulge the flesh” (</a:t>
            </a:r>
            <a:r>
              <a:rPr lang="en-US" dirty="0" err="1" smtClean="0"/>
              <a:t>vs</a:t>
            </a:r>
            <a:r>
              <a:rPr lang="en-US" dirty="0" smtClean="0"/>
              <a:t> 10)</a:t>
            </a:r>
          </a:p>
          <a:p>
            <a:r>
              <a:rPr lang="en-US" dirty="0" smtClean="0"/>
              <a:t>Rebellious: “despise authority” (</a:t>
            </a:r>
            <a:r>
              <a:rPr lang="en-US" dirty="0" err="1" smtClean="0"/>
              <a:t>vs</a:t>
            </a:r>
            <a:r>
              <a:rPr lang="en-US" dirty="0" smtClean="0"/>
              <a:t> 10)</a:t>
            </a:r>
          </a:p>
          <a:p>
            <a:r>
              <a:rPr lang="en-US" dirty="0" smtClean="0"/>
              <a:t>Prideful: “do not tremble…” (</a:t>
            </a:r>
            <a:r>
              <a:rPr lang="en-US" dirty="0" err="1" smtClean="0"/>
              <a:t>vs</a:t>
            </a:r>
            <a:r>
              <a:rPr lang="en-US" dirty="0" smtClean="0"/>
              <a:t> 10-11)</a:t>
            </a:r>
          </a:p>
          <a:p>
            <a:r>
              <a:rPr lang="en-US" dirty="0" smtClean="0"/>
              <a:t>Behaving Like Animals (</a:t>
            </a:r>
            <a:r>
              <a:rPr lang="en-US" dirty="0" err="1" smtClean="0"/>
              <a:t>vs</a:t>
            </a:r>
            <a:r>
              <a:rPr lang="en-US" dirty="0" smtClean="0"/>
              <a:t> 12)</a:t>
            </a:r>
          </a:p>
          <a:p>
            <a:r>
              <a:rPr lang="en-US" dirty="0" smtClean="0"/>
              <a:t>Criticize Despite Being Uninformed (</a:t>
            </a:r>
            <a:r>
              <a:rPr lang="en-US" dirty="0" err="1" smtClean="0"/>
              <a:t>vs</a:t>
            </a:r>
            <a:r>
              <a:rPr lang="en-US" dirty="0" smtClean="0"/>
              <a:t> 12)</a:t>
            </a:r>
          </a:p>
          <a:p>
            <a:r>
              <a:rPr lang="en-US" dirty="0" smtClean="0"/>
              <a:t>Suffering Consequences of Wrong (</a:t>
            </a:r>
            <a:r>
              <a:rPr lang="en-US" dirty="0" err="1" smtClean="0"/>
              <a:t>vs</a:t>
            </a:r>
            <a:r>
              <a:rPr lang="en-US" dirty="0" smtClean="0"/>
              <a:t> 13)</a:t>
            </a:r>
          </a:p>
          <a:p>
            <a:r>
              <a:rPr lang="en-US" dirty="0" smtClean="0"/>
              <a:t>Practice Open or Unashamed Sin (</a:t>
            </a:r>
            <a:r>
              <a:rPr lang="en-US" dirty="0" err="1" smtClean="0"/>
              <a:t>vs</a:t>
            </a:r>
            <a:r>
              <a:rPr lang="en-US" dirty="0" smtClean="0"/>
              <a:t> 13)</a:t>
            </a:r>
          </a:p>
          <a:p>
            <a:r>
              <a:rPr lang="en-US" dirty="0" smtClean="0"/>
              <a:t>Irreverent Presence Among God’s People (</a:t>
            </a:r>
            <a:r>
              <a:rPr lang="en-US" dirty="0" err="1" smtClean="0"/>
              <a:t>vs</a:t>
            </a:r>
            <a:r>
              <a:rPr lang="en-US" dirty="0" smtClean="0"/>
              <a:t> 13)</a:t>
            </a:r>
          </a:p>
          <a:p>
            <a:pPr lvl="1"/>
            <a:endParaRPr lang="en-US" dirty="0"/>
          </a:p>
        </p:txBody>
      </p:sp>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6169</TotalTime>
  <Words>1465</Words>
  <Application>Microsoft Macintosh PowerPoint</Application>
  <PresentationFormat>On-screen Show (16:10)</PresentationFormat>
  <Paragraphs>199</Paragraphs>
  <Slides>13</Slides>
  <Notes>13</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Default Theme</vt:lpstr>
      <vt:lpstr>Stand Firm &amp; Be Stirred Up</vt:lpstr>
      <vt:lpstr>The Holy Spirit &amp; The Scriptures</vt:lpstr>
      <vt:lpstr>Moving Closer To Our Goals</vt:lpstr>
      <vt:lpstr>Stand Firm &amp; Be Stirred Up</vt:lpstr>
      <vt:lpstr>Overview of False Teaching</vt:lpstr>
      <vt:lpstr>How Satan Uses False Teaching</vt:lpstr>
      <vt:lpstr>How Satan Uses False Teaching</vt:lpstr>
      <vt:lpstr>4 Events to Stir Up  Pure Doctrine &amp; Pure Living</vt:lpstr>
      <vt:lpstr>Traits of the Unrighteous</vt:lpstr>
      <vt:lpstr>Traits of the Unrighteous</vt:lpstr>
      <vt:lpstr>Disappointments of False Teaching</vt:lpstr>
      <vt:lpstr>Class Lesson Schedule</vt:lpstr>
      <vt:lpstr>Stand Firm &amp; Be Stirred Up</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 Firm &amp; Be Stirred Up</dc:title>
  <dc:creator>Phillip Shumake</dc:creator>
  <cp:lastModifiedBy>Phillip Shumake</cp:lastModifiedBy>
  <cp:revision>183</cp:revision>
  <cp:lastPrinted>2016-06-26T11:50:06Z</cp:lastPrinted>
  <dcterms:created xsi:type="dcterms:W3CDTF">2016-06-26T11:49:13Z</dcterms:created>
  <dcterms:modified xsi:type="dcterms:W3CDTF">2016-06-29T22:27:23Z</dcterms:modified>
</cp:coreProperties>
</file>