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64" r:id="rId4"/>
    <p:sldId id="266" r:id="rId5"/>
    <p:sldId id="268" r:id="rId6"/>
    <p:sldId id="267" r:id="rId7"/>
    <p:sldId id="272" r:id="rId8"/>
    <p:sldId id="274" r:id="rId9"/>
    <p:sldId id="275" r:id="rId10"/>
    <p:sldId id="269" r:id="rId11"/>
    <p:sldId id="273" r:id="rId12"/>
    <p:sldId id="258" r:id="rId13"/>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1pPr>
    <a:lvl2pPr marL="4572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2pPr>
    <a:lvl3pPr marL="9144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3pPr>
    <a:lvl4pPr marL="13716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4pPr>
    <a:lvl5pPr marL="18288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5pPr>
    <a:lvl6pPr marL="22860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6pPr>
    <a:lvl7pPr marL="27432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7pPr>
    <a:lvl8pPr marL="32004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8pPr>
    <a:lvl9pPr marL="36576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3973" autoAdjust="0"/>
  </p:normalViewPr>
  <p:slideViewPr>
    <p:cSldViewPr snapToGrid="0" snapToObjects="1">
      <p:cViewPr varScale="1">
        <p:scale>
          <a:sx n="102" d="100"/>
          <a:sy n="102" d="100"/>
        </p:scale>
        <p:origin x="-1072"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 charset="0"/>
                <a:ea typeface="ＭＳ Ｐゴシック" pitchFamily="1" charset="-128"/>
                <a:cs typeface="ＭＳ Ｐゴシック" pitchFamily="1" charset="-128"/>
              </a:defRPr>
            </a:lvl1pPr>
          </a:lstStyle>
          <a:p>
            <a:pPr>
              <a:defRPr/>
            </a:pPr>
            <a:fld id="{7BBE211A-4E39-C146-A10B-882A687EC0EC}" type="datetime1">
              <a:rPr lang="en-US"/>
              <a:pPr>
                <a:defRPr/>
              </a:pPr>
              <a:t>7/3/2016</a:t>
            </a:fld>
            <a:endParaRPr lang="en-US"/>
          </a:p>
        </p:txBody>
      </p:sp>
      <p:sp>
        <p:nvSpPr>
          <p:cNvPr id="4" name="Slide Image Placeholder 3"/>
          <p:cNvSpPr>
            <a:spLocks noGrp="1" noRot="1" noChangeAspect="1"/>
          </p:cNvSpPr>
          <p:nvPr>
            <p:ph type="sldImg" idx="2"/>
          </p:nvPr>
        </p:nvSpPr>
        <p:spPr>
          <a:xfrm>
            <a:off x="1314450" y="192088"/>
            <a:ext cx="4308475" cy="2693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46063" y="2886075"/>
            <a:ext cx="6475412" cy="62579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5622925" y="457200"/>
            <a:ext cx="1098550" cy="457200"/>
          </a:xfrm>
          <a:prstGeom prst="rect">
            <a:avLst/>
          </a:prstGeom>
        </p:spPr>
        <p:txBody>
          <a:bodyPr vert="horz" lIns="91440" tIns="45720" rIns="91440" bIns="45720" rtlCol="0" anchor="b"/>
          <a:lstStyle>
            <a:lvl1pPr algn="r">
              <a:defRPr sz="1200">
                <a:latin typeface="Arial" pitchFamily="1" charset="0"/>
                <a:ea typeface="ＭＳ Ｐゴシック" pitchFamily="1" charset="-128"/>
                <a:cs typeface="ＭＳ Ｐゴシック" pitchFamily="1" charset="-128"/>
              </a:defRPr>
            </a:lvl1pPr>
          </a:lstStyle>
          <a:p>
            <a:pPr>
              <a:defRPr/>
            </a:pPr>
            <a:fld id="{12196484-CFB3-7D44-8A07-982AC6653B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US" sz="2000" dirty="0">
              <a:ea typeface="ＭＳ Ｐゴシック" pitchFamily="-100" charset="-128"/>
              <a:cs typeface="ＭＳ Ｐゴシック" pitchFamily="-100" charset="-128"/>
            </a:endParaRPr>
          </a:p>
          <a:p>
            <a:pPr eaLnBrk="1" hangingPunct="1"/>
            <a:endParaRPr lang="en-US" sz="2000" dirty="0">
              <a:ea typeface="ＭＳ Ｐゴシック" pitchFamily="-100" charset="-128"/>
              <a:cs typeface="ＭＳ Ｐゴシック" pitchFamily="-100" charset="-128"/>
            </a:endParaRPr>
          </a:p>
          <a:p>
            <a:pPr eaLnBrk="1" hangingPunct="1"/>
            <a:r>
              <a:rPr lang="en-US" sz="2000" dirty="0">
                <a:ea typeface="ＭＳ Ｐゴシック" pitchFamily="-100" charset="-128"/>
                <a:cs typeface="ＭＳ Ｐゴシック" pitchFamily="-100" charset="-128"/>
              </a:rPr>
              <a:t>Many of us have heard sermons on the 4 Greek words for love:  agape, </a:t>
            </a:r>
            <a:r>
              <a:rPr lang="en-US" sz="2000" dirty="0" err="1">
                <a:ea typeface="ＭＳ Ｐゴシック" pitchFamily="-100" charset="-128"/>
                <a:cs typeface="ＭＳ Ｐゴシック" pitchFamily="-100" charset="-128"/>
              </a:rPr>
              <a:t>phileo</a:t>
            </a:r>
            <a:r>
              <a:rPr lang="en-US" sz="2000" dirty="0">
                <a:ea typeface="ＭＳ Ｐゴシック" pitchFamily="-100" charset="-128"/>
                <a:cs typeface="ＭＳ Ｐゴシック" pitchFamily="-100" charset="-128"/>
              </a:rPr>
              <a:t>, </a:t>
            </a:r>
            <a:r>
              <a:rPr lang="en-US" sz="2000" dirty="0" err="1">
                <a:ea typeface="ＭＳ Ｐゴシック" pitchFamily="-100" charset="-128"/>
                <a:cs typeface="ＭＳ Ｐゴシック" pitchFamily="-100" charset="-128"/>
              </a:rPr>
              <a:t>eros</a:t>
            </a:r>
            <a:r>
              <a:rPr lang="en-US" sz="2000" dirty="0">
                <a:ea typeface="ＭＳ Ｐゴシック" pitchFamily="-100" charset="-128"/>
                <a:cs typeface="ＭＳ Ｐゴシック" pitchFamily="-100" charset="-128"/>
              </a:rPr>
              <a:t>, </a:t>
            </a:r>
            <a:r>
              <a:rPr lang="en-US" sz="2000" dirty="0" err="1">
                <a:ea typeface="ＭＳ Ｐゴシック" pitchFamily="-100" charset="-128"/>
                <a:cs typeface="ＭＳ Ｐゴシック" pitchFamily="-100" charset="-128"/>
              </a:rPr>
              <a:t>storge</a:t>
            </a:r>
            <a:r>
              <a:rPr lang="en-US" sz="2000" dirty="0">
                <a:ea typeface="ＭＳ Ｐゴシック" pitchFamily="-100" charset="-128"/>
                <a:cs typeface="ＭＳ Ｐゴシック" pitchFamily="-100" charset="-128"/>
              </a:rPr>
              <a:t>….each carrying a different emphasis that is sometimes overlooked in the general word “love.”  </a:t>
            </a:r>
          </a:p>
          <a:p>
            <a:pPr eaLnBrk="1" hangingPunct="1"/>
            <a:endParaRPr lang="en-US" sz="2000" dirty="0">
              <a:ea typeface="ＭＳ Ｐゴシック" pitchFamily="-100" charset="-128"/>
              <a:cs typeface="ＭＳ Ｐゴシック" pitchFamily="-100" charset="-128"/>
            </a:endParaRPr>
          </a:p>
          <a:p>
            <a:pPr eaLnBrk="1" hangingPunct="1"/>
            <a:r>
              <a:rPr lang="en-US" sz="2000" dirty="0">
                <a:ea typeface="ＭＳ Ｐゴシック" pitchFamily="-100" charset="-128"/>
                <a:cs typeface="ＭＳ Ｐゴシック" pitchFamily="-100" charset="-128"/>
              </a:rPr>
              <a:t>In the same way, I want to teach you 5 Bible words for worship. Each carries a different emphasis – and being familiar with these specific concepts can help us be even more focused during our worship and can help us be even more thoughtful in our worship.</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BF596C-A442-494C-B698-3CEA2AA76223}" type="slidenum">
              <a:rPr lang="en-US" smtClean="0">
                <a:latin typeface="Arial" pitchFamily="-100" charset="0"/>
                <a:ea typeface="ＭＳ Ｐゴシック" pitchFamily="-100" charset="-128"/>
                <a:cs typeface="ＭＳ Ｐゴシック" pitchFamily="-100" charset="-128"/>
              </a:rPr>
              <a:pPr/>
              <a:t>1</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196484-CFB3-7D44-8A07-982AC6653B5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600" dirty="0">
                <a:ea typeface="ＭＳ Ｐゴシック" pitchFamily="-100" charset="-128"/>
                <a:cs typeface="ＭＳ Ｐゴシック" pitchFamily="-100" charset="-128"/>
              </a:rPr>
              <a:t>So to re-cap.</a:t>
            </a: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When I come to worship God – I come with HUMILITY.  My</a:t>
            </a:r>
            <a:r>
              <a:rPr lang="en-US" sz="1600" baseline="0" dirty="0">
                <a:ea typeface="ＭＳ Ｐゴシック" pitchFamily="-100" charset="-128"/>
                <a:cs typeface="ＭＳ Ｐゴシック" pitchFamily="-100" charset="-128"/>
              </a:rPr>
              <a:t> heart is in submission and show God greatest respect.</a:t>
            </a:r>
          </a:p>
          <a:p>
            <a:endParaRPr lang="en-US" sz="1600" baseline="0" dirty="0">
              <a:ea typeface="ＭＳ Ｐゴシック" pitchFamily="-100" charset="-128"/>
              <a:cs typeface="ＭＳ Ｐゴシック" pitchFamily="-100" charset="-128"/>
            </a:endParaRPr>
          </a:p>
          <a:p>
            <a:r>
              <a:rPr lang="en-US" sz="1600" baseline="0" dirty="0">
                <a:ea typeface="ＭＳ Ｐゴシック" pitchFamily="-100" charset="-128"/>
                <a:cs typeface="ＭＳ Ｐゴシック" pitchFamily="-100" charset="-128"/>
              </a:rPr>
              <a:t>When I come to worship God – I am placing HIM in the HIGHEST PLACE possible.  A place which no other person or thing holds. GOD has total claim to all that I am and all that I have.</a:t>
            </a:r>
          </a:p>
          <a:p>
            <a:endParaRPr lang="en-US" sz="1600" baseline="0" dirty="0">
              <a:ea typeface="ＭＳ Ｐゴシック" pitchFamily="-100" charset="-128"/>
              <a:cs typeface="ＭＳ Ｐゴシック" pitchFamily="-100" charset="-128"/>
            </a:endParaRPr>
          </a:p>
          <a:p>
            <a:r>
              <a:rPr lang="en-US" sz="1600" baseline="0" dirty="0">
                <a:ea typeface="ＭＳ Ｐゴシック" pitchFamily="-100" charset="-128"/>
                <a:cs typeface="ＭＳ Ｐゴシック" pitchFamily="-100" charset="-128"/>
              </a:rPr>
              <a:t>When I come to worship God – I do so out of love – everything I offer to him from prayers to songs to helping others – I give him Freely because He is worthy.</a:t>
            </a:r>
          </a:p>
          <a:p>
            <a:endParaRPr lang="en-US" sz="1600" baseline="0" dirty="0">
              <a:ea typeface="ＭＳ Ｐゴシック" pitchFamily="-100" charset="-128"/>
              <a:cs typeface="ＭＳ Ｐゴシック" pitchFamily="-100" charset="-128"/>
            </a:endParaRPr>
          </a:p>
          <a:p>
            <a:r>
              <a:rPr lang="en-US" sz="1600" baseline="0" dirty="0">
                <a:ea typeface="ＭＳ Ｐゴシック" pitchFamily="-100" charset="-128"/>
                <a:cs typeface="ＭＳ Ｐゴシック" pitchFamily="-100" charset="-128"/>
              </a:rPr>
              <a:t>When I come to worship God – I’m not alone. I’m part of a spiritual kingdom – and I may be called upon to perform a </a:t>
            </a:r>
            <a:r>
              <a:rPr lang="en-US" sz="1600" baseline="0" dirty="0" err="1">
                <a:ea typeface="ＭＳ Ｐゴシック" pitchFamily="-100" charset="-128"/>
                <a:cs typeface="ＭＳ Ｐゴシック" pitchFamily="-100" charset="-128"/>
              </a:rPr>
              <a:t>vareity</a:t>
            </a:r>
            <a:r>
              <a:rPr lang="en-US" sz="1600" baseline="0" dirty="0">
                <a:ea typeface="ＭＳ Ｐゴシック" pitchFamily="-100" charset="-128"/>
                <a:cs typeface="ＭＳ Ｐゴシック" pitchFamily="-100" charset="-128"/>
              </a:rPr>
              <a:t> of tasks for the good of the whole group – these tasks themselves are performed with total dedication to the Lord.</a:t>
            </a:r>
          </a:p>
          <a:p>
            <a:endParaRPr lang="en-US" sz="1600" baseline="0" dirty="0">
              <a:ea typeface="ＭＳ Ｐゴシック" pitchFamily="-100" charset="-128"/>
              <a:cs typeface="ＭＳ Ｐゴシック" pitchFamily="-100" charset="-128"/>
            </a:endParaRPr>
          </a:p>
          <a:p>
            <a:r>
              <a:rPr lang="en-US" sz="1600" baseline="0" dirty="0">
                <a:ea typeface="ＭＳ Ｐゴシック" pitchFamily="-100" charset="-128"/>
                <a:cs typeface="ＭＳ Ｐゴシック" pitchFamily="-100" charset="-128"/>
              </a:rPr>
              <a:t>When I come to worship God – I’m declaring that HE is holy and I have sinned.  I’m declaring that JESUS is my Savior and ultimately worthy of everything.</a:t>
            </a:r>
            <a:endParaRPr lang="en-US" sz="1600" dirty="0">
              <a:ea typeface="ＭＳ Ｐゴシック" pitchFamily="-100" charset="-128"/>
              <a:cs typeface="ＭＳ Ｐゴシック" pitchFamily="-100" charset="-128"/>
            </a:endParaRP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810F32-9198-EE44-A0DC-81D49C7CE0C7}" type="slidenum">
              <a:rPr lang="en-US" smtClean="0">
                <a:latin typeface="Arial" pitchFamily="-100" charset="0"/>
                <a:ea typeface="ＭＳ Ｐゴシック" pitchFamily="-100" charset="-128"/>
                <a:cs typeface="ＭＳ Ｐゴシック" pitchFamily="-100" charset="-128"/>
              </a:rPr>
              <a:pPr/>
              <a:t>11</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pitchFamily="-100" charset="-128"/>
              <a:cs typeface="ＭＳ Ｐゴシック" pitchFamily="-100" charset="-128"/>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E4BEDE-CC08-AC41-933E-6191E7D1E3A3}" type="slidenum">
              <a:rPr lang="en-US" smtClean="0">
                <a:latin typeface="Arial" pitchFamily="-100" charset="0"/>
                <a:ea typeface="ＭＳ Ｐゴシック" pitchFamily="-100" charset="-128"/>
                <a:cs typeface="ＭＳ Ｐゴシック" pitchFamily="-100" charset="-128"/>
              </a:rPr>
              <a:pPr/>
              <a:t>12</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100" charset="-128"/>
                <a:cs typeface="ＭＳ Ｐゴシック" pitchFamily="-100" charset="-128"/>
              </a:rPr>
              <a:t>Body or Heart  - meaning literal posture, and most importantly the figurative posture of your heart.</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B9AAC9-9E84-394D-A7FD-4DE82D080FBF}" type="slidenum">
              <a:rPr lang="en-US" smtClean="0">
                <a:latin typeface="Arial" pitchFamily="-100" charset="0"/>
                <a:ea typeface="ＭＳ Ｐゴシック" pitchFamily="-100" charset="-128"/>
                <a:cs typeface="ＭＳ Ｐゴシック" pitchFamily="-100" charset="-128"/>
              </a:rPr>
              <a:pPr/>
              <a:t>2</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800" dirty="0">
                <a:ea typeface="ＭＳ Ｐゴシック" pitchFamily="-100" charset="-128"/>
                <a:cs typeface="ＭＳ Ｐゴシック" pitchFamily="-100" charset="-128"/>
              </a:rPr>
              <a:t>We are going to study the importance of the forms and that is certainly helpful – but by way of introduction it is good for us to look at the </a:t>
            </a:r>
            <a:r>
              <a:rPr lang="en-US" sz="1800" dirty="0" err="1">
                <a:ea typeface="ＭＳ Ｐゴシック" pitchFamily="-100" charset="-128"/>
                <a:cs typeface="ＭＳ Ｐゴシック" pitchFamily="-100" charset="-128"/>
              </a:rPr>
              <a:t>attidue</a:t>
            </a:r>
            <a:r>
              <a:rPr lang="en-US" sz="1800" dirty="0">
                <a:ea typeface="ＭＳ Ｐゴシック" pitchFamily="-100" charset="-128"/>
                <a:cs typeface="ＭＳ Ｐゴシック" pitchFamily="-100" charset="-128"/>
              </a:rPr>
              <a:t> and posture behind worship as well.</a:t>
            </a:r>
          </a:p>
          <a:p>
            <a:endParaRPr lang="en-US" sz="1800" dirty="0">
              <a:ea typeface="ＭＳ Ｐゴシック" pitchFamily="-100" charset="-128"/>
              <a:cs typeface="ＭＳ Ｐゴシック" pitchFamily="-100" charset="-128"/>
            </a:endParaRPr>
          </a:p>
          <a:p>
            <a:r>
              <a:rPr lang="en-US" sz="1800" dirty="0">
                <a:ea typeface="ＭＳ Ｐゴシック" pitchFamily="-100" charset="-128"/>
                <a:cs typeface="ＭＳ Ｐゴシック" pitchFamily="-100" charset="-128"/>
              </a:rPr>
              <a:t>There are 5 Key Words that have to be considered.  Now these are not the only words – if you looked at every word for praise or song or prayer etc… the list could go on forever.  But these 5 are the words usually translated as worship or other closely related thoughts.  Each one is </a:t>
            </a:r>
            <a:r>
              <a:rPr lang="en-US" sz="1800" dirty="0" err="1">
                <a:ea typeface="ＭＳ Ｐゴシック" pitchFamily="-100" charset="-128"/>
                <a:cs typeface="ＭＳ Ｐゴシック" pitchFamily="-100" charset="-128"/>
              </a:rPr>
              <a:t>inseperable</a:t>
            </a:r>
            <a:r>
              <a:rPr lang="en-US" sz="1800" dirty="0">
                <a:ea typeface="ＭＳ Ｐゴシック" pitchFamily="-100" charset="-128"/>
                <a:cs typeface="ＭＳ Ｐゴシック" pitchFamily="-100" charset="-128"/>
              </a:rPr>
              <a:t> from understanding Worship properly and Biblically.</a:t>
            </a:r>
          </a:p>
          <a:p>
            <a:endParaRPr lang="en-US" sz="1800" dirty="0">
              <a:ea typeface="ＭＳ Ｐゴシック" pitchFamily="-100" charset="-128"/>
              <a:cs typeface="ＭＳ Ｐゴシック" pitchFamily="-100" charset="-128"/>
            </a:endParaRPr>
          </a:p>
          <a:p>
            <a:endParaRPr lang="en-US" sz="1800" dirty="0">
              <a:ea typeface="ＭＳ Ｐゴシック" pitchFamily="-100" charset="-128"/>
              <a:cs typeface="ＭＳ Ｐゴシック" pitchFamily="-100" charset="-128"/>
            </a:endParaRP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16FFC1-5A6B-1F47-B66C-675420B6161B}" type="slidenum">
              <a:rPr lang="en-US" smtClean="0">
                <a:latin typeface="Arial" pitchFamily="-100" charset="0"/>
                <a:ea typeface="ＭＳ Ｐゴシック" pitchFamily="-100" charset="-128"/>
                <a:cs typeface="ＭＳ Ｐゴシック" pitchFamily="-100" charset="-128"/>
              </a:rPr>
              <a:pPr/>
              <a:t>3</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800" dirty="0">
                <a:ea typeface="ＭＳ Ｐゴシック" pitchFamily="-100" charset="-128"/>
                <a:cs typeface="ＭＳ Ｐゴシック" pitchFamily="-100" charset="-128"/>
              </a:rPr>
              <a:t>Start with an easy one...</a:t>
            </a:r>
            <a:r>
              <a:rPr lang="en-US" sz="1800" baseline="0" dirty="0">
                <a:ea typeface="ＭＳ Ｐゴシック" pitchFamily="-100" charset="-128"/>
                <a:cs typeface="ＭＳ Ｐゴシック" pitchFamily="-100" charset="-128"/>
              </a:rPr>
              <a:t> To kneel.</a:t>
            </a:r>
          </a:p>
          <a:p>
            <a:endParaRPr lang="en-US" sz="1800" baseline="0" dirty="0">
              <a:ea typeface="ＭＳ Ｐゴシック" pitchFamily="-100" charset="-128"/>
              <a:cs typeface="ＭＳ Ｐゴシック" pitchFamily="-100" charset="-128"/>
            </a:endParaRPr>
          </a:p>
          <a:p>
            <a:r>
              <a:rPr lang="en-US" sz="1800" baseline="0" dirty="0">
                <a:ea typeface="ＭＳ Ｐゴシック" pitchFamily="-100" charset="-128"/>
                <a:cs typeface="ＭＳ Ｐゴシック" pitchFamily="-100" charset="-128"/>
              </a:rPr>
              <a:t>Sounds just like it looks – “</a:t>
            </a:r>
            <a:r>
              <a:rPr lang="en-US" sz="1800" baseline="0" dirty="0" err="1">
                <a:ea typeface="ＭＳ Ｐゴシック" pitchFamily="-100" charset="-128"/>
                <a:cs typeface="ＭＳ Ｐゴシック" pitchFamily="-100" charset="-128"/>
              </a:rPr>
              <a:t>Gon</a:t>
            </a:r>
            <a:r>
              <a:rPr lang="en-US" sz="1800" baseline="0" dirty="0">
                <a:ea typeface="ＭＳ Ｐゴシック" pitchFamily="-100" charset="-128"/>
                <a:cs typeface="ＭＳ Ｐゴシック" pitchFamily="-100" charset="-128"/>
              </a:rPr>
              <a:t> – New”</a:t>
            </a:r>
          </a:p>
          <a:p>
            <a:endParaRPr lang="en-US" sz="1800" baseline="0" dirty="0">
              <a:ea typeface="ＭＳ Ｐゴシック" pitchFamily="-100" charset="-128"/>
              <a:cs typeface="ＭＳ Ｐゴシック" pitchFamily="-100" charset="-128"/>
            </a:endParaRPr>
          </a:p>
          <a:p>
            <a:r>
              <a:rPr lang="en-US" sz="1800" dirty="0">
                <a:ea typeface="ＭＳ Ｐゴシック" pitchFamily="-100" charset="-128"/>
                <a:cs typeface="ＭＳ Ｐゴシック" pitchFamily="-100" charset="-128"/>
              </a:rPr>
              <a:t>Common in the old testament – before God, king, even false god like Baal.</a:t>
            </a:r>
          </a:p>
          <a:p>
            <a:endParaRPr lang="en-US" sz="1800" dirty="0">
              <a:ea typeface="ＭＳ Ｐゴシック" pitchFamily="-100" charset="-128"/>
              <a:cs typeface="ＭＳ Ｐゴシック" pitchFamily="-100" charset="-128"/>
            </a:endParaRPr>
          </a:p>
          <a:p>
            <a:r>
              <a:rPr lang="en-US" sz="1800" dirty="0">
                <a:ea typeface="ＭＳ Ｐゴシック" pitchFamily="-100" charset="-128"/>
                <a:cs typeface="ＭＳ Ｐゴシック" pitchFamily="-100" charset="-128"/>
              </a:rPr>
              <a:t>KEY Passages:  Normal</a:t>
            </a:r>
            <a:r>
              <a:rPr lang="en-US" sz="1800" baseline="0" dirty="0">
                <a:ea typeface="ＭＳ Ｐゴシック" pitchFamily="-100" charset="-128"/>
                <a:cs typeface="ＭＳ Ｐゴシック" pitchFamily="-100" charset="-128"/>
              </a:rPr>
              <a:t> posture and attitude of worship…</a:t>
            </a:r>
            <a:endParaRPr lang="en-US" sz="1800" dirty="0">
              <a:ea typeface="ＭＳ Ｐゴシック" pitchFamily="-100" charset="-128"/>
              <a:cs typeface="ＭＳ Ｐゴシック" pitchFamily="-100" charset="-128"/>
            </a:endParaRPr>
          </a:p>
          <a:p>
            <a:endParaRPr lang="en-US" sz="1800" dirty="0">
              <a:ea typeface="ＭＳ Ｐゴシック" pitchFamily="-100" charset="-128"/>
              <a:cs typeface="ＭＳ Ｐゴシック" pitchFamily="-100" charset="-128"/>
            </a:endParaRPr>
          </a:p>
          <a:p>
            <a:r>
              <a:rPr lang="en-US" sz="1800" dirty="0">
                <a:ea typeface="ＭＳ Ｐゴシック" pitchFamily="-100" charset="-128"/>
                <a:cs typeface="ＭＳ Ｐゴシック" pitchFamily="-100" charset="-128"/>
              </a:rPr>
              <a:t>Just as we studied raising holy hands in prayer as a recommendable new testament posture – so is taking a knee or kneeling.  I can remember very clearly a few times our preacher growing up, Shawn, would sit on the far aisle so he could kneel.  Many of you have probably seen a song leader, kneel to the side when someone comes up to lead a prayer.</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EA0601-780D-C54F-B367-95B7FD82AEB2}" type="slidenum">
              <a:rPr lang="en-US" smtClean="0">
                <a:latin typeface="Arial" pitchFamily="-100" charset="0"/>
                <a:ea typeface="ＭＳ Ｐゴシック" pitchFamily="-100" charset="-128"/>
                <a:cs typeface="ＭＳ Ｐゴシック" pitchFamily="-100" charset="-128"/>
              </a:rPr>
              <a:pPr/>
              <a:t>4</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400" dirty="0">
                <a:ea typeface="ＭＳ Ｐゴシック" pitchFamily="-100" charset="-128"/>
                <a:cs typeface="ＭＳ Ｐゴシック" pitchFamily="-100" charset="-128"/>
              </a:rPr>
              <a:t>Phonetic: </a:t>
            </a:r>
            <a:r>
              <a:rPr lang="en-US" sz="1400" dirty="0" err="1">
                <a:ea typeface="ＭＳ Ｐゴシック" pitchFamily="-100" charset="-128"/>
                <a:cs typeface="ＭＳ Ｐゴシック" pitchFamily="-100" charset="-128"/>
              </a:rPr>
              <a:t>Pross</a:t>
            </a:r>
            <a:r>
              <a:rPr lang="en-US" sz="1400" dirty="0">
                <a:ea typeface="ＭＳ Ｐゴシック" pitchFamily="-100" charset="-128"/>
                <a:cs typeface="ＭＳ Ｐゴシック" pitchFamily="-100" charset="-128"/>
              </a:rPr>
              <a:t> – Q</a:t>
            </a:r>
            <a:r>
              <a:rPr lang="en-US" sz="1400" baseline="0" dirty="0">
                <a:ea typeface="ＭＳ Ｐゴシック" pitchFamily="-100" charset="-128"/>
                <a:cs typeface="ＭＳ Ｐゴシック" pitchFamily="-100" charset="-128"/>
              </a:rPr>
              <a:t> – nay – en</a:t>
            </a:r>
          </a:p>
          <a:p>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This word is a MAJOR worship word.  There</a:t>
            </a:r>
            <a:r>
              <a:rPr lang="en-US" sz="1400" baseline="0" dirty="0">
                <a:ea typeface="ＭＳ Ｐゴシック" pitchFamily="-100" charset="-128"/>
                <a:cs typeface="ＭＳ Ｐゴシック" pitchFamily="-100" charset="-128"/>
              </a:rPr>
              <a:t> are times when people “take a bow” at the end of a great performance.  An expression of appreciation or respect.  THIS WORD IS MORE.</a:t>
            </a:r>
          </a:p>
          <a:p>
            <a:endParaRPr lang="en-US" sz="1400" baseline="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Kiss – not just kissing the ring of a king or kissing the hand of a beautiful woman.  This is more out-</a:t>
            </a:r>
            <a:r>
              <a:rPr lang="en-US" sz="1400" dirty="0" err="1">
                <a:ea typeface="ＭＳ Ｐゴシック" pitchFamily="-100" charset="-128"/>
                <a:cs typeface="ＭＳ Ｐゴシック" pitchFamily="-100" charset="-128"/>
              </a:rPr>
              <a:t>streching</a:t>
            </a:r>
            <a:r>
              <a:rPr lang="en-US" sz="1400" dirty="0">
                <a:ea typeface="ＭＳ Ｐゴシック" pitchFamily="-100" charset="-128"/>
                <a:cs typeface="ＭＳ Ｐゴシック" pitchFamily="-100" charset="-128"/>
              </a:rPr>
              <a:t> your hands and feet so that your face is down to the ground.</a:t>
            </a:r>
          </a:p>
          <a:p>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To kiss is to express love and appreciation for the </a:t>
            </a:r>
            <a:r>
              <a:rPr lang="en-US" sz="1400" dirty="0" err="1">
                <a:ea typeface="ＭＳ Ｐゴシック" pitchFamily="-100" charset="-128"/>
                <a:cs typeface="ＭＳ Ｐゴシック" pitchFamily="-100" charset="-128"/>
              </a:rPr>
              <a:t>diety</a:t>
            </a:r>
            <a:r>
              <a:rPr lang="en-US" sz="1400" dirty="0">
                <a:ea typeface="ＭＳ Ｐゴシック" pitchFamily="-100" charset="-128"/>
                <a:cs typeface="ＭＳ Ｐゴシック" pitchFamily="-100" charset="-128"/>
              </a:rPr>
              <a:t> and what they have done.</a:t>
            </a:r>
          </a:p>
          <a:p>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Where kneeling shows humility – this word carries far more weight – it is what we most usually associate with the idea of “worship” in English. It is giving to God everything we are. This word deeply carries the idea of an inner reverence that motivates the outer posture.</a:t>
            </a:r>
          </a:p>
          <a:p>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 Song</a:t>
            </a:r>
            <a:r>
              <a:rPr lang="en-US" sz="1400" baseline="0" dirty="0">
                <a:ea typeface="ＭＳ Ｐゴシック" pitchFamily="-100" charset="-128"/>
                <a:cs typeface="ＭＳ Ｐゴシック" pitchFamily="-100" charset="-128"/>
              </a:rPr>
              <a:t> that really captures much of this meaning is “Highest Place” – We place you in the highest place, for you are the great High priest, we place you High above all else…and we come to you and worship at your feet.”</a:t>
            </a:r>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REFUSED:  Famously, Shadrach, Meshach, and Abednego will not bow</a:t>
            </a:r>
            <a:r>
              <a:rPr lang="en-US" sz="1400" baseline="0" dirty="0">
                <a:ea typeface="ＭＳ Ｐゴシック" pitchFamily="-100" charset="-128"/>
                <a:cs typeface="ＭＳ Ｐゴシック" pitchFamily="-100" charset="-128"/>
              </a:rPr>
              <a:t> down to the king’s statue and are tossed into the fiery furnace.</a:t>
            </a:r>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**Interesting: Used in the gospels, early Acts, and Revelation.  Almost excluded from the epistles – showing the early church did not “worship” just like the pagans of the day, and reserved this posture for being in God’s presence.</a:t>
            </a:r>
          </a:p>
          <a:p>
            <a:endParaRPr lang="en-US" sz="1400" dirty="0">
              <a:ea typeface="ＭＳ Ｐゴシック" pitchFamily="-100" charset="-128"/>
              <a:cs typeface="ＭＳ Ｐゴシック" pitchFamily="-100" charset="-128"/>
            </a:endParaRPr>
          </a:p>
          <a:p>
            <a:endParaRPr lang="en-US" sz="1400" dirty="0">
              <a:ea typeface="ＭＳ Ｐゴシック" pitchFamily="-100" charset="-128"/>
              <a:cs typeface="ＭＳ Ｐゴシック" pitchFamily="-100" charset="-128"/>
            </a:endParaRP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FA2C7-C289-8C42-BF98-F222849262DE}" type="slidenum">
              <a:rPr lang="en-US" smtClean="0">
                <a:latin typeface="Arial" pitchFamily="-100" charset="0"/>
                <a:ea typeface="ＭＳ Ｐゴシック" pitchFamily="-100" charset="-128"/>
                <a:cs typeface="ＭＳ Ｐゴシック" pitchFamily="-100" charset="-128"/>
              </a:rPr>
              <a:pPr/>
              <a:t>5</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600" dirty="0">
                <a:ea typeface="ＭＳ Ｐゴシック" pitchFamily="-100" charset="-128"/>
                <a:cs typeface="ＭＳ Ｐゴシック" pitchFamily="-100" charset="-128"/>
              </a:rPr>
              <a:t>You might wonder: Why don’t we do this in our worship today?  If</a:t>
            </a:r>
            <a:r>
              <a:rPr lang="en-US" sz="1600" baseline="0" dirty="0">
                <a:ea typeface="ＭＳ Ｐゴシック" pitchFamily="-100" charset="-128"/>
                <a:cs typeface="ＭＳ Ｐゴシック" pitchFamily="-100" charset="-128"/>
              </a:rPr>
              <a:t> this is the word that most expresses God is our everything – shouldn’t we be doing this?  Actually, the NT shows this word and the accompanying posture are actually treated SO SPECIAL that this was not a regular </a:t>
            </a:r>
            <a:r>
              <a:rPr lang="en-US" sz="1600" baseline="0" dirty="0" err="1">
                <a:ea typeface="ＭＳ Ｐゴシック" pitchFamily="-100" charset="-128"/>
                <a:cs typeface="ＭＳ Ｐゴシック" pitchFamily="-100" charset="-128"/>
              </a:rPr>
              <a:t>occurance</a:t>
            </a:r>
            <a:r>
              <a:rPr lang="en-US" sz="1600" baseline="0" dirty="0">
                <a:ea typeface="ＭＳ Ｐゴシック" pitchFamily="-100" charset="-128"/>
                <a:cs typeface="ＭＳ Ｐゴシック" pitchFamily="-100" charset="-128"/>
              </a:rPr>
              <a:t> among NT Christians…</a:t>
            </a:r>
            <a:endParaRPr lang="en-US" sz="1600" dirty="0">
              <a:ea typeface="ＭＳ Ｐゴシック" pitchFamily="-100" charset="-128"/>
              <a:cs typeface="ＭＳ Ｐゴシック" pitchFamily="-100" charset="-128"/>
            </a:endParaRP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Respond as if God were literally among them.  It is true, that Cornelius did just that – he fell down.</a:t>
            </a: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The only other time this is used in the NT is in reference to Old Testament worship practices twice in Acts and twice in Hebrews.  The point here – it is not just oddly absent from epistles dealing with Christian worship. It is in fact NOTICABLE ABSENT – the point being.  This is a powerful and meaningful response that Christians reserved for being literally in the presence of God.  Culturally – it was far too confused with idol worship for Christian participation.</a:t>
            </a: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KEY CONCEPT:  You have TOTAL CLAIM to all that I am and all that I have.  The gesture is reserved for God’s literal presence – but the spirit and heart of this word is at the core of our worship.  God is our Everything.</a:t>
            </a:r>
          </a:p>
          <a:p>
            <a:endParaRPr lang="en-US" sz="1600" dirty="0">
              <a:ea typeface="ＭＳ Ｐゴシック" pitchFamily="-100" charset="-128"/>
              <a:cs typeface="ＭＳ Ｐゴシック" pitchFamily="-100" charset="-128"/>
            </a:endParaRPr>
          </a:p>
          <a:p>
            <a:endParaRPr lang="en-US" sz="1600" dirty="0">
              <a:ea typeface="ＭＳ Ｐゴシック" pitchFamily="-100" charset="-128"/>
              <a:cs typeface="ＭＳ Ｐゴシック" pitchFamily="-100" charset="-128"/>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9AF865-0BBC-044F-A5F9-173F44774BD6}" type="slidenum">
              <a:rPr lang="en-US" smtClean="0">
                <a:latin typeface="Arial" pitchFamily="-100" charset="0"/>
                <a:ea typeface="ＭＳ Ｐゴシック" pitchFamily="-100" charset="-128"/>
                <a:cs typeface="ＭＳ Ｐゴシック" pitchFamily="-100" charset="-128"/>
              </a:rPr>
              <a:pPr/>
              <a:t>6</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US" sz="1400" dirty="0">
                <a:ea typeface="ＭＳ Ｐゴシック" pitchFamily="-100" charset="-128"/>
                <a:cs typeface="ＭＳ Ｐゴシック" pitchFamily="-100" charset="-128"/>
              </a:rPr>
              <a:t>4.</a:t>
            </a:r>
            <a:r>
              <a:rPr lang="en-US" sz="1400" baseline="0" dirty="0">
                <a:ea typeface="ＭＳ Ｐゴシック" pitchFamily="-100" charset="-128"/>
                <a:cs typeface="ＭＳ Ｐゴシック" pitchFamily="-100" charset="-128"/>
              </a:rPr>
              <a:t> “La’ – True – Oh”</a:t>
            </a:r>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This is service that is above and beyond mere slavery.  It is not compelled, it is not even done in view of an immediate reward or payment.  It is done as an offering to please the recipient.      Often a reference to making the necessary preparations…</a:t>
            </a:r>
          </a:p>
          <a:p>
            <a:endParaRPr lang="en-US" sz="1400" dirty="0">
              <a:ea typeface="ＭＳ Ｐゴシック" pitchFamily="-100" charset="-128"/>
              <a:cs typeface="ＭＳ Ｐゴシック" pitchFamily="-100" charset="-128"/>
            </a:endParaRPr>
          </a:p>
          <a:p>
            <a:r>
              <a:rPr lang="en-US" sz="1400" b="1" u="sng" dirty="0">
                <a:ea typeface="ＭＳ Ｐゴシック" pitchFamily="-100" charset="-128"/>
                <a:cs typeface="ＭＳ Ｐゴシック" pitchFamily="-100" charset="-128"/>
              </a:rPr>
              <a:t>**Acts associated </a:t>
            </a:r>
            <a:r>
              <a:rPr lang="en-US" sz="1400" dirty="0">
                <a:ea typeface="ＭＳ Ｐゴシック" pitchFamily="-100" charset="-128"/>
                <a:cs typeface="ＭＳ Ｐゴシック" pitchFamily="-100" charset="-128"/>
              </a:rPr>
              <a:t>– guys running the computers – God is pleased with your Service.  Guys doing the attendance – God is pleased with your service.  What you are doing is not just a distraction from worship – it is a part of your service during and as worship.</a:t>
            </a:r>
          </a:p>
          <a:p>
            <a:r>
              <a:rPr lang="en-US" sz="1400" dirty="0">
                <a:ea typeface="ＭＳ Ｐゴシック" pitchFamily="-100" charset="-128"/>
                <a:cs typeface="ＭＳ Ｐゴシック" pitchFamily="-100" charset="-128"/>
              </a:rPr>
              <a:t>(of divine service)</a:t>
            </a:r>
          </a:p>
          <a:p>
            <a:r>
              <a:rPr lang="en-US" sz="1400" b="1" u="sng" dirty="0">
                <a:ea typeface="ＭＳ Ｐゴシック" pitchFamily="-100" charset="-128"/>
                <a:cs typeface="ＭＳ Ｐゴシック" pitchFamily="-100" charset="-128"/>
              </a:rPr>
              <a:t>Prayer </a:t>
            </a:r>
            <a:r>
              <a:rPr lang="en-US" sz="1400" dirty="0">
                <a:ea typeface="ＭＳ Ｐゴシック" pitchFamily="-100" charset="-128"/>
                <a:cs typeface="ＭＳ Ｐゴシック" pitchFamily="-100" charset="-128"/>
              </a:rPr>
              <a:t>– that prayer was a sacrifice in itself – thus we use the term “we are having a special prayer service.”  We don’t just say prayer assembly or even worship assembly – it is a prayer “service” or worship “service” because we are coming together to offer our prayers as wages we freely give to God.</a:t>
            </a:r>
          </a:p>
          <a:p>
            <a:r>
              <a:rPr lang="en-US" sz="1400" b="1" u="sng" dirty="0">
                <a:ea typeface="ＭＳ Ｐゴシック" pitchFamily="-100" charset="-128"/>
                <a:cs typeface="ＭＳ Ｐゴシック" pitchFamily="-100" charset="-128"/>
              </a:rPr>
              <a:t>Romans 1:9 </a:t>
            </a:r>
            <a:r>
              <a:rPr lang="en-US" sz="1400" dirty="0">
                <a:ea typeface="ＭＳ Ｐゴシック" pitchFamily="-100" charset="-128"/>
                <a:cs typeface="ＭＳ Ｐゴシック" pitchFamily="-100" charset="-128"/>
              </a:rPr>
              <a:t>– the idea here is the ministry (aka acts of service) performed for the spreading of the gospel.  Not limited only to preaching – it is our furtherance of the gospel we do because of the WORTHINESS OF GOD.</a:t>
            </a:r>
          </a:p>
          <a:p>
            <a:r>
              <a:rPr lang="en-US" sz="1400" b="1" u="sng" dirty="0">
                <a:ea typeface="ＭＳ Ｐゴシック" pitchFamily="-100" charset="-128"/>
                <a:cs typeface="ＭＳ Ｐゴシック" pitchFamily="-100" charset="-128"/>
              </a:rPr>
              <a:t>Romans 12:1 </a:t>
            </a:r>
            <a:r>
              <a:rPr lang="en-US" sz="1400" dirty="0">
                <a:ea typeface="ＭＳ Ｐゴシック" pitchFamily="-100" charset="-128"/>
                <a:cs typeface="ＭＳ Ｐゴシック" pitchFamily="-100" charset="-128"/>
              </a:rPr>
              <a:t>– a living sacrifice is “our reasonable service”  &gt; This usage draws on the OT concept of sacrifice but greatly broadens our understanding.  Paul wants us to see that Jehovah is worthy of weekly worship – but that they way we live for him every day – the way we freely offer every breath dedicated to Him – is the only fitting background for our organized worship assemblies.  **Point: Worship does occur in a special fashion when we are together, but to think of only our assemblies as worship is an OVER-compartmentalization.  Each day of our life is offered to Him.</a:t>
            </a:r>
          </a:p>
          <a:p>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REVIEW:  3 concepts so far: To kneel, To Bow, To offer Service.  Two more…</a:t>
            </a:r>
          </a:p>
          <a:p>
            <a:endParaRPr lang="en-US" sz="1400" dirty="0">
              <a:ea typeface="ＭＳ Ｐゴシック" pitchFamily="-100" charset="-128"/>
              <a:cs typeface="ＭＳ Ｐゴシック" pitchFamily="-100" charset="-128"/>
            </a:endParaRPr>
          </a:p>
          <a:p>
            <a:endParaRPr lang="en-US" sz="1400" dirty="0">
              <a:ea typeface="ＭＳ Ｐゴシック" pitchFamily="-100" charset="-128"/>
              <a:cs typeface="ＭＳ Ｐゴシック" pitchFamily="-100" charset="-128"/>
            </a:endParaRP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AE7BE4-2983-CC43-8B7B-C4D090F3A89C}" type="slidenum">
              <a:rPr lang="en-US" smtClean="0">
                <a:latin typeface="Arial" pitchFamily="-100" charset="0"/>
                <a:ea typeface="ＭＳ Ｐゴシック" pitchFamily="-100" charset="-128"/>
                <a:cs typeface="ＭＳ Ｐゴシック" pitchFamily="-100" charset="-128"/>
              </a:rPr>
              <a:pPr/>
              <a:t>7</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US" sz="1400" dirty="0">
                <a:ea typeface="ＭＳ Ｐゴシック" pitchFamily="-100" charset="-128"/>
                <a:cs typeface="ＭＳ Ｐゴシック" pitchFamily="-100" charset="-128"/>
              </a:rPr>
              <a:t>“Lie-Tor-</a:t>
            </a:r>
            <a:r>
              <a:rPr lang="en-US" sz="1400" dirty="0" err="1">
                <a:ea typeface="ＭＳ Ｐゴシック" pitchFamily="-100" charset="-128"/>
                <a:cs typeface="ＭＳ Ｐゴシック" pitchFamily="-100" charset="-128"/>
              </a:rPr>
              <a:t>Ge</a:t>
            </a:r>
            <a:r>
              <a:rPr lang="en-US" sz="1400" dirty="0">
                <a:ea typeface="ＭＳ Ｐゴシック" pitchFamily="-100" charset="-128"/>
                <a:cs typeface="ＭＳ Ｐゴシック" pitchFamily="-100" charset="-128"/>
              </a:rPr>
              <a:t>-Ah”  *This is the</a:t>
            </a:r>
            <a:r>
              <a:rPr lang="en-US" sz="1400" baseline="0" dirty="0">
                <a:ea typeface="ＭＳ Ｐゴシック" pitchFamily="-100" charset="-128"/>
                <a:cs typeface="ＭＳ Ｐゴシック" pitchFamily="-100" charset="-128"/>
              </a:rPr>
              <a:t> word that was used when a government would request or would demand that a wealthy citizen perform some service for the good of the whole kingdom. This word describes the philanthropist carrying out the service.</a:t>
            </a:r>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In the New Testament, it</a:t>
            </a:r>
            <a:r>
              <a:rPr lang="en-US" sz="1400" baseline="0" dirty="0">
                <a:ea typeface="ＭＳ Ｐゴシック" pitchFamily="-100" charset="-128"/>
                <a:cs typeface="ＭＳ Ｐゴシック" pitchFamily="-100" charset="-128"/>
              </a:rPr>
              <a:t> is used in a similar fashion to </a:t>
            </a:r>
            <a:r>
              <a:rPr lang="en-US" sz="1400" dirty="0">
                <a:ea typeface="ＭＳ Ｐゴシック" pitchFamily="-100" charset="-128"/>
                <a:cs typeface="ＭＳ Ｐゴシック" pitchFamily="-100" charset="-128"/>
              </a:rPr>
              <a:t>refer to all those who take a leading role in facilitating the worship. The teacher is worshipping as much as the hearer.  The song leader is worshipping as much as those following him.  </a:t>
            </a:r>
            <a:r>
              <a:rPr lang="en-US" sz="1400" u="sng" dirty="0">
                <a:ea typeface="ＭＳ Ｐゴシック" pitchFamily="-100" charset="-128"/>
                <a:cs typeface="ＭＳ Ｐゴシック" pitchFamily="-100" charset="-128"/>
              </a:rPr>
              <a:t>This word was used when an aspect of dignity was to be associated.</a:t>
            </a:r>
          </a:p>
          <a:p>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In the broadest sense, it reminds us that everything we do to build up God’s kingdom carries with it a reverence that He Alone is worthy of such dedication and devotion.</a:t>
            </a:r>
          </a:p>
          <a:p>
            <a:endParaRPr lang="en-US" sz="1400" dirty="0">
              <a:ea typeface="ＭＳ Ｐゴシック" pitchFamily="-100" charset="-128"/>
              <a:cs typeface="ＭＳ Ｐゴシック" pitchFamily="-100" charset="-128"/>
            </a:endParaRPr>
          </a:p>
          <a:p>
            <a:r>
              <a:rPr lang="en-US" sz="1400" dirty="0">
                <a:ea typeface="ＭＳ Ｐゴシック" pitchFamily="-100" charset="-128"/>
                <a:cs typeface="ＭＳ Ｐゴシック" pitchFamily="-100" charset="-128"/>
              </a:rPr>
              <a:t>Hebrews 9:21 – every vessel used for service.</a:t>
            </a:r>
          </a:p>
          <a:p>
            <a:r>
              <a:rPr lang="en-US" sz="1400" dirty="0">
                <a:ea typeface="ＭＳ Ｐゴシック" pitchFamily="-100" charset="-128"/>
                <a:cs typeface="ＭＳ Ｐゴシック" pitchFamily="-100" charset="-128"/>
              </a:rPr>
              <a:t>2 Corinthians 9:12 – offering given for the good of the whole.</a:t>
            </a:r>
          </a:p>
          <a:p>
            <a:r>
              <a:rPr lang="en-US" sz="1400" dirty="0">
                <a:ea typeface="ＭＳ Ｐゴシック" pitchFamily="-100" charset="-128"/>
                <a:cs typeface="ＭＳ Ｐゴシック" pitchFamily="-100" charset="-128"/>
              </a:rPr>
              <a:t>Philippians 2:17 – Paul</a:t>
            </a:r>
            <a:r>
              <a:rPr lang="en-US" sz="1400" baseline="0" dirty="0">
                <a:ea typeface="ＭＳ Ｐゴシック" pitchFamily="-100" charset="-128"/>
                <a:cs typeface="ＭＳ Ｐゴシック" pitchFamily="-100" charset="-128"/>
              </a:rPr>
              <a:t> would give his life to allow them to continue to serve the kingdom.</a:t>
            </a:r>
            <a:endParaRPr lang="en-US" sz="1400" dirty="0">
              <a:ea typeface="ＭＳ Ｐゴシック" pitchFamily="-100" charset="-128"/>
              <a:cs typeface="ＭＳ Ｐゴシック" pitchFamily="-100" charset="-128"/>
            </a:endParaRPr>
          </a:p>
          <a:p>
            <a:endParaRPr lang="en-US" sz="1400" dirty="0">
              <a:ea typeface="ＭＳ Ｐゴシック" pitchFamily="-100" charset="-128"/>
              <a:cs typeface="ＭＳ Ｐゴシック" pitchFamily="-100" charset="-128"/>
            </a:endParaRPr>
          </a:p>
          <a:p>
            <a:r>
              <a:rPr lang="en-US" sz="1400" b="1" u="sng" dirty="0">
                <a:ea typeface="ＭＳ Ｐゴシック" pitchFamily="-100" charset="-128"/>
                <a:cs typeface="ＭＳ Ｐゴシック" pitchFamily="-100" charset="-128"/>
              </a:rPr>
              <a:t>Special Note</a:t>
            </a:r>
            <a:r>
              <a:rPr lang="en-US" sz="1400" dirty="0">
                <a:ea typeface="ＭＳ Ｐゴシック" pitchFamily="-100" charset="-128"/>
                <a:cs typeface="ＭＳ Ｐゴシック" pitchFamily="-100" charset="-128"/>
              </a:rPr>
              <a:t>: Does not set people over others.  Does not turn an act into a sacrament.  It simply shows that each act is publicly rendered as a blessing that benefits the whole group.</a:t>
            </a:r>
          </a:p>
          <a:p>
            <a:r>
              <a:rPr lang="en-US" sz="1400" dirty="0">
                <a:ea typeface="ＭＳ Ｐゴシック" pitchFamily="-100" charset="-128"/>
                <a:cs typeface="ＭＳ Ｐゴシック" pitchFamily="-100" charset="-128"/>
              </a:rPr>
              <a:t>Just like James describes “living faith” as an active, doing faith.  This can be thought of as “living worship” – activity directly engaged in the service of God’s kingdom. (The previous word reminds us that every day, every choice is INDIRECTLY an opportunity to honor God.  Now this word looks at those things DIRECTLY associated with our service.  Not like the previous word that everything is a living sacrifice…this is those things that are more directly connected with Kingdom Work.)</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EB352D-488D-1947-809B-62D06F73BA75}" type="slidenum">
              <a:rPr lang="en-US" smtClean="0">
                <a:latin typeface="Arial" pitchFamily="-100" charset="0"/>
                <a:ea typeface="ＭＳ Ｐゴシック" pitchFamily="-100" charset="-128"/>
                <a:cs typeface="ＭＳ Ｐゴシック" pitchFamily="-100" charset="-128"/>
              </a:rPr>
              <a:pPr/>
              <a:t>8</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US" sz="1600" dirty="0">
                <a:ea typeface="ＭＳ Ｐゴシック" pitchFamily="-100" charset="-128"/>
                <a:cs typeface="ＭＳ Ｐゴシック" pitchFamily="-100" charset="-128"/>
              </a:rPr>
              <a:t>“</a:t>
            </a:r>
            <a:r>
              <a:rPr lang="en-US" sz="1600" dirty="0" err="1">
                <a:ea typeface="ＭＳ Ｐゴシック" pitchFamily="-100" charset="-128"/>
                <a:cs typeface="ＭＳ Ｐゴシック" pitchFamily="-100" charset="-128"/>
              </a:rPr>
              <a:t>Hom</a:t>
            </a:r>
            <a:r>
              <a:rPr lang="en-US" sz="1600" dirty="0">
                <a:ea typeface="ＭＳ Ｐゴシック" pitchFamily="-100" charset="-128"/>
                <a:cs typeface="ＭＳ Ｐゴシック" pitchFamily="-100" charset="-128"/>
              </a:rPr>
              <a:t> – O – lo – Gay</a:t>
            </a:r>
            <a:r>
              <a:rPr lang="en-US" sz="1600" baseline="0" dirty="0">
                <a:ea typeface="ＭＳ Ｐゴシック" pitchFamily="-100" charset="-128"/>
                <a:cs typeface="ＭＳ Ｐゴシック" pitchFamily="-100" charset="-128"/>
              </a:rPr>
              <a:t> – a’</a:t>
            </a:r>
            <a:endParaRPr lang="en-US" sz="1600" dirty="0">
              <a:ea typeface="ＭＳ Ｐゴシック" pitchFamily="-100" charset="-128"/>
              <a:cs typeface="ＭＳ Ｐゴシック" pitchFamily="-100" charset="-128"/>
            </a:endParaRP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Homo – common/same  Logo = word.  The same word.</a:t>
            </a:r>
          </a:p>
          <a:p>
            <a:endParaRPr lang="en-US" sz="1600" dirty="0">
              <a:ea typeface="ＭＳ Ｐゴシック" pitchFamily="-100" charset="-128"/>
              <a:cs typeface="ＭＳ Ｐゴシック" pitchFamily="-10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a:ea typeface="ＭＳ Ｐゴシック" pitchFamily="-100" charset="-128"/>
                <a:cs typeface="ＭＳ Ｐゴシック" pitchFamily="-100" charset="-128"/>
              </a:rPr>
              <a:t>Homology is not a direct equivalent to worship.  Nevertheless, it is in many ways the most comprehensive and significant of all the Greek words the Bible uses for veneration of God.  This is because it is able, as no other term, to combine the most important features in genuine Christian worship.</a:t>
            </a: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Psalm 118 – Confession of God’s awesome works, as a personal expression of my faith in Him.</a:t>
            </a: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2 Corinthians 9:13 – broad term.  Profession we embrace</a:t>
            </a:r>
            <a:r>
              <a:rPr lang="en-US" sz="1600" baseline="0" dirty="0">
                <a:ea typeface="ＭＳ Ｐゴシック" pitchFamily="-100" charset="-128"/>
                <a:cs typeface="ＭＳ Ｐゴシック" pitchFamily="-100" charset="-128"/>
              </a:rPr>
              <a:t> with hope.</a:t>
            </a: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Hebrews 11:13 – “were not merely confirming or </a:t>
            </a:r>
            <a:r>
              <a:rPr lang="en-US" sz="1600" dirty="0" err="1">
                <a:ea typeface="ＭＳ Ｐゴシック" pitchFamily="-100" charset="-128"/>
                <a:cs typeface="ＭＳ Ｐゴシック" pitchFamily="-100" charset="-128"/>
              </a:rPr>
              <a:t>admittin</a:t>
            </a:r>
            <a:r>
              <a:rPr lang="en-US" sz="1600" dirty="0">
                <a:ea typeface="ＭＳ Ｐゴシック" pitchFamily="-100" charset="-128"/>
                <a:cs typeface="ＭＳ Ｐゴシック" pitchFamily="-100" charset="-128"/>
              </a:rPr>
              <a:t> this they were making a declaration of faith.”</a:t>
            </a:r>
          </a:p>
          <a:p>
            <a:endParaRPr lang="en-US" sz="1600" dirty="0">
              <a:ea typeface="ＭＳ Ｐゴシック" pitchFamily="-100" charset="-128"/>
              <a:cs typeface="ＭＳ Ｐゴシック" pitchFamily="-100" charset="-128"/>
            </a:endParaRPr>
          </a:p>
          <a:p>
            <a:r>
              <a:rPr lang="en-US" sz="1600" dirty="0">
                <a:ea typeface="ＭＳ Ｐゴシック" pitchFamily="-100" charset="-128"/>
                <a:cs typeface="ＭＳ Ｐゴシック" pitchFamily="-100" charset="-128"/>
              </a:rPr>
              <a:t>Matt</a:t>
            </a:r>
            <a:r>
              <a:rPr lang="en-US" sz="1600" baseline="0" dirty="0">
                <a:ea typeface="ＭＳ Ｐゴシック" pitchFamily="-100" charset="-128"/>
                <a:cs typeface="ＭＳ Ｐゴシック" pitchFamily="-100" charset="-128"/>
              </a:rPr>
              <a:t> 10 – WE MUST CONFESS Jesus!</a:t>
            </a:r>
            <a:endParaRPr lang="en-US" sz="1600" dirty="0">
              <a:ea typeface="ＭＳ Ｐゴシック" pitchFamily="-100" charset="-128"/>
              <a:cs typeface="ＭＳ Ｐゴシック" pitchFamily="-100" charset="-128"/>
            </a:endParaRPr>
          </a:p>
          <a:p>
            <a:endParaRPr lang="en-US" sz="1600" dirty="0">
              <a:ea typeface="ＭＳ Ｐゴシック" pitchFamily="-100" charset="-128"/>
              <a:cs typeface="ＭＳ Ｐゴシック" pitchFamily="-100" charset="-128"/>
            </a:endParaRPr>
          </a:p>
          <a:p>
            <a:endParaRPr lang="en-US" sz="1600" dirty="0">
              <a:ea typeface="ＭＳ Ｐゴシック" pitchFamily="-100" charset="-128"/>
              <a:cs typeface="ＭＳ Ｐゴシック" pitchFamily="-100" charset="-128"/>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FA4E78-2127-6B44-90A8-B52379D149FC}" type="slidenum">
              <a:rPr lang="en-US" smtClean="0">
                <a:latin typeface="Arial" pitchFamily="-100" charset="0"/>
                <a:ea typeface="ＭＳ Ｐゴシック" pitchFamily="-100" charset="-128"/>
                <a:cs typeface="ＭＳ Ｐゴシック" pitchFamily="-100" charset="-128"/>
              </a:rPr>
              <a:pPr/>
              <a:t>9</a:t>
            </a:fld>
            <a:endParaRPr lang="en-US">
              <a:latin typeface="Arial" pitchFamily="-100" charset="0"/>
              <a:ea typeface="ＭＳ Ｐゴシック" pitchFamily="-100" charset="-128"/>
              <a:cs typeface="ＭＳ Ｐゴシック" pitchFamily="-10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D58FFC81-D6E2-D448-8016-9CC39B62F47C}" type="datetime1">
              <a:rPr lang="en-US"/>
              <a:pPr>
                <a:defRPr/>
              </a:pPr>
              <a:t>7/3/2016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8DA670C0-9586-4540-B137-DC129C47D0AE}" type="slidenum">
              <a:rPr lang="en-US"/>
              <a:pPr>
                <a:defRPr/>
              </a:pPr>
              <a:t>‹#›</a:t>
            </a:fld>
            <a:endParaRPr lang="en-US"/>
          </a:p>
        </p:txBody>
      </p:sp>
    </p:spTree>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B68108D2-1799-954A-BDD8-0F2EFA6B596C}" type="datetime1">
              <a:rPr lang="en-US"/>
              <a:pPr>
                <a:defRPr/>
              </a:pPr>
              <a:t>7/3/2016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36528BCE-5D50-4041-851D-A47CF178A357}" type="slidenum">
              <a:rPr lang="en-US"/>
              <a:pPr>
                <a:defRPr/>
              </a:pPr>
              <a:t>‹#›</a:t>
            </a:fld>
            <a:endParaRPr lang="en-US"/>
          </a:p>
        </p:txBody>
      </p:sp>
    </p:spTree>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FF49AA76-C39B-A247-981D-FA87A7A45BFF}" type="datetime1">
              <a:rPr lang="en-US"/>
              <a:pPr>
                <a:defRPr/>
              </a:pPr>
              <a:t>7/3/2016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D76C7D8F-2F9A-7B49-AD35-045E6BAD8F07}" type="slidenum">
              <a:rPr lang="en-US"/>
              <a:pPr>
                <a:defRPr/>
              </a:pPr>
              <a:t>‹#›</a:t>
            </a:fld>
            <a:endParaRPr lang="en-US"/>
          </a:p>
        </p:txBody>
      </p:sp>
    </p:spTree>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C5D3303B-B3B4-9149-BD4E-5F0B5C7BF92B}" type="datetime1">
              <a:rPr lang="en-US"/>
              <a:pPr>
                <a:defRPr/>
              </a:pPr>
              <a:t>7/3/2016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F443C33D-3181-344F-A6E3-81EED293DFF1}" type="slidenum">
              <a:rPr lang="en-US"/>
              <a:pPr>
                <a:defRPr/>
              </a:pPr>
              <a:t>‹#›</a:t>
            </a:fld>
            <a:endParaRPr lang="en-US"/>
          </a:p>
        </p:txBody>
      </p:sp>
    </p:spTree>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38FCF607-E092-5E40-8E3A-048A3D76410B}" type="datetime1">
              <a:rPr lang="en-US"/>
              <a:pPr>
                <a:defRPr/>
              </a:pPr>
              <a:t>7/3/2016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CE0F37C2-716C-7645-83D1-EA1B85832EDA}" type="slidenum">
              <a:rPr lang="en-US"/>
              <a:pPr>
                <a:defRPr/>
              </a:pPr>
              <a:t>‹#›</a:t>
            </a:fld>
            <a:endParaRPr lang="en-US"/>
          </a:p>
        </p:txBody>
      </p:sp>
    </p:spTree>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5D037ADC-A5CC-1947-A2E5-402C97D0E9D1}" type="datetime1">
              <a:rPr lang="en-US"/>
              <a:pPr>
                <a:defRPr/>
              </a:pPr>
              <a:t>7/3/2016</a:t>
            </a:fld>
            <a:endParaRPr lang="en-US"/>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B54AEAE0-BFC2-0345-ACF2-7E7B1205CD80}" type="slidenum">
              <a:rPr lang="en-US"/>
              <a:pPr>
                <a:defRPr/>
              </a:pPr>
              <a:t>‹#›</a:t>
            </a:fld>
            <a:endParaRPr lang="en-US"/>
          </a:p>
        </p:txBody>
      </p:sp>
    </p:spTree>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922D22EE-8B01-A74B-B298-75702E2FFE4D}" type="datetime1">
              <a:rPr lang="en-US"/>
              <a:pPr>
                <a:defRPr/>
              </a:pPr>
              <a:t>7/3/2016</a:t>
            </a:fld>
            <a:endParaRPr lang="en-US"/>
          </a:p>
        </p:txBody>
      </p:sp>
      <p:sp>
        <p:nvSpPr>
          <p:cNvPr id="8" name="Footer Placeholder 7"/>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C7DE73B4-E4F1-3B46-A162-64E3CEDA96F5}" type="slidenum">
              <a:rPr lang="en-US"/>
              <a:pPr>
                <a:defRPr/>
              </a:pPr>
              <a:t>‹#›</a:t>
            </a:fld>
            <a:endParaRPr lang="en-US"/>
          </a:p>
        </p:txBody>
      </p:sp>
    </p:spTree>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7E040CBC-22F1-B140-8DB9-1EE166F7CF2F}" type="datetime1">
              <a:rPr lang="en-US"/>
              <a:pPr>
                <a:defRPr/>
              </a:pPr>
              <a:t>7/3/2016</a:t>
            </a:fld>
            <a:endParaRPr lang="en-US"/>
          </a:p>
        </p:txBody>
      </p:sp>
      <p:sp>
        <p:nvSpPr>
          <p:cNvPr id="4" name="Footer Placeholder 3"/>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57EF81C7-1991-B545-93F3-2F22EF40AA88}" type="slidenum">
              <a:rPr lang="en-US"/>
              <a:pPr>
                <a:defRPr/>
              </a:pPr>
              <a:t>‹#›</a:t>
            </a:fld>
            <a:endParaRPr lang="en-US"/>
          </a:p>
        </p:txBody>
      </p:sp>
    </p:spTree>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68478DD5-ABA1-3748-8682-E04DF9B2C98C}" type="datetime1">
              <a:rPr lang="en-US"/>
              <a:pPr>
                <a:defRPr/>
              </a:pPr>
              <a:t>7/3/2016</a:t>
            </a:fld>
            <a:endParaRPr lang="en-US"/>
          </a:p>
        </p:txBody>
      </p:sp>
      <p:sp>
        <p:nvSpPr>
          <p:cNvPr id="3" name="Footer Placeholder 2"/>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5BDAAD34-7E7C-EB4B-9C5C-DD89D0AADC70}" type="slidenum">
              <a:rPr lang="en-US"/>
              <a:pPr>
                <a:defRPr/>
              </a:pPr>
              <a:t>‹#›</a:t>
            </a:fld>
            <a:endParaRPr lang="en-US"/>
          </a:p>
        </p:txBody>
      </p:sp>
    </p:spTree>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8D2F8A23-7D96-6743-A7E0-5A34C6FDFDB6}" type="datetime1">
              <a:rPr lang="en-US"/>
              <a:pPr>
                <a:defRPr/>
              </a:pPr>
              <a:t>7/3/2016</a:t>
            </a:fld>
            <a:endParaRPr lang="en-US"/>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A4FB4BE3-10DD-124D-B4A7-78F0D078C1F5}" type="slidenum">
              <a:rPr lang="en-US"/>
              <a:pPr>
                <a:defRPr/>
              </a:pPr>
              <a:t>‹#›</a:t>
            </a:fld>
            <a:endParaRPr lang="en-US"/>
          </a:p>
        </p:txBody>
      </p:sp>
    </p:spTree>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27E3DCBB-856A-7149-A5E2-F86DA36E7CC9}" type="datetime1">
              <a:rPr lang="en-US"/>
              <a:pPr>
                <a:defRPr/>
              </a:pPr>
              <a:t>7/3/2016</a:t>
            </a:fld>
            <a:endParaRPr lang="en-US"/>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cs typeface="+mn-cs"/>
              </a:defRPr>
            </a:lvl1pPr>
          </a:lstStyle>
          <a:p>
            <a:pPr>
              <a:defRPr/>
            </a:pPr>
            <a:fld id="{DCB55BC6-85C1-3642-BB39-327B09741C54}" type="slidenum">
              <a:rPr lang="en-US"/>
              <a:pPr>
                <a:defRPr/>
              </a:pPr>
              <a:t>‹#›</a:t>
            </a:fld>
            <a:endParaRPr lang="en-US"/>
          </a:p>
        </p:txBody>
      </p:sp>
    </p:spTree>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113" y="449263"/>
            <a:ext cx="8878887"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508125"/>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left)">
                                      <p:cBhvr>
                                        <p:cTn id="7" dur="500"/>
                                        <p:tgtEl>
                                          <p:spTgt spid="10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wipe(left)">
                                      <p:cBhvr>
                                        <p:cTn id="10" dur="500"/>
                                        <p:tgtEl>
                                          <p:spTgt spid="10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wipe(left)">
                                      <p:cBhvr>
                                        <p:cTn id="13" dur="500"/>
                                        <p:tgtEl>
                                          <p:spTgt spid="10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wipe(left)">
                                      <p:cBhvr>
                                        <p:cTn id="16" dur="500"/>
                                        <p:tgtEl>
                                          <p:spTgt spid="102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wipe(left)">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defTabSz="457200" rtl="0" eaLnBrk="0" fontAlgn="base" hangingPunct="0">
        <a:spcBef>
          <a:spcPct val="0"/>
        </a:spcBef>
        <a:spcAft>
          <a:spcPct val="0"/>
        </a:spcAft>
        <a:defRPr sz="4400" b="1" kern="1200">
          <a:solidFill>
            <a:schemeClr val="tx1"/>
          </a:solidFill>
          <a:latin typeface="Tahoma"/>
          <a:ea typeface="ＭＳ Ｐゴシック" pitchFamily="1" charset="-128"/>
          <a:cs typeface="Tahoma"/>
        </a:defRPr>
      </a:lvl1pPr>
      <a:lvl2pPr algn="ctr" defTabSz="457200" rtl="0" eaLnBrk="0" fontAlgn="base" hangingPunct="0">
        <a:spcBef>
          <a:spcPct val="0"/>
        </a:spcBef>
        <a:spcAft>
          <a:spcPct val="0"/>
        </a:spcAft>
        <a:defRPr sz="4400" b="1">
          <a:solidFill>
            <a:schemeClr val="tx1"/>
          </a:solidFill>
          <a:latin typeface="Tahoma" pitchFamily="1" charset="0"/>
          <a:ea typeface="ＭＳ Ｐゴシック" pitchFamily="1" charset="-128"/>
        </a:defRPr>
      </a:lvl2pPr>
      <a:lvl3pPr algn="ctr" defTabSz="457200" rtl="0" eaLnBrk="0" fontAlgn="base" hangingPunct="0">
        <a:spcBef>
          <a:spcPct val="0"/>
        </a:spcBef>
        <a:spcAft>
          <a:spcPct val="0"/>
        </a:spcAft>
        <a:defRPr sz="4400" b="1">
          <a:solidFill>
            <a:schemeClr val="tx1"/>
          </a:solidFill>
          <a:latin typeface="Tahoma" pitchFamily="1" charset="0"/>
          <a:ea typeface="ＭＳ Ｐゴシック" pitchFamily="1" charset="-128"/>
        </a:defRPr>
      </a:lvl3pPr>
      <a:lvl4pPr algn="ctr" defTabSz="457200" rtl="0" eaLnBrk="0" fontAlgn="base" hangingPunct="0">
        <a:spcBef>
          <a:spcPct val="0"/>
        </a:spcBef>
        <a:spcAft>
          <a:spcPct val="0"/>
        </a:spcAft>
        <a:defRPr sz="4400" b="1">
          <a:solidFill>
            <a:schemeClr val="tx1"/>
          </a:solidFill>
          <a:latin typeface="Tahoma" pitchFamily="1" charset="0"/>
          <a:ea typeface="ＭＳ Ｐゴシック" pitchFamily="1" charset="-128"/>
        </a:defRPr>
      </a:lvl4pPr>
      <a:lvl5pPr algn="ctr" defTabSz="457200" rtl="0" eaLnBrk="0" fontAlgn="base" hangingPunct="0">
        <a:spcBef>
          <a:spcPct val="0"/>
        </a:spcBef>
        <a:spcAft>
          <a:spcPct val="0"/>
        </a:spcAft>
        <a:defRPr sz="4400" b="1">
          <a:solidFill>
            <a:schemeClr val="tx1"/>
          </a:solidFill>
          <a:latin typeface="Tahoma" pitchFamily="1" charset="0"/>
          <a:ea typeface="ＭＳ Ｐゴシック" pitchFamily="1" charset="-128"/>
        </a:defRPr>
      </a:lvl5pPr>
      <a:lvl6pPr marL="457200" algn="ctr" defTabSz="457200" rtl="0" fontAlgn="base">
        <a:spcBef>
          <a:spcPct val="0"/>
        </a:spcBef>
        <a:spcAft>
          <a:spcPct val="0"/>
        </a:spcAft>
        <a:defRPr sz="4400" b="1">
          <a:solidFill>
            <a:srgbClr val="F2F2F2"/>
          </a:solidFill>
          <a:latin typeface="Tahoma" pitchFamily="1" charset="0"/>
          <a:ea typeface="ＭＳ Ｐゴシック" pitchFamily="1" charset="-128"/>
        </a:defRPr>
      </a:lvl6pPr>
      <a:lvl7pPr marL="914400" algn="ctr" defTabSz="457200" rtl="0" fontAlgn="base">
        <a:spcBef>
          <a:spcPct val="0"/>
        </a:spcBef>
        <a:spcAft>
          <a:spcPct val="0"/>
        </a:spcAft>
        <a:defRPr sz="4400" b="1">
          <a:solidFill>
            <a:srgbClr val="F2F2F2"/>
          </a:solidFill>
          <a:latin typeface="Tahoma" pitchFamily="1" charset="0"/>
          <a:ea typeface="ＭＳ Ｐゴシック" pitchFamily="1" charset="-128"/>
        </a:defRPr>
      </a:lvl7pPr>
      <a:lvl8pPr marL="1371600" algn="ctr" defTabSz="457200" rtl="0" fontAlgn="base">
        <a:spcBef>
          <a:spcPct val="0"/>
        </a:spcBef>
        <a:spcAft>
          <a:spcPct val="0"/>
        </a:spcAft>
        <a:defRPr sz="4400" b="1">
          <a:solidFill>
            <a:srgbClr val="F2F2F2"/>
          </a:solidFill>
          <a:latin typeface="Tahoma" pitchFamily="1" charset="0"/>
          <a:ea typeface="ＭＳ Ｐゴシック" pitchFamily="1" charset="-128"/>
        </a:defRPr>
      </a:lvl8pPr>
      <a:lvl9pPr marL="1828800" algn="ctr" defTabSz="457200" rtl="0" fontAlgn="base">
        <a:spcBef>
          <a:spcPct val="0"/>
        </a:spcBef>
        <a:spcAft>
          <a:spcPct val="0"/>
        </a:spcAft>
        <a:defRPr sz="4400" b="1">
          <a:solidFill>
            <a:srgbClr val="F2F2F2"/>
          </a:solidFill>
          <a:latin typeface="Tahoma"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100" charset="0"/>
        <a:buChar char="•"/>
        <a:defRPr sz="3200" kern="1200">
          <a:solidFill>
            <a:srgbClr val="000000"/>
          </a:solidFill>
          <a:latin typeface="Tahoma"/>
          <a:ea typeface="ＭＳ Ｐゴシック" pitchFamily="1" charset="-128"/>
          <a:cs typeface="Tahoma"/>
        </a:defRPr>
      </a:lvl1pPr>
      <a:lvl2pPr marL="742950" indent="-285750" algn="l" defTabSz="457200" rtl="0" eaLnBrk="0" fontAlgn="base" hangingPunct="0">
        <a:spcBef>
          <a:spcPct val="20000"/>
        </a:spcBef>
        <a:spcAft>
          <a:spcPct val="0"/>
        </a:spcAft>
        <a:buFont typeface="Arial" pitchFamily="-100" charset="0"/>
        <a:buChar char="–"/>
        <a:defRPr sz="2800" kern="1200">
          <a:solidFill>
            <a:srgbClr val="000000"/>
          </a:solidFill>
          <a:latin typeface="Tahoma"/>
          <a:ea typeface="ＭＳ Ｐゴシック" pitchFamily="1" charset="-128"/>
          <a:cs typeface="Tahoma"/>
        </a:defRPr>
      </a:lvl2pPr>
      <a:lvl3pPr marL="1143000" indent="-228600" algn="l" defTabSz="457200" rtl="0" eaLnBrk="0" fontAlgn="base" hangingPunct="0">
        <a:spcBef>
          <a:spcPct val="20000"/>
        </a:spcBef>
        <a:spcAft>
          <a:spcPct val="0"/>
        </a:spcAft>
        <a:buFont typeface="Arial" pitchFamily="-100" charset="0"/>
        <a:buChar char="•"/>
        <a:defRPr sz="2400" kern="1200">
          <a:solidFill>
            <a:srgbClr val="000000"/>
          </a:solidFill>
          <a:latin typeface="Tahoma"/>
          <a:ea typeface="ＭＳ Ｐゴシック" pitchFamily="1" charset="-128"/>
          <a:cs typeface="Tahoma"/>
        </a:defRPr>
      </a:lvl3pPr>
      <a:lvl4pPr marL="1600200" indent="-228600" algn="l" defTabSz="457200" rtl="0" eaLnBrk="0" fontAlgn="base" hangingPunct="0">
        <a:spcBef>
          <a:spcPct val="20000"/>
        </a:spcBef>
        <a:spcAft>
          <a:spcPct val="0"/>
        </a:spcAft>
        <a:buFont typeface="Arial" pitchFamily="-100" charset="0"/>
        <a:buChar char="–"/>
        <a:defRPr sz="2000" kern="1200">
          <a:solidFill>
            <a:srgbClr val="000000"/>
          </a:solidFill>
          <a:latin typeface="Tahoma"/>
          <a:ea typeface="ＭＳ Ｐゴシック" pitchFamily="1" charset="-128"/>
          <a:cs typeface="Tahoma"/>
        </a:defRPr>
      </a:lvl4pPr>
      <a:lvl5pPr marL="2057400" indent="-228600" algn="l" defTabSz="457200" rtl="0" eaLnBrk="0" fontAlgn="base" hangingPunct="0">
        <a:spcBef>
          <a:spcPct val="20000"/>
        </a:spcBef>
        <a:spcAft>
          <a:spcPct val="0"/>
        </a:spcAft>
        <a:buFont typeface="Arial" pitchFamily="-100" charset="0"/>
        <a:buChar char="»"/>
        <a:defRPr sz="2000" kern="1200">
          <a:solidFill>
            <a:srgbClr val="000000"/>
          </a:solidFill>
          <a:latin typeface="Tahoma"/>
          <a:ea typeface="ＭＳ Ｐゴシック" pitchFamily="1"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774825"/>
            <a:ext cx="7772400" cy="1225550"/>
          </a:xfrm>
        </p:spPr>
        <p:txBody>
          <a:bodyPr/>
          <a:lstStyle/>
          <a:p>
            <a:pPr eaLnBrk="1" hangingPunct="1"/>
            <a:r>
              <a:rPr lang="en-US">
                <a:latin typeface="Tahoma" pitchFamily="-100" charset="0"/>
                <a:ea typeface="ＭＳ Ｐゴシック" pitchFamily="-100" charset="-128"/>
              </a:rPr>
              <a:t>5 Words for the Heart of Worship</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endParaRPr>
          </a:p>
        </p:txBody>
      </p:sp>
      <p:pic>
        <p:nvPicPr>
          <p:cNvPr id="14340" name="Picture 4" descr="worship-title.jpg"/>
          <p:cNvPicPr>
            <a:picLocks noChangeAspect="1"/>
          </p:cNvPicPr>
          <p:nvPr/>
        </p:nvPicPr>
        <p:blipFill>
          <a:blip r:embed="rId3"/>
          <a:srcRect/>
          <a:stretch>
            <a:fillRect/>
          </a:stretch>
        </p:blipFill>
        <p:spPr bwMode="auto">
          <a:xfrm>
            <a:off x="0" y="0"/>
            <a:ext cx="9137650" cy="5715000"/>
          </a:xfrm>
          <a:prstGeom prst="rect">
            <a:avLst/>
          </a:prstGeom>
          <a:noFill/>
          <a:ln w="9525">
            <a:noFill/>
            <a:miter lim="800000"/>
            <a:headEnd/>
            <a:tailEnd/>
          </a:ln>
        </p:spPr>
      </p:pic>
    </p:spTree>
  </p:cSld>
  <p:clrMapOvr>
    <a:masterClrMapping/>
  </p:clrMapOvr>
  <p:transition>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32771" name="Content Placeholder 2"/>
          <p:cNvSpPr>
            <a:spLocks noGrp="1"/>
          </p:cNvSpPr>
          <p:nvPr>
            <p:ph idx="1"/>
          </p:nvPr>
        </p:nvSpPr>
        <p:spPr/>
        <p:txBody>
          <a:bodyPr/>
          <a:lstStyle/>
          <a:p>
            <a:pPr>
              <a:buNone/>
            </a:pPr>
            <a:r>
              <a:rPr lang="en-US" dirty="0">
                <a:solidFill>
                  <a:srgbClr val="403152"/>
                </a:solidFill>
                <a:latin typeface="Tahoma" pitchFamily="-100" charset="0"/>
                <a:ea typeface="ＭＳ Ｐゴシック" pitchFamily="-100" charset="-128"/>
              </a:rPr>
              <a:t>5. To Confess Agreement (</a:t>
            </a:r>
            <a:r>
              <a:rPr lang="en-US" dirty="0" err="1">
                <a:solidFill>
                  <a:srgbClr val="403152"/>
                </a:solidFill>
                <a:latin typeface="Tahoma" pitchFamily="-100" charset="0"/>
                <a:ea typeface="ＭＳ Ｐゴシック" pitchFamily="-100" charset="-128"/>
              </a:rPr>
              <a:t>Homología</a:t>
            </a:r>
            <a:r>
              <a:rPr lang="en-US" dirty="0">
                <a:solidFill>
                  <a:srgbClr val="403152"/>
                </a:solidFill>
                <a:latin typeface="Tahoma" pitchFamily="-100" charset="0"/>
                <a:ea typeface="ＭＳ Ｐゴシック" pitchFamily="-100" charset="-128"/>
              </a:rPr>
              <a:t>)</a:t>
            </a:r>
          </a:p>
          <a:p>
            <a:pPr lvl="1"/>
            <a:r>
              <a:rPr lang="en-US" dirty="0">
                <a:latin typeface="Tahoma" pitchFamily="-100" charset="0"/>
                <a:ea typeface="ＭＳ Ｐゴシック" pitchFamily="-100" charset="-128"/>
              </a:rPr>
              <a:t>Its use builds in intensity from the confession of sin, to the confession of praise and prayer to God, to the central confession of Jesus and all the facts and doctrines relating to Him. </a:t>
            </a:r>
          </a:p>
          <a:p>
            <a:pPr lvl="1"/>
            <a:r>
              <a:rPr lang="en-US" dirty="0">
                <a:latin typeface="Tahoma" pitchFamily="-100" charset="0"/>
                <a:ea typeface="ＭＳ Ｐゴシック" pitchFamily="-100" charset="-128"/>
              </a:rPr>
              <a:t>“As in the OT, homology is the praise of God which culminates in the heavenly anthems and in creation’s acknowledgement of Jesus Christ as Lord.” </a:t>
            </a:r>
          </a:p>
          <a:p>
            <a:endParaRPr lang="en-US" dirty="0">
              <a:latin typeface="Tahoma" pitchFamily="-100" charset="0"/>
              <a:ea typeface="ＭＳ Ｐゴシック" pitchFamily="-100" charset="-128"/>
            </a:endParaRPr>
          </a:p>
        </p:txBody>
      </p:sp>
    </p:spTree>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65113" y="36513"/>
            <a:ext cx="8878887" cy="952500"/>
          </a:xfrm>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3" name="Content Placeholder 2"/>
          <p:cNvSpPr>
            <a:spLocks noGrp="1"/>
          </p:cNvSpPr>
          <p:nvPr>
            <p:ph idx="1"/>
          </p:nvPr>
        </p:nvSpPr>
        <p:spPr>
          <a:xfrm>
            <a:off x="457200" y="989013"/>
            <a:ext cx="8229600" cy="4291012"/>
          </a:xfrm>
        </p:spPr>
        <p:txBody>
          <a:bodyPr>
            <a:normAutofit fontScale="85000" lnSpcReduction="10000"/>
          </a:bodyPr>
          <a:lstStyle/>
          <a:p>
            <a:pPr>
              <a:buFont typeface="Arial" pitchFamily="1" charset="0"/>
              <a:buChar char="•"/>
              <a:defRPr/>
            </a:pPr>
            <a:r>
              <a:rPr lang="en-US" dirty="0"/>
              <a:t>To Kneel: </a:t>
            </a:r>
            <a:r>
              <a:rPr lang="en-US" sz="2800" dirty="0"/>
              <a:t>Teaches </a:t>
            </a:r>
            <a:r>
              <a:rPr lang="en-US" sz="2800" b="1" dirty="0">
                <a:solidFill>
                  <a:srgbClr val="403152"/>
                </a:solidFill>
              </a:rPr>
              <a:t>Humility</a:t>
            </a:r>
          </a:p>
          <a:p>
            <a:pPr>
              <a:buFont typeface="Arial" pitchFamily="1" charset="0"/>
              <a:buChar char="•"/>
              <a:defRPr/>
            </a:pPr>
            <a:r>
              <a:rPr lang="en-US" dirty="0"/>
              <a:t>To Bow:</a:t>
            </a:r>
          </a:p>
          <a:p>
            <a:pPr lvl="1">
              <a:buFont typeface="Arial" pitchFamily="1" charset="0"/>
              <a:buChar char="–"/>
              <a:defRPr/>
            </a:pPr>
            <a:r>
              <a:rPr lang="en-US" dirty="0"/>
              <a:t>Teaches </a:t>
            </a:r>
            <a:r>
              <a:rPr lang="en-US" b="1" dirty="0">
                <a:solidFill>
                  <a:srgbClr val="403152"/>
                </a:solidFill>
              </a:rPr>
              <a:t>His Presence &amp; His Total Claim</a:t>
            </a:r>
          </a:p>
          <a:p>
            <a:pPr>
              <a:buFont typeface="Arial" pitchFamily="1" charset="0"/>
              <a:buChar char="•"/>
              <a:defRPr/>
            </a:pPr>
            <a:r>
              <a:rPr lang="en-US" dirty="0"/>
              <a:t>To Offer Wages &amp; Service: </a:t>
            </a:r>
          </a:p>
          <a:p>
            <a:pPr lvl="1">
              <a:buFont typeface="Arial" pitchFamily="1" charset="0"/>
              <a:buChar char="–"/>
              <a:defRPr/>
            </a:pPr>
            <a:r>
              <a:rPr lang="en-US" dirty="0"/>
              <a:t>Teaches </a:t>
            </a:r>
            <a:r>
              <a:rPr lang="en-US" b="1" dirty="0">
                <a:solidFill>
                  <a:srgbClr val="403152"/>
                </a:solidFill>
              </a:rPr>
              <a:t>You Freely Give To The God You Love</a:t>
            </a:r>
          </a:p>
          <a:p>
            <a:pPr>
              <a:buFont typeface="Arial" pitchFamily="1" charset="0"/>
              <a:buChar char="•"/>
              <a:defRPr/>
            </a:pPr>
            <a:r>
              <a:rPr lang="en-US" dirty="0"/>
              <a:t>To Publicly Serve The Kingdom: </a:t>
            </a:r>
          </a:p>
          <a:p>
            <a:pPr lvl="1">
              <a:buFont typeface="Arial" pitchFamily="1" charset="0"/>
              <a:buChar char="–"/>
              <a:defRPr/>
            </a:pPr>
            <a:r>
              <a:rPr lang="en-US" dirty="0"/>
              <a:t>Teaches </a:t>
            </a:r>
            <a:r>
              <a:rPr lang="en-US" b="1" dirty="0">
                <a:solidFill>
                  <a:srgbClr val="403152"/>
                </a:solidFill>
              </a:rPr>
              <a:t>You Are His Vessel</a:t>
            </a:r>
          </a:p>
          <a:p>
            <a:pPr>
              <a:buFont typeface="Arial" pitchFamily="1" charset="0"/>
              <a:buChar char="•"/>
              <a:defRPr/>
            </a:pPr>
            <a:r>
              <a:rPr lang="en-US" dirty="0"/>
              <a:t>To Confess Agreement: </a:t>
            </a:r>
          </a:p>
          <a:p>
            <a:pPr lvl="1">
              <a:buFont typeface="Arial" pitchFamily="1" charset="0"/>
              <a:buChar char="–"/>
              <a:defRPr/>
            </a:pPr>
            <a:r>
              <a:rPr lang="en-US" dirty="0"/>
              <a:t>Teaches You </a:t>
            </a:r>
            <a:r>
              <a:rPr lang="en-US" b="1" dirty="0">
                <a:solidFill>
                  <a:srgbClr val="403152"/>
                </a:solidFill>
              </a:rPr>
              <a:t>Declare Your Sin, Savior, &amp; God’s Ultimate Worthiness</a:t>
            </a:r>
          </a:p>
          <a:p>
            <a:pPr>
              <a:buFont typeface="Arial" pitchFamily="1" charset="0"/>
              <a:buChar char="•"/>
              <a:defRPr/>
            </a:pPr>
            <a:endParaRPr lang="en-US" dirty="0"/>
          </a:p>
        </p:txBody>
      </p:sp>
    </p:spTree>
  </p:cSld>
  <p:clrMapOvr>
    <a:masterClrMapping/>
  </p:clrMapOvr>
  <p:transition>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685800" y="1774825"/>
            <a:ext cx="7772400" cy="1225550"/>
          </a:xfrm>
        </p:spPr>
        <p:txBody>
          <a:bodyPr/>
          <a:lstStyle/>
          <a:p>
            <a:pPr eaLnBrk="1" hangingPunct="1"/>
            <a:r>
              <a:rPr lang="en-US">
                <a:latin typeface="Tahoma" pitchFamily="-100" charset="0"/>
                <a:ea typeface="ＭＳ Ｐゴシック" pitchFamily="-100" charset="-128"/>
              </a:rPr>
              <a:t>We worship</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endParaRPr>
          </a:p>
        </p:txBody>
      </p:sp>
      <p:pic>
        <p:nvPicPr>
          <p:cNvPr id="35844" name="Picture 4" descr="worship-title.jpg"/>
          <p:cNvPicPr>
            <a:picLocks noChangeAspect="1"/>
          </p:cNvPicPr>
          <p:nvPr/>
        </p:nvPicPr>
        <p:blipFill>
          <a:blip r:embed="rId3"/>
          <a:srcRect/>
          <a:stretch>
            <a:fillRect/>
          </a:stretch>
        </p:blipFill>
        <p:spPr bwMode="auto">
          <a:xfrm>
            <a:off x="0" y="0"/>
            <a:ext cx="9137650" cy="5715000"/>
          </a:xfrm>
          <a:prstGeom prst="rect">
            <a:avLst/>
          </a:prstGeom>
          <a:noFill/>
          <a:ln w="9525">
            <a:noFill/>
            <a:miter lim="800000"/>
            <a:headEnd/>
            <a:tailEnd/>
          </a:ln>
        </p:spPr>
      </p:pic>
    </p:spTree>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Tahoma" pitchFamily="-100" charset="0"/>
                <a:ea typeface="ＭＳ Ｐゴシック" pitchFamily="-100" charset="-128"/>
              </a:rPr>
              <a:t>What Is Worship?</a:t>
            </a:r>
          </a:p>
        </p:txBody>
      </p:sp>
      <p:sp>
        <p:nvSpPr>
          <p:cNvPr id="16387" name="Content Placeholder 2"/>
          <p:cNvSpPr>
            <a:spLocks noGrp="1"/>
          </p:cNvSpPr>
          <p:nvPr>
            <p:ph idx="1"/>
          </p:nvPr>
        </p:nvSpPr>
        <p:spPr/>
        <p:txBody>
          <a:bodyPr/>
          <a:lstStyle/>
          <a:p>
            <a:pPr>
              <a:buFont typeface="Arial" pitchFamily="-100" charset="0"/>
              <a:buNone/>
            </a:pPr>
            <a:r>
              <a:rPr lang="en-US" dirty="0">
                <a:latin typeface="Tahoma" pitchFamily="-100" charset="0"/>
                <a:ea typeface="ＭＳ Ｐゴシック" pitchFamily="-100" charset="-128"/>
              </a:rPr>
              <a:t>Worship Includes 4 Components:</a:t>
            </a:r>
          </a:p>
          <a:p>
            <a:r>
              <a:rPr lang="en-US" dirty="0">
                <a:latin typeface="Tahoma" pitchFamily="-100" charset="0"/>
                <a:ea typeface="ＭＳ Ｐゴシック" pitchFamily="-100" charset="-128"/>
              </a:rPr>
              <a:t>An Object: God, An Idol, A Person</a:t>
            </a:r>
          </a:p>
          <a:p>
            <a:r>
              <a:rPr lang="en-US" dirty="0">
                <a:latin typeface="Tahoma" pitchFamily="-100" charset="0"/>
                <a:ea typeface="ＭＳ Ｐゴシック" pitchFamily="-100" charset="-128"/>
              </a:rPr>
              <a:t>An Attitude: Reverence, Thanks, Joy, Etc…</a:t>
            </a:r>
          </a:p>
          <a:p>
            <a:r>
              <a:rPr lang="en-US" dirty="0">
                <a:latin typeface="Tahoma" pitchFamily="-100" charset="0"/>
                <a:ea typeface="ＭＳ Ｐゴシック" pitchFamily="-100" charset="-128"/>
              </a:rPr>
              <a:t>A Posture (In Body or Heart): Stand, Etc…</a:t>
            </a:r>
          </a:p>
          <a:p>
            <a:r>
              <a:rPr lang="en-US" dirty="0">
                <a:latin typeface="Tahoma" pitchFamily="-100" charset="0"/>
                <a:ea typeface="ＭＳ Ｐゴシック" pitchFamily="-100" charset="-128"/>
              </a:rPr>
              <a:t>A Form: Pray, Sing, Give, Etc…</a:t>
            </a:r>
          </a:p>
        </p:txBody>
      </p:sp>
    </p:spTree>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18435" name="Content Placeholder 2"/>
          <p:cNvSpPr>
            <a:spLocks noGrp="1"/>
          </p:cNvSpPr>
          <p:nvPr>
            <p:ph idx="1"/>
          </p:nvPr>
        </p:nvSpPr>
        <p:spPr/>
        <p:txBody>
          <a:bodyPr/>
          <a:lstStyle/>
          <a:p>
            <a:r>
              <a:rPr lang="en-US">
                <a:latin typeface="Tahoma" pitchFamily="-100" charset="0"/>
                <a:ea typeface="ＭＳ Ｐゴシック" pitchFamily="-100" charset="-128"/>
              </a:rPr>
              <a:t>To Kneel</a:t>
            </a:r>
          </a:p>
          <a:p>
            <a:r>
              <a:rPr lang="en-US">
                <a:latin typeface="Tahoma" pitchFamily="-100" charset="0"/>
                <a:ea typeface="ＭＳ Ｐゴシック" pitchFamily="-100" charset="-128"/>
              </a:rPr>
              <a:t>To Bow (Literally: Kiss the earth)</a:t>
            </a:r>
          </a:p>
          <a:p>
            <a:r>
              <a:rPr lang="en-US">
                <a:latin typeface="Tahoma" pitchFamily="-100" charset="0"/>
                <a:ea typeface="ＭＳ Ｐゴシック" pitchFamily="-100" charset="-128"/>
              </a:rPr>
              <a:t>To Offer Wages &amp; Service</a:t>
            </a:r>
          </a:p>
          <a:p>
            <a:r>
              <a:rPr lang="en-US">
                <a:latin typeface="Tahoma" pitchFamily="-100" charset="0"/>
                <a:ea typeface="ＭＳ Ｐゴシック" pitchFamily="-100" charset="-128"/>
              </a:rPr>
              <a:t>To Publicly Serve The Kingdom</a:t>
            </a:r>
          </a:p>
          <a:p>
            <a:r>
              <a:rPr lang="en-US">
                <a:latin typeface="Tahoma" pitchFamily="-100" charset="0"/>
                <a:ea typeface="ＭＳ Ｐゴシック" pitchFamily="-100" charset="-128"/>
              </a:rPr>
              <a:t>To Confess Agreement</a:t>
            </a:r>
          </a:p>
          <a:p>
            <a:endParaRPr lang="en-US">
              <a:latin typeface="Tahoma" pitchFamily="-100" charset="0"/>
              <a:ea typeface="ＭＳ Ｐゴシック" pitchFamily="-100" charset="-128"/>
            </a:endParaRPr>
          </a:p>
        </p:txBody>
      </p:sp>
    </p:spTree>
  </p:cSld>
  <p:clrMapOvr>
    <a:masterClrMapping/>
  </p:clrMapOvr>
  <p:transition>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3" name="Content Placeholder 2"/>
          <p:cNvSpPr>
            <a:spLocks noGrp="1"/>
          </p:cNvSpPr>
          <p:nvPr>
            <p:ph idx="1"/>
          </p:nvPr>
        </p:nvSpPr>
        <p:spPr>
          <a:xfrm>
            <a:off x="457200" y="1408516"/>
            <a:ext cx="8507413" cy="4032561"/>
          </a:xfrm>
        </p:spPr>
        <p:txBody>
          <a:bodyPr>
            <a:normAutofit fontScale="92500" lnSpcReduction="20000"/>
          </a:bodyPr>
          <a:lstStyle/>
          <a:p>
            <a:pPr>
              <a:buNone/>
              <a:defRPr/>
            </a:pPr>
            <a:r>
              <a:rPr lang="en-US" dirty="0">
                <a:solidFill>
                  <a:srgbClr val="403152"/>
                </a:solidFill>
              </a:rPr>
              <a:t>1. To Kneel: (</a:t>
            </a:r>
            <a:r>
              <a:rPr lang="en-US" dirty="0" err="1">
                <a:solidFill>
                  <a:srgbClr val="403152"/>
                </a:solidFill>
              </a:rPr>
              <a:t>gónu</a:t>
            </a:r>
            <a:r>
              <a:rPr lang="en-US" dirty="0">
                <a:solidFill>
                  <a:srgbClr val="403152"/>
                </a:solidFill>
              </a:rPr>
              <a:t>)</a:t>
            </a:r>
          </a:p>
          <a:p>
            <a:pPr lvl="1">
              <a:buFont typeface="Arial" pitchFamily="1" charset="0"/>
              <a:buChar char="–"/>
              <a:defRPr/>
            </a:pPr>
            <a:r>
              <a:rPr lang="en-US" dirty="0"/>
              <a:t>“a gesture of worship which also symbolizes the inner attitude.”</a:t>
            </a:r>
          </a:p>
          <a:p>
            <a:pPr>
              <a:buFont typeface="Arial" pitchFamily="1" charset="0"/>
              <a:buChar char="•"/>
              <a:defRPr/>
            </a:pPr>
            <a:r>
              <a:rPr lang="en-US" dirty="0"/>
              <a:t>Genuflection: Bending the knee or kneeling. </a:t>
            </a:r>
          </a:p>
          <a:p>
            <a:pPr lvl="1">
              <a:buFont typeface="Arial" pitchFamily="1" charset="0"/>
              <a:buChar char="–"/>
              <a:defRPr/>
            </a:pPr>
            <a:r>
              <a:rPr lang="en-US" dirty="0"/>
              <a:t>“It passed into the early church as an established practice in both individual and common prayer.”</a:t>
            </a:r>
          </a:p>
          <a:p>
            <a:pPr>
              <a:buFont typeface="Arial" pitchFamily="1" charset="0"/>
              <a:buChar char="•"/>
              <a:defRPr/>
            </a:pPr>
            <a:r>
              <a:rPr lang="en-US" dirty="0"/>
              <a:t>Key Passages: Luke 22:41, Acts 21:5, </a:t>
            </a:r>
            <a:br>
              <a:rPr lang="en-US" dirty="0"/>
            </a:br>
            <a:r>
              <a:rPr lang="en-US" dirty="0"/>
              <a:t>Eph. 3:14, Phil. 2:10</a:t>
            </a:r>
          </a:p>
          <a:p>
            <a:pPr>
              <a:buFont typeface="Arial" pitchFamily="1" charset="0"/>
              <a:buChar char="•"/>
              <a:defRPr/>
            </a:pPr>
            <a:r>
              <a:rPr lang="en-US" dirty="0"/>
              <a:t>Key Concept: Gesture to express humility, need, respect, submission, and adoration.</a:t>
            </a:r>
          </a:p>
        </p:txBody>
      </p:sp>
    </p:spTree>
  </p:cSld>
  <p:clrMapOvr>
    <a:masterClrMapping/>
  </p:clrMapOvr>
  <p:transition>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3" name="Content Placeholder 2"/>
          <p:cNvSpPr>
            <a:spLocks noGrp="1"/>
          </p:cNvSpPr>
          <p:nvPr>
            <p:ph idx="1"/>
          </p:nvPr>
        </p:nvSpPr>
        <p:spPr/>
        <p:txBody>
          <a:bodyPr>
            <a:normAutofit fontScale="85000" lnSpcReduction="20000"/>
          </a:bodyPr>
          <a:lstStyle/>
          <a:p>
            <a:pPr>
              <a:buNone/>
              <a:defRPr/>
            </a:pPr>
            <a:r>
              <a:rPr lang="en-US" dirty="0">
                <a:solidFill>
                  <a:srgbClr val="403152"/>
                </a:solidFill>
              </a:rPr>
              <a:t>2. To Bow: (</a:t>
            </a:r>
            <a:r>
              <a:rPr lang="en-US" dirty="0" err="1">
                <a:solidFill>
                  <a:srgbClr val="403152"/>
                </a:solidFill>
              </a:rPr>
              <a:t>proskuneín</a:t>
            </a:r>
            <a:r>
              <a:rPr lang="en-US" dirty="0">
                <a:solidFill>
                  <a:srgbClr val="403152"/>
                </a:solidFill>
              </a:rPr>
              <a:t>)</a:t>
            </a:r>
          </a:p>
          <a:p>
            <a:pPr lvl="1">
              <a:buFont typeface="Arial" pitchFamily="1" charset="0"/>
              <a:buChar char="–"/>
              <a:defRPr/>
            </a:pPr>
            <a:r>
              <a:rPr lang="en-US" dirty="0"/>
              <a:t>Literally: Kiss the earth</a:t>
            </a:r>
          </a:p>
          <a:p>
            <a:pPr>
              <a:buFont typeface="Arial" pitchFamily="1" charset="0"/>
              <a:buChar char="•"/>
              <a:defRPr/>
            </a:pPr>
            <a:r>
              <a:rPr lang="en-US" dirty="0"/>
              <a:t>A visible act to a visible </a:t>
            </a:r>
            <a:r>
              <a:rPr lang="en-US" dirty="0" err="1"/>
              <a:t>diety</a:t>
            </a:r>
            <a:r>
              <a:rPr lang="en-US" dirty="0"/>
              <a:t>.</a:t>
            </a:r>
          </a:p>
          <a:p>
            <a:pPr lvl="1">
              <a:buFont typeface="Arial" pitchFamily="1" charset="0"/>
              <a:buChar char="–"/>
              <a:defRPr/>
            </a:pPr>
            <a:r>
              <a:rPr lang="en-US" dirty="0"/>
              <a:t>Declares: </a:t>
            </a:r>
            <a:r>
              <a:rPr lang="en-US" u="sng" dirty="0"/>
              <a:t>You have Total Claim to all that I am and all that I have.</a:t>
            </a:r>
          </a:p>
          <a:p>
            <a:pPr lvl="1">
              <a:buFont typeface="Arial" pitchFamily="1" charset="0"/>
              <a:buChar char="–"/>
              <a:defRPr/>
            </a:pPr>
            <a:r>
              <a:rPr lang="en-US" dirty="0"/>
              <a:t>Directed To Jesus: Matthew 14:33, 28:9, Highest Place, “…and worship at your feet.”</a:t>
            </a:r>
          </a:p>
          <a:p>
            <a:pPr>
              <a:buFont typeface="Arial" pitchFamily="1" charset="0"/>
              <a:buChar char="•"/>
              <a:defRPr/>
            </a:pPr>
            <a:r>
              <a:rPr lang="en-US" dirty="0"/>
              <a:t>Refused To Men</a:t>
            </a:r>
          </a:p>
          <a:p>
            <a:pPr lvl="1">
              <a:buFont typeface="Arial" pitchFamily="1" charset="0"/>
              <a:buChar char="–"/>
              <a:defRPr/>
            </a:pPr>
            <a:r>
              <a:rPr lang="en-US" dirty="0"/>
              <a:t>By Mordecai, Esther 3:3</a:t>
            </a:r>
          </a:p>
          <a:p>
            <a:pPr lvl="1">
              <a:buFont typeface="Arial" pitchFamily="1" charset="0"/>
              <a:buChar char="–"/>
              <a:defRPr/>
            </a:pPr>
            <a:r>
              <a:rPr lang="en-US" dirty="0"/>
              <a:t>By Paul, Acts 10:25-26</a:t>
            </a:r>
          </a:p>
          <a:p>
            <a:pPr>
              <a:buFont typeface="Arial" pitchFamily="1" charset="0"/>
              <a:buChar char="•"/>
              <a:defRPr/>
            </a:pPr>
            <a:endParaRPr lang="en-US" dirty="0"/>
          </a:p>
        </p:txBody>
      </p:sp>
    </p:spTree>
  </p:cSld>
  <p:clrMapOvr>
    <a:masterClrMapping/>
  </p:clrMapOvr>
  <p:transition>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3" y="307975"/>
            <a:ext cx="8878887" cy="952500"/>
          </a:xfrm>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endParaRPr lang="en-US" dirty="0"/>
          </a:p>
        </p:txBody>
      </p:sp>
      <p:sp>
        <p:nvSpPr>
          <p:cNvPr id="3" name="Content Placeholder 2"/>
          <p:cNvSpPr>
            <a:spLocks noGrp="1"/>
          </p:cNvSpPr>
          <p:nvPr>
            <p:ph idx="1"/>
          </p:nvPr>
        </p:nvSpPr>
        <p:spPr>
          <a:xfrm>
            <a:off x="457200" y="1260475"/>
            <a:ext cx="8229600" cy="4454525"/>
          </a:xfrm>
        </p:spPr>
        <p:txBody>
          <a:bodyPr>
            <a:normAutofit fontScale="77500" lnSpcReduction="20000"/>
          </a:bodyPr>
          <a:lstStyle/>
          <a:p>
            <a:pPr>
              <a:buNone/>
              <a:defRPr/>
            </a:pPr>
            <a:r>
              <a:rPr lang="en-US" dirty="0">
                <a:solidFill>
                  <a:srgbClr val="403152"/>
                </a:solidFill>
              </a:rPr>
              <a:t>2. To Bow: (</a:t>
            </a:r>
            <a:r>
              <a:rPr lang="en-US" dirty="0" err="1">
                <a:solidFill>
                  <a:srgbClr val="403152"/>
                </a:solidFill>
              </a:rPr>
              <a:t>proskuneín</a:t>
            </a:r>
            <a:r>
              <a:rPr lang="en-US" dirty="0">
                <a:solidFill>
                  <a:srgbClr val="403152"/>
                </a:solidFill>
              </a:rPr>
              <a:t>) </a:t>
            </a:r>
            <a:r>
              <a:rPr lang="en-US" dirty="0"/>
              <a:t>Literally: Kiss the earth</a:t>
            </a:r>
          </a:p>
          <a:p>
            <a:pPr>
              <a:buFont typeface="Arial" pitchFamily="1" charset="0"/>
              <a:buChar char="•"/>
              <a:defRPr/>
            </a:pPr>
            <a:r>
              <a:rPr lang="en-US" dirty="0"/>
              <a:t>Usage: Almost Exclusively in the Gospels &amp; Revelation.</a:t>
            </a:r>
          </a:p>
          <a:p>
            <a:pPr lvl="1">
              <a:buFont typeface="Arial" pitchFamily="1" charset="0"/>
              <a:buChar char="–"/>
              <a:defRPr/>
            </a:pPr>
            <a:r>
              <a:rPr lang="en-US" dirty="0"/>
              <a:t>Such a powerful and meaningful response that Christians reserved it for being literally in the presence of God. (Revelation 15:4)</a:t>
            </a:r>
          </a:p>
          <a:p>
            <a:pPr>
              <a:buFont typeface="Arial" pitchFamily="1" charset="0"/>
              <a:buChar char="•"/>
              <a:defRPr/>
            </a:pPr>
            <a:r>
              <a:rPr lang="en-US" dirty="0"/>
              <a:t>Key Passage:1 Cor. 14:24-25</a:t>
            </a:r>
          </a:p>
          <a:p>
            <a:pPr lvl="1">
              <a:buFont typeface="Arial" pitchFamily="1" charset="0"/>
              <a:buChar char="–"/>
              <a:defRPr/>
            </a:pPr>
            <a:r>
              <a:rPr lang="en-US" dirty="0"/>
              <a:t>The former pagan will respond as if God were literally among them.</a:t>
            </a:r>
          </a:p>
          <a:p>
            <a:pPr>
              <a:buFont typeface="Arial" pitchFamily="1" charset="0"/>
              <a:buChar char="•"/>
              <a:defRPr/>
            </a:pPr>
            <a:r>
              <a:rPr lang="en-US" dirty="0"/>
              <a:t>Key Passage: John 4:20-24</a:t>
            </a:r>
          </a:p>
          <a:p>
            <a:pPr lvl="1">
              <a:buFont typeface="Arial" pitchFamily="1" charset="0"/>
              <a:buChar char="–"/>
              <a:defRPr/>
            </a:pPr>
            <a:r>
              <a:rPr lang="en-US" dirty="0"/>
              <a:t>Question of a given gesture at a given place.</a:t>
            </a:r>
          </a:p>
          <a:p>
            <a:pPr lvl="1">
              <a:buFont typeface="Arial" pitchFamily="1" charset="0"/>
              <a:buChar char="–"/>
              <a:defRPr/>
            </a:pPr>
            <a:r>
              <a:rPr lang="en-US" dirty="0"/>
              <a:t>Jesus shows the place is irrelevant, but does not reject the gesture. </a:t>
            </a:r>
          </a:p>
          <a:p>
            <a:pPr>
              <a:buFont typeface="Arial" pitchFamily="1" charset="0"/>
              <a:buChar char="•"/>
              <a:defRPr/>
            </a:pPr>
            <a:endParaRPr lang="en-US" dirty="0"/>
          </a:p>
        </p:txBody>
      </p:sp>
    </p:spTree>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3" name="Content Placeholder 2"/>
          <p:cNvSpPr>
            <a:spLocks noGrp="1"/>
          </p:cNvSpPr>
          <p:nvPr>
            <p:ph idx="1"/>
          </p:nvPr>
        </p:nvSpPr>
        <p:spPr>
          <a:xfrm>
            <a:off x="457200" y="1508125"/>
            <a:ext cx="8507413" cy="3771900"/>
          </a:xfrm>
        </p:spPr>
        <p:txBody>
          <a:bodyPr>
            <a:normAutofit fontScale="77500" lnSpcReduction="20000"/>
          </a:bodyPr>
          <a:lstStyle/>
          <a:p>
            <a:pPr>
              <a:buNone/>
              <a:defRPr/>
            </a:pPr>
            <a:r>
              <a:rPr lang="en-US" dirty="0">
                <a:solidFill>
                  <a:srgbClr val="403152"/>
                </a:solidFill>
              </a:rPr>
              <a:t>3. To Offer Wages &amp; Service (</a:t>
            </a:r>
            <a:r>
              <a:rPr lang="en-US" dirty="0" err="1">
                <a:solidFill>
                  <a:srgbClr val="403152"/>
                </a:solidFill>
              </a:rPr>
              <a:t>latreú</a:t>
            </a:r>
            <a:r>
              <a:rPr lang="en-US" sz="3800" dirty="0" err="1">
                <a:solidFill>
                  <a:srgbClr val="403152"/>
                </a:solidFill>
              </a:rPr>
              <a:t>ō</a:t>
            </a:r>
            <a:r>
              <a:rPr lang="en-US" dirty="0" err="1">
                <a:solidFill>
                  <a:srgbClr val="403152"/>
                </a:solidFill>
              </a:rPr>
              <a:t>/latreía</a:t>
            </a:r>
            <a:r>
              <a:rPr lang="en-US" dirty="0">
                <a:solidFill>
                  <a:srgbClr val="403152"/>
                </a:solidFill>
              </a:rPr>
              <a:t>)</a:t>
            </a:r>
          </a:p>
          <a:p>
            <a:pPr lvl="1">
              <a:buFont typeface="Arial" pitchFamily="1" charset="0"/>
              <a:buChar char="–"/>
              <a:defRPr/>
            </a:pPr>
            <a:r>
              <a:rPr lang="en-US" dirty="0">
                <a:solidFill>
                  <a:schemeClr val="tx1"/>
                </a:solidFill>
              </a:rPr>
              <a:t>Service based on “an ultimate decision or committal of the heart.” (Deuteronomy 10:12)</a:t>
            </a:r>
          </a:p>
          <a:p>
            <a:pPr>
              <a:buFont typeface="Arial" pitchFamily="1" charset="0"/>
              <a:buChar char="•"/>
              <a:defRPr/>
            </a:pPr>
            <a:r>
              <a:rPr lang="en-US" dirty="0">
                <a:solidFill>
                  <a:schemeClr val="tx1"/>
                </a:solidFill>
              </a:rPr>
              <a:t>Brings a new sphere of thought into our worship.</a:t>
            </a:r>
          </a:p>
          <a:p>
            <a:pPr lvl="1">
              <a:buFont typeface="Arial" pitchFamily="1" charset="0"/>
              <a:buChar char="–"/>
              <a:defRPr/>
            </a:pPr>
            <a:r>
              <a:rPr lang="en-US" dirty="0">
                <a:solidFill>
                  <a:schemeClr val="tx1"/>
                </a:solidFill>
              </a:rPr>
              <a:t>“The performance of acts associated with the </a:t>
            </a:r>
            <a:r>
              <a:rPr lang="en-US" dirty="0" err="1">
                <a:solidFill>
                  <a:schemeClr val="tx1"/>
                </a:solidFill>
              </a:rPr>
              <a:t>cultus</a:t>
            </a:r>
            <a:r>
              <a:rPr lang="en-US" dirty="0">
                <a:solidFill>
                  <a:schemeClr val="tx1"/>
                </a:solidFill>
              </a:rPr>
              <a:t> [the collective worship] seems to be the main connotation.” </a:t>
            </a:r>
            <a:br>
              <a:rPr lang="en-US" dirty="0">
                <a:solidFill>
                  <a:schemeClr val="tx1"/>
                </a:solidFill>
              </a:rPr>
            </a:br>
            <a:r>
              <a:rPr lang="en-US" dirty="0">
                <a:solidFill>
                  <a:schemeClr val="tx1"/>
                </a:solidFill>
              </a:rPr>
              <a:t>(See Hebrews 9:1)</a:t>
            </a:r>
          </a:p>
          <a:p>
            <a:pPr>
              <a:buFont typeface="Arial" pitchFamily="1" charset="0"/>
              <a:buChar char="•"/>
              <a:defRPr/>
            </a:pPr>
            <a:r>
              <a:rPr lang="en-US" dirty="0">
                <a:solidFill>
                  <a:schemeClr val="tx1"/>
                </a:solidFill>
              </a:rPr>
              <a:t>Key Application: </a:t>
            </a:r>
          </a:p>
          <a:p>
            <a:pPr lvl="1">
              <a:buFont typeface="Arial" pitchFamily="1" charset="0"/>
              <a:buChar char="–"/>
              <a:defRPr/>
            </a:pPr>
            <a:r>
              <a:rPr lang="en-US" dirty="0">
                <a:solidFill>
                  <a:schemeClr val="tx1"/>
                </a:solidFill>
              </a:rPr>
              <a:t>In Prayer: Luke 2:37, Acts 26:7</a:t>
            </a:r>
          </a:p>
          <a:p>
            <a:pPr lvl="1">
              <a:buFont typeface="Arial" pitchFamily="1" charset="0"/>
              <a:buChar char="–"/>
              <a:defRPr/>
            </a:pPr>
            <a:r>
              <a:rPr lang="en-US" dirty="0">
                <a:solidFill>
                  <a:schemeClr val="tx1"/>
                </a:solidFill>
              </a:rPr>
              <a:t>In The Gospel: Romans 1:9</a:t>
            </a:r>
          </a:p>
          <a:p>
            <a:pPr lvl="1">
              <a:buFont typeface="Arial" pitchFamily="1" charset="0"/>
              <a:buChar char="–"/>
              <a:defRPr/>
            </a:pPr>
            <a:r>
              <a:rPr lang="en-US" dirty="0">
                <a:solidFill>
                  <a:schemeClr val="tx1"/>
                </a:solidFill>
              </a:rPr>
              <a:t>In Life: Acts 24:14, Romans 12:1</a:t>
            </a:r>
          </a:p>
        </p:txBody>
      </p:sp>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3" name="Content Placeholder 2"/>
          <p:cNvSpPr>
            <a:spLocks noGrp="1"/>
          </p:cNvSpPr>
          <p:nvPr>
            <p:ph idx="1"/>
          </p:nvPr>
        </p:nvSpPr>
        <p:spPr>
          <a:xfrm>
            <a:off x="457200" y="1446213"/>
            <a:ext cx="8507413" cy="4083050"/>
          </a:xfrm>
        </p:spPr>
        <p:txBody>
          <a:bodyPr>
            <a:normAutofit fontScale="77500" lnSpcReduction="20000"/>
          </a:bodyPr>
          <a:lstStyle/>
          <a:p>
            <a:pPr>
              <a:buNone/>
              <a:defRPr/>
            </a:pPr>
            <a:r>
              <a:rPr lang="en-US" dirty="0">
                <a:solidFill>
                  <a:srgbClr val="403152"/>
                </a:solidFill>
              </a:rPr>
              <a:t>4. To Publicly Serve The Kingdom (</a:t>
            </a:r>
            <a:r>
              <a:rPr lang="en-US" dirty="0" err="1">
                <a:solidFill>
                  <a:srgbClr val="403152"/>
                </a:solidFill>
              </a:rPr>
              <a:t>Leitourgia</a:t>
            </a:r>
            <a:r>
              <a:rPr lang="en-US" dirty="0">
                <a:solidFill>
                  <a:srgbClr val="403152"/>
                </a:solidFill>
              </a:rPr>
              <a:t>)</a:t>
            </a:r>
          </a:p>
          <a:p>
            <a:pPr lvl="1">
              <a:buFont typeface="Arial" pitchFamily="1" charset="0"/>
              <a:buChar char="–"/>
              <a:defRPr/>
            </a:pPr>
            <a:r>
              <a:rPr lang="en-US" dirty="0"/>
              <a:t>“rendered primarily to God, liturgy was a national institution of benefit to the whole people.”</a:t>
            </a:r>
          </a:p>
          <a:p>
            <a:pPr>
              <a:buFont typeface="Arial" pitchFamily="1" charset="0"/>
              <a:buChar char="•"/>
              <a:defRPr/>
            </a:pPr>
            <a:r>
              <a:rPr lang="en-US" dirty="0"/>
              <a:t>Noun: A person who renders service.</a:t>
            </a:r>
          </a:p>
          <a:p>
            <a:pPr lvl="1">
              <a:buFont typeface="Arial" pitchFamily="1" charset="0"/>
              <a:buChar char="–"/>
              <a:defRPr/>
            </a:pPr>
            <a:r>
              <a:rPr lang="en-US" dirty="0"/>
              <a:t>Christ: Hebrews 8:1-2</a:t>
            </a:r>
          </a:p>
          <a:p>
            <a:pPr lvl="1">
              <a:buFont typeface="Arial" pitchFamily="1" charset="0"/>
              <a:buChar char="–"/>
              <a:defRPr/>
            </a:pPr>
            <a:r>
              <a:rPr lang="en-US" dirty="0" err="1"/>
              <a:t>Epaphroditus</a:t>
            </a:r>
            <a:r>
              <a:rPr lang="en-US" dirty="0"/>
              <a:t>: Philippians 2:25</a:t>
            </a:r>
          </a:p>
          <a:p>
            <a:pPr>
              <a:buFont typeface="Arial" pitchFamily="1" charset="0"/>
              <a:buChar char="•"/>
              <a:defRPr/>
            </a:pPr>
            <a:r>
              <a:rPr lang="en-US" dirty="0"/>
              <a:t>Key Passages: Hebrews 9:21, 2 Cor. 9:12, Phil. 2:17</a:t>
            </a:r>
          </a:p>
          <a:p>
            <a:pPr>
              <a:buFont typeface="Arial" pitchFamily="1" charset="0"/>
              <a:buChar char="•"/>
              <a:defRPr/>
            </a:pPr>
            <a:r>
              <a:rPr lang="en-US" dirty="0"/>
              <a:t>*Special Note: A description. Not an official term for apostles, teachers, elders or deacons. Not an office for ‘works of a priest.’ For example: It does not set song leaders or other worship facilitators over other saints. </a:t>
            </a:r>
          </a:p>
        </p:txBody>
      </p:sp>
    </p:spTree>
  </p:cSld>
  <p:clrMapOvr>
    <a:masterClrMapping/>
  </p:clrMapOvr>
  <p:transition>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defRPr/>
            </a:pPr>
            <a:r>
              <a:rPr lang="en-US" dirty="0">
                <a:latin typeface="Tahoma" pitchFamily="-100" charset="0"/>
                <a:ea typeface="ＭＳ Ｐゴシック" pitchFamily="-100" charset="-128"/>
              </a:rPr>
              <a:t>The </a:t>
            </a:r>
            <a:r>
              <a:rPr lang="en-US" dirty="0">
                <a:solidFill>
                  <a:schemeClr val="accent4">
                    <a:lumMod val="50000"/>
                  </a:schemeClr>
                </a:solidFill>
                <a:latin typeface="Tahoma" pitchFamily="-100" charset="0"/>
                <a:ea typeface="ＭＳ Ｐゴシック" pitchFamily="-100" charset="-128"/>
              </a:rPr>
              <a:t>5 Words </a:t>
            </a:r>
            <a:r>
              <a:rPr lang="en-US" dirty="0">
                <a:latin typeface="Tahoma" pitchFamily="-100" charset="0"/>
                <a:ea typeface="ＭＳ Ｐゴシック" pitchFamily="-100" charset="-128"/>
              </a:rPr>
              <a:t>for Worship</a:t>
            </a:r>
          </a:p>
        </p:txBody>
      </p:sp>
      <p:sp>
        <p:nvSpPr>
          <p:cNvPr id="3" name="Content Placeholder 2"/>
          <p:cNvSpPr>
            <a:spLocks noGrp="1"/>
          </p:cNvSpPr>
          <p:nvPr>
            <p:ph idx="1"/>
          </p:nvPr>
        </p:nvSpPr>
        <p:spPr>
          <a:xfrm>
            <a:off x="457200" y="1446213"/>
            <a:ext cx="8507413" cy="4083050"/>
          </a:xfrm>
        </p:spPr>
        <p:txBody>
          <a:bodyPr>
            <a:normAutofit fontScale="77500" lnSpcReduction="20000"/>
          </a:bodyPr>
          <a:lstStyle/>
          <a:p>
            <a:pPr>
              <a:buNone/>
              <a:defRPr/>
            </a:pPr>
            <a:r>
              <a:rPr lang="en-US" dirty="0">
                <a:solidFill>
                  <a:srgbClr val="403152"/>
                </a:solidFill>
              </a:rPr>
              <a:t>5. To Confess Agreement (</a:t>
            </a:r>
            <a:r>
              <a:rPr lang="en-US" dirty="0" err="1">
                <a:solidFill>
                  <a:srgbClr val="403152"/>
                </a:solidFill>
              </a:rPr>
              <a:t>Homología</a:t>
            </a:r>
            <a:r>
              <a:rPr lang="en-US" dirty="0">
                <a:solidFill>
                  <a:srgbClr val="403152"/>
                </a:solidFill>
              </a:rPr>
              <a:t>)</a:t>
            </a:r>
          </a:p>
          <a:p>
            <a:pPr lvl="1">
              <a:buFont typeface="Arial" pitchFamily="1" charset="0"/>
              <a:buChar char="–"/>
              <a:defRPr/>
            </a:pPr>
            <a:r>
              <a:rPr lang="en-US" dirty="0"/>
              <a:t>“the acceptance of vows or more commonly the confession of sin.”  “In the New Testament…solemn declaration.”</a:t>
            </a:r>
          </a:p>
          <a:p>
            <a:pPr lvl="1">
              <a:buFont typeface="Arial" pitchFamily="1" charset="0"/>
              <a:buChar char="–"/>
              <a:defRPr/>
            </a:pPr>
            <a:r>
              <a:rPr lang="en-US" dirty="0"/>
              <a:t>“Admission of sin becomes acknowledgement of the grace and power of God.”</a:t>
            </a:r>
          </a:p>
          <a:p>
            <a:pPr>
              <a:buFont typeface="Arial" pitchFamily="1" charset="0"/>
              <a:buChar char="•"/>
              <a:defRPr/>
            </a:pPr>
            <a:r>
              <a:rPr lang="en-US" dirty="0"/>
              <a:t>Key Passages: </a:t>
            </a:r>
          </a:p>
          <a:p>
            <a:pPr lvl="1">
              <a:buFont typeface="Arial" pitchFamily="1" charset="0"/>
              <a:buChar char="–"/>
              <a:defRPr/>
            </a:pPr>
            <a:r>
              <a:rPr lang="en-US" dirty="0"/>
              <a:t>Psalm 118:15-24</a:t>
            </a:r>
          </a:p>
          <a:p>
            <a:pPr lvl="1">
              <a:buFont typeface="Arial" pitchFamily="1" charset="0"/>
              <a:buChar char="–"/>
              <a:defRPr/>
            </a:pPr>
            <a:r>
              <a:rPr lang="en-US" dirty="0"/>
              <a:t>2 Corinthians 9:13</a:t>
            </a:r>
          </a:p>
          <a:p>
            <a:pPr lvl="1">
              <a:buFont typeface="Arial" pitchFamily="1" charset="0"/>
              <a:buChar char="–"/>
              <a:defRPr/>
            </a:pPr>
            <a:r>
              <a:rPr lang="en-US" dirty="0"/>
              <a:t>Hebrews 11:13</a:t>
            </a:r>
          </a:p>
          <a:p>
            <a:pPr lvl="1">
              <a:buFont typeface="Arial" pitchFamily="1" charset="0"/>
              <a:buChar char="–"/>
              <a:defRPr/>
            </a:pPr>
            <a:r>
              <a:rPr lang="en-US" dirty="0"/>
              <a:t>Matthew 10:32</a:t>
            </a:r>
          </a:p>
          <a:p>
            <a:pPr>
              <a:buFont typeface="Arial" pitchFamily="1" charset="0"/>
              <a:buChar char="•"/>
              <a:defRPr/>
            </a:pPr>
            <a:r>
              <a:rPr lang="en-US" dirty="0"/>
              <a:t>Key Concept: The faith of the heart leads to the confession of the lips. (Rom 10:9)</a:t>
            </a:r>
          </a:p>
        </p:txBody>
      </p:sp>
    </p:spTree>
  </p:cSld>
  <p:clrMapOvr>
    <a:masterClrMapping/>
  </p:clrMapOvr>
  <p:transition>
    <p:strips dir="l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3880</TotalTime>
  <Words>2545</Words>
  <Application>Microsoft Office PowerPoint</Application>
  <PresentationFormat>On-screen Show (16:10)</PresentationFormat>
  <Paragraphs>175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Tahoma</vt:lpstr>
      <vt:lpstr>Office Theme</vt:lpstr>
      <vt:lpstr>5 Words for the Heart of Worship</vt:lpstr>
      <vt:lpstr>What Is Worship?</vt:lpstr>
      <vt:lpstr>The 5 Words for Worship</vt:lpstr>
      <vt:lpstr>The 5 Words for Worship</vt:lpstr>
      <vt:lpstr>The 5 Words for Worship</vt:lpstr>
      <vt:lpstr>The 5 Words for Worship</vt:lpstr>
      <vt:lpstr>The 5 Words for Worship</vt:lpstr>
      <vt:lpstr>The 5 Words for Worship</vt:lpstr>
      <vt:lpstr>The 5 Words for Worship</vt:lpstr>
      <vt:lpstr>The 5 Words for Worship</vt:lpstr>
      <vt:lpstr>The 5 Words for Worship</vt:lpstr>
      <vt:lpstr>We worship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worship</dc:title>
  <dc:creator>Phillip Shumake</dc:creator>
  <cp:lastModifiedBy>Brad Beutjer</cp:lastModifiedBy>
  <cp:revision>74</cp:revision>
  <cp:lastPrinted>2012-03-04T02:05:34Z</cp:lastPrinted>
  <dcterms:created xsi:type="dcterms:W3CDTF">2016-07-03T18:36:22Z</dcterms:created>
  <dcterms:modified xsi:type="dcterms:W3CDTF">2016-07-03T21:55:51Z</dcterms:modified>
</cp:coreProperties>
</file>