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96" r:id="rId2"/>
    <p:sldId id="334" r:id="rId3"/>
    <p:sldId id="332" r:id="rId4"/>
    <p:sldId id="325" r:id="rId5"/>
    <p:sldId id="331" r:id="rId6"/>
    <p:sldId id="327" r:id="rId7"/>
    <p:sldId id="335" r:id="rId8"/>
    <p:sldId id="336" r:id="rId9"/>
    <p:sldId id="330" r:id="rId10"/>
    <p:sldId id="321" r:id="rId11"/>
    <p:sldId id="260" r:id="rId12"/>
    <p:sldId id="258" r:id="rId1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6104" autoAdjust="0"/>
  </p:normalViewPr>
  <p:slideViewPr>
    <p:cSldViewPr snapToGrid="0" snapToObjects="1">
      <p:cViewPr varScale="1">
        <p:scale>
          <a:sx n="105" d="100"/>
          <a:sy n="105" d="100"/>
        </p:scale>
        <p:origin x="-984" y="-11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46DAE-D183-A244-9EBA-A93896CE3224}" type="datetimeFigureOut">
              <a:rPr lang="en-US" smtClean="0"/>
              <a:pPr/>
              <a:t>7/2/16</a:t>
            </a:fld>
            <a:endParaRPr lang="en-US"/>
          </a:p>
        </p:txBody>
      </p:sp>
      <p:sp>
        <p:nvSpPr>
          <p:cNvPr id="4" name="Slide Image Placeholder 3"/>
          <p:cNvSpPr>
            <a:spLocks noGrp="1" noRot="1" noChangeAspect="1"/>
          </p:cNvSpPr>
          <p:nvPr>
            <p:ph type="sldImg" idx="2"/>
          </p:nvPr>
        </p:nvSpPr>
        <p:spPr>
          <a:xfrm>
            <a:off x="1178952" y="74705"/>
            <a:ext cx="4543612" cy="283975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68941" y="3004108"/>
            <a:ext cx="6335059" cy="60353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2CA72B91-E348-4F4E-A0C3-971AAD4F12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Pure Doctrine and Pure Living</a:t>
            </a:r>
            <a:r>
              <a:rPr lang="en-US" sz="1800" baseline="0" dirty="0" smtClean="0"/>
              <a:t> Always go together.</a:t>
            </a:r>
            <a:endParaRPr lang="en-US" sz="1800" dirty="0" smtClean="0"/>
          </a:p>
          <a:p>
            <a:r>
              <a:rPr lang="en-US" sz="1800" dirty="0" smtClean="0"/>
              <a:t>FALSE</a:t>
            </a:r>
            <a:r>
              <a:rPr lang="en-US" sz="1800" baseline="0" dirty="0" smtClean="0"/>
              <a:t> TEACHING inevitably leads to SINFUL LIVING.</a:t>
            </a:r>
            <a:endParaRPr lang="en-US" sz="1800" dirty="0" smtClean="0"/>
          </a:p>
          <a:p>
            <a:endParaRPr lang="en-US" sz="1800" dirty="0" smtClean="0"/>
          </a:p>
          <a:p>
            <a:r>
              <a:rPr lang="en-US" sz="1800" dirty="0" smtClean="0"/>
              <a:t>Whether the sin is lust in the heart or fornication – it is still sin.</a:t>
            </a:r>
          </a:p>
          <a:p>
            <a:endParaRPr lang="en-US" sz="1800" dirty="0" smtClean="0"/>
          </a:p>
          <a:p>
            <a:r>
              <a:rPr lang="en-US" sz="1800" dirty="0" smtClean="0"/>
              <a:t>Whether</a:t>
            </a:r>
            <a:r>
              <a:rPr lang="en-US" sz="1800" baseline="0" dirty="0" smtClean="0"/>
              <a:t> the sin is popular or unpopular – it is still sin.</a:t>
            </a:r>
          </a:p>
          <a:p>
            <a:endParaRPr lang="en-US" sz="1800" baseline="0" dirty="0" smtClean="0"/>
          </a:p>
          <a:p>
            <a:r>
              <a:rPr lang="en-US" sz="1800" baseline="0" dirty="0" smtClean="0"/>
              <a:t>This chapter addresses some of the attitudes seen in the promotion of the Gay Pride movement.</a:t>
            </a:r>
          </a:p>
          <a:p>
            <a:r>
              <a:rPr lang="en-US" sz="1800" baseline="0" dirty="0" smtClean="0"/>
              <a:t>This chapter equally addresses some of the attitudes seen in the promotion of Heterosexual sins of Pre-Marital Sex and Adultery.</a:t>
            </a:r>
          </a:p>
          <a:p>
            <a:endParaRPr lang="en-US" sz="1800" baseline="0" dirty="0" smtClean="0"/>
          </a:p>
          <a:p>
            <a:endParaRPr lang="en-US" sz="1800" baseline="0" dirty="0" smtClean="0"/>
          </a:p>
          <a:p>
            <a:r>
              <a:rPr lang="en-US" sz="1800" baseline="0" dirty="0" smtClean="0"/>
              <a:t>While this chapter Identifies teachers with FALSE MOTIVES, the warnings about the consequences are just as important when FALSE Doctrine is taught with GOOD MOTIVES.  Thus, we must oppose any corruption to sound doctrine – but we would likely approach a Greedy, Worldly, Prideful teacher differently than we would approach a Selfless but Misinformed teacher.  (Acts 18:24-28)</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Railing at Dignitaries.  It is unfitting for us to mount a cruel, arrogant, critical defense of ourselves. We do not</a:t>
            </a:r>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Vs 11 &amp; 12 “have rushed headlong”</a:t>
            </a:r>
          </a:p>
          <a:p>
            <a:pPr lvl="1"/>
            <a:r>
              <a:rPr lang="en-US" dirty="0" smtClean="0"/>
              <a:t>Like rushing water</a:t>
            </a:r>
          </a:p>
          <a:p>
            <a:pPr lvl="1"/>
            <a:r>
              <a:rPr lang="en-US" dirty="0" smtClean="0"/>
              <a:t>Literally “have been poured forth” (JFB)</a:t>
            </a:r>
          </a:p>
          <a:p>
            <a:pPr lvl="1"/>
            <a:r>
              <a:rPr lang="en-US" dirty="0" smtClean="0"/>
              <a:t>Fitting connection with Water metaphor to come.</a:t>
            </a:r>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Jude 12 “feast of charity”</a:t>
            </a:r>
          </a:p>
          <a:p>
            <a:pPr lvl="1"/>
            <a:r>
              <a:rPr lang="en-US" dirty="0" smtClean="0"/>
              <a:t>Possibilities: Spiritual Feast in Sound Doctrine, Lord’s Supper, Meal Following Assembly, House to House Meals.</a:t>
            </a:r>
          </a:p>
          <a:p>
            <a:pPr lvl="1"/>
            <a:r>
              <a:rPr lang="en-US" dirty="0" smtClean="0"/>
              <a:t>We cannot build an entire doctrine out of a passing reference. </a:t>
            </a:r>
          </a:p>
          <a:p>
            <a:endParaRPr lang="en-US" dirty="0" smtClean="0"/>
          </a:p>
          <a:p>
            <a:endParaRPr lang="en-US" dirty="0" smtClean="0"/>
          </a:p>
          <a:p>
            <a:r>
              <a:rPr lang="en-US" dirty="0" smtClean="0"/>
              <a:t>PASSING REFERENCE:</a:t>
            </a:r>
            <a:r>
              <a:rPr lang="en-US" baseline="0" dirty="0" smtClean="0"/>
              <a:t>   They are stains during your movies…would that mean Christians watching a movie, Christians making a movie, Christians building and operating a movie theatre.  We would know Christians did view movies together – we wouldn’t know any more or any less.  Likewise – we know Christians shared a meal together that should be characterized by Love. However this common Love was disrupted by the presence of false teachers. We know false teachers who attended these meals were out of place.  The passage doesn’t give us any more about the meal.</a:t>
            </a:r>
          </a:p>
          <a:p>
            <a:endParaRPr lang="en-US" baseline="0" dirty="0" smtClean="0"/>
          </a:p>
          <a:p>
            <a:r>
              <a:rPr lang="en-US" baseline="0" dirty="0" smtClean="0"/>
              <a:t>Feeding Themselves – Rather than seeking to bless the whole body – they are building up their own following.</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Do Not Know Enough To Build An Entire Doctrine Found No Where Else In Scripture.</a:t>
            </a:r>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Sincere Compliments vs. Self-serving Flattery</a:t>
            </a:r>
          </a:p>
          <a:p>
            <a:pPr lvl="1"/>
            <a:r>
              <a:rPr lang="en-US" dirty="0" smtClean="0"/>
              <a:t>Vs 16 “flattering people for the sake of gaining an advantage.”</a:t>
            </a:r>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But Beloved (</a:t>
            </a:r>
            <a:r>
              <a:rPr lang="en-US" dirty="0" err="1" smtClean="0"/>
              <a:t>vs</a:t>
            </a:r>
            <a:r>
              <a:rPr lang="en-US" dirty="0" smtClean="0"/>
              <a:t> 1, 17, 20) and contrast with Ungodly</a:t>
            </a:r>
          </a:p>
          <a:p>
            <a:endParaRPr lang="en-US" dirty="0" smtClean="0"/>
          </a:p>
          <a:p>
            <a:r>
              <a:rPr lang="en-US" dirty="0" smtClean="0"/>
              <a:t>***Jude’s Audience: Contemporaries of Apostles</a:t>
            </a:r>
          </a:p>
          <a:p>
            <a:endParaRPr lang="en-US" dirty="0" smtClean="0"/>
          </a:p>
          <a:p>
            <a:endParaRPr lang="en-US" dirty="0" smtClean="0"/>
          </a:p>
          <a:p>
            <a:r>
              <a:rPr lang="en-US" dirty="0" smtClean="0"/>
              <a:t>KEEP – keep warm in the blanket.  Don’t toss</a:t>
            </a:r>
            <a:r>
              <a:rPr lang="en-US" baseline="0" dirty="0" smtClean="0"/>
              <a:t> the blanket aside and walk away from it. Don’t reject the warmth found being wrapped in the blanket.</a:t>
            </a:r>
          </a:p>
          <a:p>
            <a:endParaRPr lang="en-US" baseline="0" dirty="0" smtClean="0"/>
          </a:p>
          <a:p>
            <a:r>
              <a:rPr lang="en-US" baseline="0" dirty="0" smtClean="0"/>
              <a:t>ONLY those who themselves refuse to toss aside God’s love and good news will have any success.</a:t>
            </a:r>
          </a:p>
          <a:p>
            <a:endParaRPr lang="en-US" baseline="0" dirty="0" smtClean="0"/>
          </a:p>
          <a:p>
            <a:r>
              <a:rPr lang="en-US" baseline="0" dirty="0" smtClean="0"/>
              <a:t>End of </a:t>
            </a:r>
            <a:r>
              <a:rPr lang="en-US" baseline="0" dirty="0" err="1" smtClean="0"/>
              <a:t>vs</a:t>
            </a:r>
            <a:r>
              <a:rPr lang="en-US" baseline="0" dirty="0" smtClean="0"/>
              <a:t> 22 is difficult to translate.  Have mercy on those who “doubting”  “waver”  “making a difference”  etc…  point being – there are some who will contend with you – and when you CONTEND for the faith – do so with mercy, knowing they are in need of the LIGHT of the gospel.</a:t>
            </a:r>
          </a:p>
          <a:p>
            <a:endParaRPr lang="en-US" baseline="0" dirty="0" smtClean="0"/>
          </a:p>
          <a:p>
            <a:r>
              <a:rPr lang="en-US" baseline="0" dirty="0" smtClean="0"/>
              <a:t>“with fear”  Do not let pity cause you to cave into their error.</a:t>
            </a:r>
          </a:p>
          <a:p>
            <a:endParaRPr lang="en-US" baseline="0" dirty="0" smtClean="0"/>
          </a:p>
          <a:p>
            <a:r>
              <a:rPr lang="en-US" baseline="0" dirty="0" smtClean="0"/>
              <a:t>Hate sin.  Avoid even remote contact with sin.</a:t>
            </a:r>
          </a:p>
          <a:p>
            <a:endParaRPr lang="en-US" baseline="0" dirty="0" smtClean="0"/>
          </a:p>
          <a:p>
            <a:r>
              <a:rPr lang="en-US" baseline="0" dirty="0" smtClean="0"/>
              <a:t>Vs. 24 – a day </a:t>
            </a:r>
            <a:r>
              <a:rPr lang="en-US" baseline="0" dirty="0" err="1" smtClean="0"/>
              <a:t>comign</a:t>
            </a:r>
            <a:r>
              <a:rPr lang="en-US" baseline="0" dirty="0" smtClean="0"/>
              <a:t> when we will leap for JOY!</a:t>
            </a:r>
            <a:endParaRPr lang="en-US" dirty="0" smtClean="0"/>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sz="1400" dirty="0" smtClean="0"/>
              <a:t>Harmony:  How do I effect our “love feasts”?  Is</a:t>
            </a:r>
            <a:r>
              <a:rPr lang="en-US" sz="1400" baseline="0" dirty="0" smtClean="0"/>
              <a:t> it all about me, or am I a blessing to others?</a:t>
            </a:r>
          </a:p>
          <a:p>
            <a:endParaRPr lang="en-US" sz="1400" baseline="0" dirty="0" smtClean="0"/>
          </a:p>
          <a:p>
            <a:r>
              <a:rPr lang="en-US" sz="1400" baseline="0" dirty="0" smtClean="0"/>
              <a:t>Longest: Am I content with the gospel of Jesus Christ?  Am I like </a:t>
            </a:r>
            <a:r>
              <a:rPr lang="en-US" sz="1400" baseline="0" dirty="0" err="1" smtClean="0"/>
              <a:t>cain</a:t>
            </a:r>
            <a:r>
              <a:rPr lang="en-US" sz="1400" baseline="0" dirty="0" smtClean="0"/>
              <a:t> – wanting to worship my way?  Am I like the exodus generation of grumblers – nothing is ever good enough.  Am I like </a:t>
            </a:r>
            <a:r>
              <a:rPr lang="en-US" sz="1400" baseline="0" dirty="0" err="1" smtClean="0"/>
              <a:t>Korah</a:t>
            </a:r>
            <a:r>
              <a:rPr lang="en-US" sz="1400" baseline="0" dirty="0" smtClean="0"/>
              <a:t> – asserting my opinion and usurping my place?</a:t>
            </a:r>
          </a:p>
          <a:p>
            <a:endParaRPr lang="en-US" sz="1400" baseline="0" dirty="0" smtClean="0"/>
          </a:p>
          <a:p>
            <a:r>
              <a:rPr lang="en-US" sz="1400" baseline="0" dirty="0" smtClean="0"/>
              <a:t>Or am I like Michael?  Speaking only the things of the Lord.  Am I like Jude – reminding people of the apostles’ very words. Can I quote them?  Am I </a:t>
            </a:r>
            <a:r>
              <a:rPr lang="en-US" sz="1400" baseline="0" dirty="0" err="1" smtClean="0"/>
              <a:t>rescueing</a:t>
            </a:r>
            <a:r>
              <a:rPr lang="en-US" sz="1400" baseline="0" dirty="0" smtClean="0"/>
              <a:t> with mercy?  Am I contending with compassion to save a soul – or with “harsh things” to make a point?</a:t>
            </a:r>
            <a:endParaRPr lang="en-US" sz="1400"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7/2/16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7/2/16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7/2/16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7/2/16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7/2/16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5406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Closer To Our Goals</a:t>
            </a:r>
            <a:endParaRPr lang="en-US" b="1" dirty="0"/>
          </a:p>
        </p:txBody>
      </p:sp>
      <p:sp>
        <p:nvSpPr>
          <p:cNvPr id="3" name="Content Placeholder 2"/>
          <p:cNvSpPr>
            <a:spLocks noGrp="1"/>
          </p:cNvSpPr>
          <p:nvPr>
            <p:ph idx="1"/>
          </p:nvPr>
        </p:nvSpPr>
        <p:spPr>
          <a:xfrm>
            <a:off x="457200" y="1233500"/>
            <a:ext cx="8229600" cy="3771636"/>
          </a:xfrm>
        </p:spPr>
        <p:txBody>
          <a:bodyPr>
            <a:normAutofit/>
          </a:bodyPr>
          <a:lstStyle/>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Develop a reputation for good works among those who are most critical of our faith. </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Promote greater “Harmony” in our home and </a:t>
            </a:r>
            <a:r>
              <a:rPr lang="en-US" sz="2400" u="sng" dirty="0" smtClean="0"/>
              <a:t>congregation</a:t>
            </a:r>
            <a:r>
              <a:rPr lang="en-US" sz="2400" dirty="0" smtClean="0">
                <a:latin typeface="Calibri"/>
                <a:cs typeface="Calibri"/>
              </a:rPr>
              <a:t> by learning our part well. </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Build a deeper relationship with the shepherds. </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Deepen our appreciation for the suffering of Christ and what it means to share in that suffering. </a:t>
            </a:r>
          </a:p>
          <a:p>
            <a:pPr marL="457200" indent="-457200" defTabSz="914400" fontAlgn="base">
              <a:spcAft>
                <a:spcPct val="0"/>
              </a:spcAft>
              <a:buClr>
                <a:schemeClr val="hlink"/>
              </a:buClr>
              <a:buSzPct val="80000"/>
              <a:buFont typeface="+mj-lt"/>
              <a:buAutoNum type="arabicPeriod"/>
              <a:defRPr/>
            </a:pPr>
            <a:r>
              <a:rPr lang="en-US" sz="2400" u="sng" dirty="0" smtClean="0">
                <a:latin typeface="Calibri"/>
                <a:cs typeface="Calibri"/>
              </a:rPr>
              <a:t>Invest in the things that last the longest.</a:t>
            </a:r>
            <a:endParaRPr lang="en-US" sz="2400" u="sng" kern="0" dirty="0" smtClean="0">
              <a:latin typeface="Calibri"/>
              <a:cs typeface="Calibri"/>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49204"/>
            <a:ext cx="8229600" cy="833022"/>
          </a:xfrm>
        </p:spPr>
        <p:txBody>
          <a:bodyPr>
            <a:normAutofit/>
          </a:bodyPr>
          <a:lstStyle/>
          <a:p>
            <a:r>
              <a:rPr lang="en-US" sz="4000" dirty="0" smtClean="0">
                <a:solidFill>
                  <a:schemeClr val="accent4">
                    <a:lumMod val="75000"/>
                  </a:schemeClr>
                </a:solidFill>
                <a:latin typeface="+mn-lt"/>
              </a:rPr>
              <a:t>Class Lesson Schedule</a:t>
            </a:r>
          </a:p>
        </p:txBody>
      </p:sp>
      <p:sp>
        <p:nvSpPr>
          <p:cNvPr id="4191" name="Slide Number Placeholder 5"/>
          <p:cNvSpPr>
            <a:spLocks noGrp="1"/>
          </p:cNvSpPr>
          <p:nvPr>
            <p:ph type="sldNum" sz="quarter" idx="12"/>
          </p:nvPr>
        </p:nvSpPr>
        <p:spPr>
          <a:noFill/>
        </p:spPr>
        <p:txBody>
          <a:bodyPr/>
          <a:lstStyle/>
          <a:p>
            <a:fld id="{C94579D9-E87A-4F3F-B82A-0393A1ACDF25}" type="slidenum">
              <a:rPr lang="en-US" smtClean="0"/>
              <a:pPr/>
              <a:t>11</a:t>
            </a:fld>
            <a:endParaRPr lang="en-US" smtClean="0"/>
          </a:p>
        </p:txBody>
      </p:sp>
      <p:graphicFrame>
        <p:nvGraphicFramePr>
          <p:cNvPr id="2" name="Table 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66153350"/>
              </p:ext>
            </p:extLst>
          </p:nvPr>
        </p:nvGraphicFramePr>
        <p:xfrm>
          <a:off x="171450" y="589079"/>
          <a:ext cx="8829674" cy="4834554"/>
        </p:xfrm>
        <a:graphic>
          <a:graphicData uri="http://schemas.openxmlformats.org/drawingml/2006/table">
            <a:tbl>
              <a:tblPr>
                <a:tableStyleId>{5C22544A-7EE6-4342-B048-85BDC9FD1C3A}</a:tableStyleId>
              </a:tblPr>
              <a:tblGrid>
                <a:gridCol w="751077"/>
                <a:gridCol w="4497542"/>
                <a:gridCol w="1055391"/>
                <a:gridCol w="1002544"/>
                <a:gridCol w="1523120"/>
              </a:tblGrid>
              <a:tr h="242972">
                <a:tc>
                  <a:txBody>
                    <a:bodyPr/>
                    <a:lstStyle/>
                    <a:p>
                      <a:pPr marL="0" marR="0" algn="ctr">
                        <a:spcBef>
                          <a:spcPts val="0"/>
                        </a:spcBef>
                        <a:spcAft>
                          <a:spcPts val="0"/>
                        </a:spcAft>
                      </a:pPr>
                      <a:r>
                        <a:rPr lang="en-US" sz="1600" dirty="0">
                          <a:effectLst/>
                        </a:rPr>
                        <a:t>Lesson</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Title/Material</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Teacher</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Day</a:t>
                      </a:r>
                      <a:endParaRPr lang="en-US" sz="1050" dirty="0">
                        <a:effectLst/>
                        <a:latin typeface="Times New Roman"/>
                        <a:ea typeface="Times New Roman"/>
                      </a:endParaRPr>
                    </a:p>
                  </a:txBody>
                  <a:tcPr marL="47841" marR="47841" marT="0" marB="0"/>
                </a:tc>
                <a:tc>
                  <a:txBody>
                    <a:bodyPr/>
                    <a:lstStyle/>
                    <a:p>
                      <a:pPr marL="0" marR="39370" indent="68580" algn="ctr">
                        <a:spcBef>
                          <a:spcPts val="0"/>
                        </a:spcBef>
                        <a:spcAft>
                          <a:spcPts val="0"/>
                        </a:spcAft>
                      </a:pPr>
                      <a:r>
                        <a:rPr lang="en-US" sz="1600" dirty="0">
                          <a:effectLst/>
                        </a:rPr>
                        <a:t>Date</a:t>
                      </a:r>
                      <a:endParaRPr lang="en-US" sz="105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dirty="0">
                          <a:effectLst/>
                        </a:rPr>
                        <a:t>1</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 Peter</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Russ</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May 29,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2</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in Salvation (I Peter 1:1-12)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Russ</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3</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Hope &amp; Holiness (I Peter 1:13-2:10)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Phillip</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5,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VBS – Special Class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8, 2016</a:t>
                      </a:r>
                      <a:endParaRPr lang="en-US" sz="1300" dirty="0">
                        <a:effectLst/>
                        <a:latin typeface="Times New Roman"/>
                        <a:ea typeface="Times New Roman"/>
                      </a:endParaRPr>
                    </a:p>
                  </a:txBody>
                  <a:tcPr marL="47841" marR="47841" marT="0" marB="0"/>
                </a:tc>
              </a:tr>
              <a:tr h="405365">
                <a:tc>
                  <a:txBody>
                    <a:bodyPr/>
                    <a:lstStyle/>
                    <a:p>
                      <a:pPr marL="0" marR="0" algn="ctr">
                        <a:spcBef>
                          <a:spcPts val="0"/>
                        </a:spcBef>
                        <a:spcAft>
                          <a:spcPts val="0"/>
                        </a:spcAft>
                      </a:pPr>
                      <a:r>
                        <a:rPr lang="en-US" sz="1300">
                          <a:effectLst/>
                        </a:rPr>
                        <a:t>4</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in Community and Family (I Peter 2:11-3:12)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p>
                    <a:p>
                      <a:pPr marL="0" marR="0">
                        <a:spcBef>
                          <a:spcPts val="0"/>
                        </a:spcBef>
                        <a:spcAft>
                          <a:spcPts val="0"/>
                        </a:spcAft>
                      </a:pP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12,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5</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Zeal during Suffering (I Peter 3:13-4:19)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15,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6</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with the Chief Shepherd (I Peter 5:1-13)</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p>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19,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7</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II Peter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Russ</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22,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8</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Spiritual Growth (II Peter 1:1-21)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p>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26, 2016</a:t>
                      </a:r>
                      <a:endParaRPr lang="en-US" sz="1300" dirty="0">
                        <a:effectLst/>
                        <a:latin typeface="Times New Roman"/>
                        <a:ea typeface="Times New Roman"/>
                      </a:endParaRPr>
                    </a:p>
                  </a:txBody>
                  <a:tcPr marL="47841" marR="47841" marT="0" marB="0"/>
                </a:tc>
              </a:tr>
              <a:tr h="339089">
                <a:tc>
                  <a:txBody>
                    <a:bodyPr/>
                    <a:lstStyle/>
                    <a:p>
                      <a:pPr marL="0" marR="0" algn="ctr">
                        <a:spcBef>
                          <a:spcPts val="0"/>
                        </a:spcBef>
                        <a:spcAft>
                          <a:spcPts val="0"/>
                        </a:spcAft>
                      </a:pPr>
                      <a:r>
                        <a:rPr lang="en-US" sz="1300" dirty="0" smtClean="0">
                          <a:effectLst/>
                        </a:rPr>
                        <a:t>9</a:t>
                      </a: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Pure Doctrine and Pure Living (II Peter 2:1-22</a:t>
                      </a:r>
                      <a:r>
                        <a:rPr lang="en-US" sz="1400" dirty="0" smtClean="0">
                          <a:effectLst/>
                        </a:rPr>
                        <a:t>)</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Phillip</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29,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10</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Contending for the Faith (Jude)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3,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11</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Insight (II Peter 3:1-18)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6,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12</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Grounded &amp; Growing in Difficult Times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10,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13</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Review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13, 2016</a:t>
                      </a:r>
                      <a:endParaRPr lang="en-US" sz="1300" dirty="0">
                        <a:effectLst/>
                        <a:latin typeface="Times New Roman"/>
                        <a:ea typeface="Times New Roman"/>
                      </a:endParaRPr>
                    </a:p>
                  </a:txBody>
                  <a:tcPr marL="47841" marR="47841" marT="0" marB="0"/>
                </a:tc>
              </a:tr>
            </a:tbl>
          </a:graphicData>
        </a:graphic>
      </p:graphicFrame>
      <p:sp>
        <p:nvSpPr>
          <p:cNvPr id="7" name="Rectangle 6"/>
          <p:cNvSpPr>
            <a:spLocks noChangeArrowheads="1"/>
          </p:cNvSpPr>
          <p:nvPr/>
        </p:nvSpPr>
        <p:spPr bwMode="auto">
          <a:xfrm>
            <a:off x="368284" y="4216079"/>
            <a:ext cx="8619909" cy="230832"/>
          </a:xfrm>
          <a:prstGeom prst="rect">
            <a:avLst/>
          </a:prstGeom>
          <a:solidFill>
            <a:schemeClr val="accent4">
              <a:lumMod val="60000"/>
              <a:lumOff val="40000"/>
              <a:alpha val="48000"/>
            </a:schemeClr>
          </a:solidFill>
          <a:ln w="28575">
            <a:solidFill>
              <a:srgbClr val="FFFF00"/>
            </a:solidFill>
            <a:miter lim="800000"/>
            <a:headEnd/>
            <a:tailEnd/>
          </a:ln>
        </p:spPr>
        <p:txBody>
          <a:bodyPr wrap="square" anchor="ctr">
            <a:spAutoFit/>
          </a:bodyPr>
          <a:lstStyle/>
          <a:p>
            <a:pPr>
              <a:defRPr/>
            </a:pPr>
            <a:endParaRPr lang="en-US">
              <a:latin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50715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Jude’s Letter</a:t>
            </a:r>
            <a:endParaRPr lang="en-US" dirty="0"/>
          </a:p>
        </p:txBody>
      </p:sp>
      <p:sp>
        <p:nvSpPr>
          <p:cNvPr id="3" name="Content Placeholder 2"/>
          <p:cNvSpPr>
            <a:spLocks noGrp="1"/>
          </p:cNvSpPr>
          <p:nvPr>
            <p:ph idx="1"/>
          </p:nvPr>
        </p:nvSpPr>
        <p:spPr/>
        <p:txBody>
          <a:bodyPr>
            <a:normAutofit lnSpcReduction="10000"/>
          </a:bodyPr>
          <a:lstStyle/>
          <a:p>
            <a:r>
              <a:rPr lang="en-US" dirty="0" smtClean="0"/>
              <a:t>Jude Desires Saints To Stand Firm (vs. 24)</a:t>
            </a:r>
          </a:p>
          <a:p>
            <a:r>
              <a:rPr lang="en-US" dirty="0" smtClean="0"/>
              <a:t>Jude Desires Saints To Be Stirred Up (vs. 3)</a:t>
            </a:r>
          </a:p>
          <a:p>
            <a:r>
              <a:rPr lang="en-US" dirty="0" smtClean="0"/>
              <a:t>Jude Expects His Audience To Know His O.T. References.</a:t>
            </a:r>
          </a:p>
          <a:p>
            <a:r>
              <a:rPr lang="en-US" dirty="0" smtClean="0"/>
              <a:t>Jude Writes To Expose The Emptiness &amp; Ungodliness of False Teachers, But Also To Equip The Saints To Resist &amp; Rescue.</a:t>
            </a:r>
            <a:endParaRPr lang="en-US"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Jude’s Old Testament Examples</a:t>
            </a:r>
            <a:endParaRPr lang="en-US" dirty="0"/>
          </a:p>
        </p:txBody>
      </p:sp>
      <p:sp>
        <p:nvSpPr>
          <p:cNvPr id="3" name="Content Placeholder 2"/>
          <p:cNvSpPr>
            <a:spLocks noGrp="1"/>
          </p:cNvSpPr>
          <p:nvPr>
            <p:ph idx="1"/>
          </p:nvPr>
        </p:nvSpPr>
        <p:spPr/>
        <p:txBody>
          <a:bodyPr/>
          <a:lstStyle/>
          <a:p>
            <a:r>
              <a:rPr lang="en-US" dirty="0" smtClean="0"/>
              <a:t>Examples with a Common Trait: </a:t>
            </a:r>
            <a:r>
              <a:rPr lang="en-US" b="1" dirty="0" smtClean="0">
                <a:solidFill>
                  <a:schemeClr val="accent1">
                    <a:lumMod val="50000"/>
                  </a:schemeClr>
                </a:solidFill>
              </a:rPr>
              <a:t>Discontent</a:t>
            </a:r>
          </a:p>
          <a:p>
            <a:pPr>
              <a:buNone/>
            </a:pPr>
            <a:r>
              <a:rPr lang="en-US" dirty="0" smtClean="0"/>
              <a:t>1. The Unbelieving Exodus Generation (vs. 5)</a:t>
            </a:r>
          </a:p>
          <a:p>
            <a:pPr>
              <a:buNone/>
            </a:pPr>
            <a:r>
              <a:rPr lang="en-US" dirty="0" smtClean="0"/>
              <a:t>2. The Rebellious Angels (vs. 6)</a:t>
            </a:r>
          </a:p>
          <a:p>
            <a:pPr>
              <a:buNone/>
            </a:pPr>
            <a:r>
              <a:rPr lang="en-US" dirty="0" smtClean="0"/>
              <a:t>3. The People of Sodom &amp; Gomorrah (vs. 7)</a:t>
            </a:r>
          </a:p>
          <a:p>
            <a:r>
              <a:rPr lang="en-US" i="1" dirty="0" smtClean="0"/>
              <a:t>Description of the False Teachers (vs. 8)</a:t>
            </a:r>
          </a:p>
          <a:p>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Michael Contends With The Devil</a:t>
            </a:r>
            <a:endParaRPr lang="en-US" dirty="0"/>
          </a:p>
        </p:txBody>
      </p:sp>
      <p:sp>
        <p:nvSpPr>
          <p:cNvPr id="3" name="Content Placeholder 2"/>
          <p:cNvSpPr>
            <a:spLocks noGrp="1"/>
          </p:cNvSpPr>
          <p:nvPr>
            <p:ph idx="1"/>
          </p:nvPr>
        </p:nvSpPr>
        <p:spPr/>
        <p:txBody>
          <a:bodyPr/>
          <a:lstStyle/>
          <a:p>
            <a:r>
              <a:rPr lang="en-US" dirty="0" smtClean="0"/>
              <a:t>What We Know About Michael</a:t>
            </a:r>
          </a:p>
          <a:p>
            <a:pPr lvl="1"/>
            <a:r>
              <a:rPr lang="en-US" dirty="0" smtClean="0"/>
              <a:t>Daniel 10:13, 1 </a:t>
            </a:r>
            <a:r>
              <a:rPr lang="en-US" dirty="0" err="1" smtClean="0"/>
              <a:t>Thess</a:t>
            </a:r>
            <a:r>
              <a:rPr lang="en-US" dirty="0" smtClean="0"/>
              <a:t> 4:6, Rev 12:7</a:t>
            </a:r>
          </a:p>
          <a:p>
            <a:r>
              <a:rPr lang="en-US" dirty="0" smtClean="0"/>
              <a:t>What We Know About The Rebuke</a:t>
            </a:r>
          </a:p>
          <a:p>
            <a:pPr lvl="1"/>
            <a:r>
              <a:rPr lang="en-US" dirty="0" smtClean="0"/>
              <a:t>Zechariah 3:2</a:t>
            </a:r>
          </a:p>
          <a:p>
            <a:r>
              <a:rPr lang="en-US" dirty="0" smtClean="0"/>
              <a:t>Let Us Humbly Rely on Scripture!</a:t>
            </a:r>
          </a:p>
          <a:p>
            <a:pPr lvl="1"/>
            <a:r>
              <a:rPr lang="en-US" dirty="0" smtClean="0"/>
              <a:t>Matthew 4:4,7,10</a:t>
            </a:r>
            <a:endParaRPr lang="en-US"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Traits of The False Teachers</a:t>
            </a:r>
            <a:endParaRPr lang="en-US" dirty="0"/>
          </a:p>
        </p:txBody>
      </p:sp>
      <p:sp>
        <p:nvSpPr>
          <p:cNvPr id="3" name="Content Placeholder 2"/>
          <p:cNvSpPr>
            <a:spLocks noGrp="1"/>
          </p:cNvSpPr>
          <p:nvPr>
            <p:ph idx="1"/>
          </p:nvPr>
        </p:nvSpPr>
        <p:spPr/>
        <p:txBody>
          <a:bodyPr/>
          <a:lstStyle/>
          <a:p>
            <a:r>
              <a:rPr lang="en-US" i="1" dirty="0" smtClean="0"/>
              <a:t>Description of Their Harsh, Arrogant, Critical Speech. (vs. 10)</a:t>
            </a:r>
          </a:p>
          <a:p>
            <a:pPr>
              <a:buNone/>
            </a:pPr>
            <a:r>
              <a:rPr lang="en-US" dirty="0" smtClean="0"/>
              <a:t>5. Jealously &amp; Hatred like Cain (vs. 11a)</a:t>
            </a:r>
          </a:p>
          <a:p>
            <a:pPr>
              <a:buNone/>
            </a:pPr>
            <a:r>
              <a:rPr lang="en-US" dirty="0" smtClean="0"/>
              <a:t>6. Worldly Greed like Balaam (vs. 11b)</a:t>
            </a:r>
          </a:p>
          <a:p>
            <a:pPr>
              <a:buNone/>
            </a:pPr>
            <a:r>
              <a:rPr lang="en-US" dirty="0" smtClean="0"/>
              <a:t>7. Prideful Rebellion like </a:t>
            </a:r>
            <a:r>
              <a:rPr lang="en-US" dirty="0" err="1" smtClean="0"/>
              <a:t>Korah</a:t>
            </a:r>
            <a:r>
              <a:rPr lang="en-US" dirty="0" smtClean="0"/>
              <a:t> (vs. 11c)</a:t>
            </a:r>
          </a:p>
          <a:p>
            <a:r>
              <a:rPr lang="en-US" i="1" dirty="0" smtClean="0"/>
              <a:t>Still An Element of Discontent In Each.</a:t>
            </a:r>
          </a:p>
          <a:p>
            <a:endParaRPr lang="en-US" dirty="0" smtClean="0"/>
          </a:p>
          <a:p>
            <a:endParaRPr lang="en-US" dirty="0" smtClean="0"/>
          </a:p>
          <a:p>
            <a:endParaRPr 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Know About ‘Love Feasts’</a:t>
            </a:r>
            <a:endParaRPr lang="en-US" dirty="0"/>
          </a:p>
        </p:txBody>
      </p:sp>
      <p:sp>
        <p:nvSpPr>
          <p:cNvPr id="3" name="Content Placeholder 2"/>
          <p:cNvSpPr>
            <a:spLocks noGrp="1"/>
          </p:cNvSpPr>
          <p:nvPr>
            <p:ph idx="1"/>
          </p:nvPr>
        </p:nvSpPr>
        <p:spPr>
          <a:xfrm>
            <a:off x="229810" y="1297215"/>
            <a:ext cx="8636000" cy="3771636"/>
          </a:xfrm>
        </p:spPr>
        <p:txBody>
          <a:bodyPr>
            <a:normAutofit fontScale="92500" lnSpcReduction="10000"/>
          </a:bodyPr>
          <a:lstStyle/>
          <a:p>
            <a:r>
              <a:rPr lang="en-US" dirty="0" smtClean="0"/>
              <a:t>We Know Christians Shared A Meal Together.</a:t>
            </a:r>
          </a:p>
          <a:p>
            <a:r>
              <a:rPr lang="en-US" dirty="0" smtClean="0"/>
              <a:t>We Know This Meal Was Characterized By Love.</a:t>
            </a:r>
          </a:p>
          <a:p>
            <a:r>
              <a:rPr lang="en-US" dirty="0" smtClean="0"/>
              <a:t>We Know The Presence of False Teachers Disrupted This Meal.</a:t>
            </a:r>
          </a:p>
          <a:p>
            <a:pPr lvl="1"/>
            <a:r>
              <a:rPr lang="en-US" dirty="0" smtClean="0"/>
              <a:t>Like a boat crashing on the rocks.</a:t>
            </a:r>
          </a:p>
          <a:p>
            <a:pPr lvl="1"/>
            <a:r>
              <a:rPr lang="en-US" sz="2703" dirty="0" smtClean="0"/>
              <a:t>Like a tree with zero signs of life. </a:t>
            </a:r>
            <a:r>
              <a:rPr lang="en-US" sz="2703" dirty="0" smtClean="0"/>
              <a:t>N</a:t>
            </a:r>
            <a:r>
              <a:rPr lang="en-US" sz="2703" dirty="0" smtClean="0"/>
              <a:t>o leaves, fruit, or root.</a:t>
            </a:r>
          </a:p>
          <a:p>
            <a:pPr lvl="1"/>
            <a:r>
              <a:rPr lang="en-US" sz="2703" dirty="0" smtClean="0"/>
              <a:t>Like a puffed up, disgraceful foam.</a:t>
            </a:r>
          </a:p>
          <a:p>
            <a:pPr lvl="1"/>
            <a:r>
              <a:rPr lang="en-US" sz="2703" dirty="0" smtClean="0"/>
              <a:t>Like a directionless, fleeting glimmer.</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Jude’s Old Testament Examples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8. Enoch’s Prophesy of Judgment (Vs. 14-15)</a:t>
            </a:r>
          </a:p>
          <a:p>
            <a:r>
              <a:rPr lang="en-US" dirty="0" smtClean="0"/>
              <a:t>Emphasis Is On The “Ungodly”</a:t>
            </a:r>
          </a:p>
          <a:p>
            <a:pPr lvl="1"/>
            <a:r>
              <a:rPr lang="en-US" dirty="0" smtClean="0"/>
              <a:t>“convict all the </a:t>
            </a:r>
            <a:r>
              <a:rPr lang="en-US" u="sng" dirty="0" smtClean="0"/>
              <a:t>ungodly</a:t>
            </a:r>
            <a:r>
              <a:rPr lang="en-US" dirty="0" smtClean="0"/>
              <a:t>”</a:t>
            </a:r>
          </a:p>
          <a:p>
            <a:pPr lvl="1"/>
            <a:r>
              <a:rPr lang="en-US" dirty="0" smtClean="0"/>
              <a:t>“of all their </a:t>
            </a:r>
            <a:r>
              <a:rPr lang="en-US" u="sng" dirty="0" smtClean="0"/>
              <a:t>ungodly</a:t>
            </a:r>
            <a:r>
              <a:rPr lang="en-US" dirty="0" smtClean="0"/>
              <a:t> deeds”</a:t>
            </a:r>
          </a:p>
          <a:p>
            <a:pPr lvl="1"/>
            <a:r>
              <a:rPr lang="en-US" dirty="0" smtClean="0"/>
              <a:t>“done in an </a:t>
            </a:r>
            <a:r>
              <a:rPr lang="en-US" u="sng" dirty="0" smtClean="0"/>
              <a:t>ungodly</a:t>
            </a:r>
            <a:r>
              <a:rPr lang="en-US" dirty="0" smtClean="0"/>
              <a:t> way”</a:t>
            </a:r>
          </a:p>
          <a:p>
            <a:pPr lvl="1"/>
            <a:r>
              <a:rPr lang="en-US" dirty="0" smtClean="0"/>
              <a:t>“harsh things which </a:t>
            </a:r>
            <a:r>
              <a:rPr lang="en-US" u="sng" dirty="0" smtClean="0"/>
              <a:t>ungodly sinners </a:t>
            </a:r>
            <a:r>
              <a:rPr lang="en-US" dirty="0" smtClean="0"/>
              <a:t>have spoken”</a:t>
            </a:r>
          </a:p>
          <a:p>
            <a:r>
              <a:rPr lang="en-US" i="1" dirty="0" smtClean="0"/>
              <a:t>Description of Their Speech &amp; Motives. (vs. 16)</a:t>
            </a:r>
            <a:endParaRPr lang="en-US" i="1" dirty="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Response of the Beloved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Remembering The Words of The Apostles</a:t>
            </a:r>
          </a:p>
          <a:p>
            <a:pPr lvl="1"/>
            <a:r>
              <a:rPr lang="en-US" dirty="0" smtClean="0"/>
              <a:t>Vs. 18 “they were saying to you”</a:t>
            </a:r>
          </a:p>
          <a:p>
            <a:pPr lvl="1"/>
            <a:r>
              <a:rPr lang="en-US" dirty="0" smtClean="0"/>
              <a:t>Quotes 2 Peter 3:2-3 “</a:t>
            </a:r>
            <a:r>
              <a:rPr lang="en-US" dirty="0" err="1" smtClean="0"/>
              <a:t>empaiktes</a:t>
            </a:r>
            <a:r>
              <a:rPr lang="en-US" dirty="0" smtClean="0"/>
              <a:t>”</a:t>
            </a:r>
          </a:p>
          <a:p>
            <a:pPr lvl="1"/>
            <a:r>
              <a:rPr lang="en-US" dirty="0" smtClean="0"/>
              <a:t>Mocker = Strong’s # G1703</a:t>
            </a:r>
          </a:p>
          <a:p>
            <a:r>
              <a:rPr lang="en-US" dirty="0" smtClean="0"/>
              <a:t>Building Up Our Faith &amp; Praying In The Holy Spirit (</a:t>
            </a:r>
            <a:r>
              <a:rPr lang="en-US" dirty="0" err="1" smtClean="0"/>
              <a:t>v</a:t>
            </a:r>
            <a:r>
              <a:rPr lang="en-US" dirty="0" smtClean="0"/>
              <a:t> 20)</a:t>
            </a:r>
          </a:p>
          <a:p>
            <a:r>
              <a:rPr lang="en-US" dirty="0" smtClean="0"/>
              <a:t>Abiding In The Love of God &amp; Waiting for Jesus (</a:t>
            </a:r>
            <a:r>
              <a:rPr lang="en-US" dirty="0" err="1" smtClean="0"/>
              <a:t>v</a:t>
            </a:r>
            <a:r>
              <a:rPr lang="en-US" dirty="0" smtClean="0"/>
              <a:t> 21)</a:t>
            </a:r>
          </a:p>
          <a:p>
            <a:r>
              <a:rPr lang="en-US" dirty="0" smtClean="0"/>
              <a:t>Seeking To Save Others (</a:t>
            </a:r>
            <a:r>
              <a:rPr lang="en-US" dirty="0" err="1" smtClean="0"/>
              <a:t>v</a:t>
            </a:r>
            <a:r>
              <a:rPr lang="en-US" dirty="0" smtClean="0"/>
              <a:t> 22-23)</a:t>
            </a:r>
          </a:p>
          <a:p>
            <a:r>
              <a:rPr lang="en-US" dirty="0" smtClean="0"/>
              <a:t>Glorifying God (</a:t>
            </a:r>
            <a:r>
              <a:rPr lang="en-US" dirty="0" err="1" smtClean="0"/>
              <a:t>v</a:t>
            </a:r>
            <a:r>
              <a:rPr lang="en-US" dirty="0" smtClean="0"/>
              <a:t> 24-25)</a:t>
            </a:r>
            <a:endParaRPr lang="en-US" dirty="0" smtClean="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Contending for the Souls of Others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Approach One: Contend with Mercy</a:t>
            </a:r>
          </a:p>
          <a:p>
            <a:pPr lvl="1"/>
            <a:r>
              <a:rPr lang="en-US" dirty="0" smtClean="0"/>
              <a:t>When: Mercy Is Vital To Reaching The Doubting.</a:t>
            </a:r>
          </a:p>
          <a:p>
            <a:r>
              <a:rPr lang="en-US" dirty="0" smtClean="0"/>
              <a:t>Approach Two: Contend with Urgency</a:t>
            </a:r>
          </a:p>
          <a:p>
            <a:pPr lvl="1"/>
            <a:r>
              <a:rPr lang="en-US" dirty="0" smtClean="0"/>
              <a:t>When: Decisive Action Is Vital To Reaching Those Who Are Close To Perishing.</a:t>
            </a:r>
          </a:p>
          <a:p>
            <a:r>
              <a:rPr lang="en-US" dirty="0" smtClean="0"/>
              <a:t>Approach Three: Contend with Fear</a:t>
            </a:r>
          </a:p>
          <a:p>
            <a:pPr lvl="1"/>
            <a:r>
              <a:rPr lang="en-US" dirty="0" smtClean="0"/>
              <a:t>When: Hating Evil Is Vital To Reaching Those Surrounded By Sin, Less We Fall In The Process.</a:t>
            </a:r>
            <a:endParaRPr lang="en-US" dirty="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6279</TotalTime>
  <Words>1598</Words>
  <Application>Microsoft Macintosh PowerPoint</Application>
  <PresentationFormat>On-screen Show (16:10)</PresentationFormat>
  <Paragraphs>209</Paragraphs>
  <Slides>12</Slides>
  <Notes>9</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Default Theme</vt:lpstr>
      <vt:lpstr>Stand Firm &amp; Be Stirred Up</vt:lpstr>
      <vt:lpstr>Jude’s Letter</vt:lpstr>
      <vt:lpstr>Jude’s Old Testament Examples</vt:lpstr>
      <vt:lpstr>4. Michael Contends With The Devil</vt:lpstr>
      <vt:lpstr>Traits of The False Teachers</vt:lpstr>
      <vt:lpstr>What We Know About ‘Love Feasts’</vt:lpstr>
      <vt:lpstr>Jude’s Old Testament Examples</vt:lpstr>
      <vt:lpstr>The Response of the Beloved</vt:lpstr>
      <vt:lpstr>Contending for the Souls of Others</vt:lpstr>
      <vt:lpstr>Moving Closer To Our Goals</vt:lpstr>
      <vt:lpstr>Class Lesson Schedule</vt:lpstr>
      <vt:lpstr>Stand Firm &amp; Be Stirred Up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Firm &amp; Be Stirred Up</dc:title>
  <dc:creator>Phillip Shumake</dc:creator>
  <cp:lastModifiedBy>Phillip Shumake</cp:lastModifiedBy>
  <cp:revision>217</cp:revision>
  <cp:lastPrinted>2016-06-26T11:50:06Z</cp:lastPrinted>
  <dcterms:created xsi:type="dcterms:W3CDTF">2016-07-03T01:22:08Z</dcterms:created>
  <dcterms:modified xsi:type="dcterms:W3CDTF">2016-07-03T03:26:11Z</dcterms:modified>
</cp:coreProperties>
</file>