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3" r:id="rId3"/>
    <p:sldId id="262" r:id="rId4"/>
    <p:sldId id="273" r:id="rId5"/>
    <p:sldId id="272" r:id="rId6"/>
    <p:sldId id="264" r:id="rId7"/>
    <p:sldId id="266" r:id="rId8"/>
    <p:sldId id="259" r:id="rId9"/>
    <p:sldId id="269" r:id="rId10"/>
    <p:sldId id="271" r:id="rId11"/>
    <p:sldId id="267" r:id="rId12"/>
    <p:sldId id="274" r:id="rId13"/>
    <p:sldId id="256" r:id="rId14"/>
    <p:sldId id="275" r:id="rId15"/>
    <p:sldId id="277" r:id="rId16"/>
    <p:sldId id="276" r:id="rId17"/>
  </p:sldIdLst>
  <p:sldSz cx="9144000" cy="5715000" type="screen16x10"/>
  <p:notesSz cx="9363075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1296" y="10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3576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12A7E9EE-D67F-4B86-B449-840BAD306F17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3576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01E95641-5541-496E-B31D-6C842FD0B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3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3576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2C144357-1D9F-488B-AB17-1F85CE140938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59050" y="530225"/>
            <a:ext cx="4244975" cy="2654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6308" y="3361611"/>
            <a:ext cx="7490460" cy="31846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3576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67D75FD7-2B32-4650-B4B5-22CF90419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7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75FD7-2B32-4650-B4B5-22CF904193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98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75FD7-2B32-4650-B4B5-22CF90419321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886789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460501"/>
            <a:ext cx="7772400" cy="152480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009673"/>
            <a:ext cx="7772400" cy="999753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127500"/>
            <a:ext cx="9147765" cy="1593407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AB8511-7195-4254-94C5-8148C30829F4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78B2AA-7E0D-459F-AF4D-520CCD397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34441"/>
            <a:ext cx="8229600" cy="3655059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511-7195-4254-94C5-8148C30829F4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2AA-7E0D-459F-AF4D-520CCD397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28867"/>
            <a:ext cx="1777470" cy="4660634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8"/>
            <a:ext cx="6324600" cy="466063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511-7195-4254-94C5-8148C30829F4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2AA-7E0D-459F-AF4D-520CCD397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511-7195-4254-94C5-8148C30829F4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2AA-7E0D-459F-AF4D-520CCD397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883093"/>
            <a:ext cx="7772400" cy="15240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443093"/>
            <a:ext cx="4572000" cy="1212407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511-7195-4254-94C5-8148C30829F4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2AA-7E0D-459F-AF4D-520CCD397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504560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504560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3444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3444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511-7195-4254-94C5-8148C30829F4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2AA-7E0D-459F-AF4D-520CCD397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8229600" cy="9525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08500"/>
            <a:ext cx="4040188" cy="635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508500"/>
            <a:ext cx="4041775" cy="635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203579"/>
            <a:ext cx="4040188" cy="328480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03579"/>
            <a:ext cx="4041775" cy="328480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511-7195-4254-94C5-8148C30829F4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2AA-7E0D-459F-AF4D-520CCD397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511-7195-4254-94C5-8148C30829F4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2AA-7E0D-459F-AF4D-520CCD397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8511-7195-4254-94C5-8148C30829F4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2AA-7E0D-459F-AF4D-520CCD397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64000"/>
            <a:ext cx="7481776" cy="3810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462585"/>
            <a:ext cx="3974592" cy="7620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28600"/>
            <a:ext cx="7479792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5339953"/>
            <a:ext cx="1920240" cy="304800"/>
          </a:xfrm>
        </p:spPr>
        <p:txBody>
          <a:bodyPr/>
          <a:lstStyle/>
          <a:p>
            <a:fld id="{E1AB8511-7195-4254-94C5-8148C30829F4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B2AA-7E0D-459F-AF4D-520CCD397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536169"/>
            <a:ext cx="7162800" cy="540193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58307"/>
            <a:ext cx="8686800" cy="36576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AB8511-7195-4254-94C5-8148C30829F4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5339954"/>
            <a:ext cx="2350681" cy="30427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78B2AA-7E0D-459F-AF4D-520CCD397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054269"/>
            <a:ext cx="8075432" cy="468893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954114"/>
            <a:ext cx="4940624" cy="7675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949176"/>
            <a:ext cx="3690451" cy="7778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826044"/>
            <a:ext cx="3402314" cy="900723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823115"/>
            <a:ext cx="3405509" cy="90365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157033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157033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954114"/>
            <a:ext cx="4940624" cy="7675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949176"/>
            <a:ext cx="3690451" cy="7778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826044"/>
            <a:ext cx="3402314" cy="900723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823115"/>
            <a:ext cx="3405509" cy="90365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234440"/>
            <a:ext cx="8229600" cy="37716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5339953"/>
            <a:ext cx="192024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AB8511-7195-4254-94C5-8148C30829F4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5339954"/>
            <a:ext cx="2350681" cy="30427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5339954"/>
            <a:ext cx="365760" cy="30427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78B2AA-7E0D-459F-AF4D-520CCD397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495300"/>
            <a:ext cx="7772400" cy="1524801"/>
          </a:xfrm>
        </p:spPr>
        <p:txBody>
          <a:bodyPr/>
          <a:lstStyle/>
          <a:p>
            <a:r>
              <a:rPr lang="en-US" dirty="0" err="1"/>
              <a:t>Korah’s</a:t>
            </a:r>
            <a:r>
              <a:rPr lang="en-US" dirty="0"/>
              <a:t> Rebellion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324100"/>
            <a:ext cx="7772400" cy="1981200"/>
          </a:xfrm>
        </p:spPr>
        <p:txBody>
          <a:bodyPr>
            <a:noAutofit/>
          </a:bodyPr>
          <a:lstStyle/>
          <a:p>
            <a:r>
              <a:rPr lang="en-US" sz="2800" dirty="0"/>
              <a:t>“Woe to them! For they have gone in         the way of Cain, have run greedily in the error of Balaam for profit, and perished in the rebellion of </a:t>
            </a:r>
            <a:r>
              <a:rPr lang="en-US" sz="2800" dirty="0" err="1"/>
              <a:t>Korah</a:t>
            </a:r>
            <a:r>
              <a:rPr lang="en-US" sz="2800" dirty="0"/>
              <a:t>.” (Jude 11)</a:t>
            </a:r>
            <a:endParaRPr lang="en-US" sz="2800" strike="sngStrike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371600" y="3162300"/>
            <a:ext cx="2667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43000" y="3619500"/>
            <a:ext cx="4267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52800" y="4076700"/>
            <a:ext cx="3124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952500"/>
          </a:xfrm>
        </p:spPr>
        <p:txBody>
          <a:bodyPr/>
          <a:lstStyle/>
          <a:p>
            <a:pPr algn="ctr"/>
            <a:r>
              <a:rPr lang="en-US" dirty="0"/>
              <a:t>1 Peter 2:21-24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8763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to this you were called, because Christ also </a:t>
            </a:r>
            <a:r>
              <a:rPr lang="en-US" sz="2400" b="1" dirty="0">
                <a:solidFill>
                  <a:srgbClr val="FFFF00"/>
                </a:solidFill>
              </a:rPr>
              <a:t>suffered</a:t>
            </a:r>
            <a:r>
              <a:rPr lang="en-US" sz="2400" dirty="0"/>
              <a:t> for us, leaving us an example, that you should follow His steps:</a:t>
            </a:r>
            <a:r>
              <a:rPr lang="en-US" sz="2400" baseline="30000" dirty="0"/>
              <a:t>22 </a:t>
            </a:r>
            <a:r>
              <a:rPr lang="en-US" sz="2400" dirty="0"/>
              <a:t>“Who committed no sin, Nor was deceit found in His mouth”; </a:t>
            </a:r>
            <a:r>
              <a:rPr lang="en-US" sz="2400" baseline="30000" dirty="0"/>
              <a:t>23 </a:t>
            </a:r>
            <a:r>
              <a:rPr lang="en-US" sz="2400" dirty="0"/>
              <a:t>who, when He was reviled, did not revile in return; when He suffered, He did not threaten, but committed </a:t>
            </a:r>
            <a:r>
              <a:rPr lang="en-US" sz="2400" i="1" dirty="0"/>
              <a:t>Himself</a:t>
            </a:r>
            <a:r>
              <a:rPr lang="en-US" sz="2400" dirty="0"/>
              <a:t> to Him who judges righteously; </a:t>
            </a:r>
            <a:r>
              <a:rPr lang="en-US" sz="2400" baseline="30000" dirty="0"/>
              <a:t>24 </a:t>
            </a:r>
            <a:r>
              <a:rPr lang="en-US" sz="2400" dirty="0"/>
              <a:t>who Himself bore our sins in His own body on the tree, that we, having died to sins, might live for righteousness—by whose stripes you were healed. </a:t>
            </a:r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3008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Jesus Suffered: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5600" y="43053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Unjustly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7600" y="46863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Meekly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6800" y="51435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For our sins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438400" y="2019300"/>
            <a:ext cx="6172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4800" y="2400300"/>
            <a:ext cx="1600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14600" y="2400300"/>
            <a:ext cx="5943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05000" y="2705100"/>
            <a:ext cx="5562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1000" y="2705100"/>
            <a:ext cx="12192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371600" y="3467100"/>
            <a:ext cx="5562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876800" y="46818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76800" y="4681835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and Silently</a:t>
            </a:r>
          </a:p>
        </p:txBody>
      </p:sp>
      <p:sp>
        <p:nvSpPr>
          <p:cNvPr id="27" name="Oval 26"/>
          <p:cNvSpPr/>
          <p:nvPr/>
        </p:nvSpPr>
        <p:spPr>
          <a:xfrm>
            <a:off x="1219200" y="1257300"/>
            <a:ext cx="3581400" cy="3810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23" grpId="0"/>
      <p:bldP spid="24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57300"/>
            <a:ext cx="8382000" cy="3771636"/>
          </a:xfrm>
        </p:spPr>
        <p:txBody>
          <a:bodyPr/>
          <a:lstStyle/>
          <a:p>
            <a:r>
              <a:rPr lang="en-US" b="1" dirty="0"/>
              <a:t>SUFFERED BECAUSE 0F UNJUST GOVERNMENT</a:t>
            </a:r>
          </a:p>
          <a:p>
            <a:endParaRPr lang="en-US" sz="800" b="1" dirty="0"/>
          </a:p>
          <a:p>
            <a:r>
              <a:rPr lang="en-US" b="1" dirty="0"/>
              <a:t>SUFFERED THOUGH HE WAS INNOCENT</a:t>
            </a:r>
          </a:p>
          <a:p>
            <a:endParaRPr lang="en-US" sz="800" b="1" dirty="0"/>
          </a:p>
          <a:p>
            <a:r>
              <a:rPr lang="en-US" b="1" dirty="0"/>
              <a:t>SUFFERED SILENTLY</a:t>
            </a:r>
          </a:p>
          <a:p>
            <a:endParaRPr lang="en-US" sz="800" b="1" dirty="0"/>
          </a:p>
          <a:p>
            <a:r>
              <a:rPr lang="en-US" b="1" dirty="0"/>
              <a:t>SUFFERED MEEKLY</a:t>
            </a:r>
          </a:p>
          <a:p>
            <a:endParaRPr 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/>
              <a:t>SUFFERED  WHAT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SHOULD HAVE SUFFERED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342900"/>
            <a:ext cx="8763000" cy="9525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Summarizing: His example for us: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43815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Text followed by instructions to wives. (1 Peter 3:1-6)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Matthew 16:24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1562100"/>
            <a:ext cx="7162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“Then Jesus said to His disciples, “If anyone desires to come after Me, let him deny himself, and   take up his cross,                           and follow Me.”  </a:t>
            </a:r>
          </a:p>
          <a:p>
            <a:pPr algn="ctr"/>
            <a:endParaRPr lang="en-US" sz="800" i="1" dirty="0"/>
          </a:p>
          <a:p>
            <a:pPr algn="ctr"/>
            <a:r>
              <a:rPr lang="en-US" sz="3200" i="1" dirty="0"/>
              <a:t>  </a:t>
            </a:r>
            <a:r>
              <a:rPr lang="en-US" sz="2400" dirty="0"/>
              <a:t>Matthew 16:24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048000" y="3543300"/>
            <a:ext cx="3200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063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905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/>
              <a:t>Clement of Rome</a:t>
            </a:r>
            <a:r>
              <a:rPr lang="en-US" sz="3000" b="1" dirty="0"/>
              <a:t>   </a:t>
            </a:r>
            <a:r>
              <a:rPr lang="en-US" sz="3000" dirty="0"/>
              <a:t>commented that for the average Christian the cross might be represented by enduring marriage to an unbelieving spouse, obeying unbelieving parents, or suffering as a slave under a pagan master.  Although all of those situations could entail much emotional and physical suffering, they were a rather mild form of the cross for anyone who had already committed himself to endure torture 		and death for Christ.  (Rom. 8:17)</a:t>
            </a:r>
            <a:br>
              <a:rPr lang="en-US" sz="3000" dirty="0"/>
            </a:br>
            <a:endParaRPr lang="en-US" sz="3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525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No one would want to carry a cross.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552700"/>
            <a:ext cx="8229600" cy="9525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4400" dirty="0"/>
              <a:t>Would we have been willing to serve as Simon of Cyrene?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3848100"/>
            <a:ext cx="6629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“Now as they came out, they found a man of Cyrene, Simon by name. Him they compelled to bear His cross.” </a:t>
            </a:r>
          </a:p>
          <a:p>
            <a:r>
              <a:rPr lang="en-US" dirty="0"/>
              <a:t>					(Matthew 27:32)</a:t>
            </a:r>
          </a:p>
        </p:txBody>
      </p:sp>
    </p:spTree>
    <p:extLst>
      <p:ext uri="{BB962C8B-B14F-4D97-AF65-F5344CB8AC3E}">
        <p14:creationId xmlns:p14="http://schemas.microsoft.com/office/powerpoint/2010/main" val="246593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865"/>
            <a:ext cx="8686800" cy="3771636"/>
          </a:xfrm>
        </p:spPr>
        <p:txBody>
          <a:bodyPr>
            <a:noAutofit/>
          </a:bodyPr>
          <a:lstStyle/>
          <a:p>
            <a:r>
              <a:rPr lang="en-US" sz="2333" dirty="0"/>
              <a:t>“Therefore submit yourselves to every ordinance of man </a:t>
            </a:r>
            <a:r>
              <a:rPr lang="en-US" sz="2333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Lord’s sake</a:t>
            </a:r>
            <a:r>
              <a:rPr lang="en-US" sz="2333" dirty="0"/>
              <a:t>, whether to the king as supreme.” (1 Pet. 2:13)</a:t>
            </a:r>
          </a:p>
          <a:p>
            <a:r>
              <a:rPr lang="en-US" sz="2333" dirty="0"/>
              <a:t>“</a:t>
            </a:r>
            <a:r>
              <a:rPr lang="en-US" sz="2333" b="1" u="sng" dirty="0"/>
              <a:t>Children</a:t>
            </a:r>
            <a:r>
              <a:rPr lang="en-US" sz="2333" dirty="0"/>
              <a:t>, obey your parents in all things, for </a:t>
            </a:r>
            <a:r>
              <a:rPr lang="en-US" sz="2333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well pleasing to the Lord</a:t>
            </a:r>
            <a:r>
              <a:rPr lang="en-US" sz="2333" dirty="0"/>
              <a:t>.” (Col. 3:20)</a:t>
            </a:r>
          </a:p>
          <a:p>
            <a:r>
              <a:rPr lang="en-US" sz="2333" dirty="0"/>
              <a:t>“</a:t>
            </a:r>
            <a:r>
              <a:rPr lang="en-US" sz="2333" b="1" u="sng" dirty="0"/>
              <a:t>Wives</a:t>
            </a:r>
            <a:r>
              <a:rPr lang="en-US" sz="2333" dirty="0"/>
              <a:t>, submit to your own husbands, </a:t>
            </a:r>
            <a:r>
              <a:rPr lang="en-US" sz="2333" b="1" dirty="0">
                <a:solidFill>
                  <a:srgbClr val="FFFF00"/>
                </a:solidFill>
              </a:rPr>
              <a:t>as to the Lord.”</a:t>
            </a:r>
            <a:r>
              <a:rPr lang="en-US" sz="2333" dirty="0"/>
              <a:t> (Eph. 5:22) </a:t>
            </a:r>
          </a:p>
          <a:p>
            <a:r>
              <a:rPr lang="en-US" sz="2333" dirty="0"/>
              <a:t>“</a:t>
            </a:r>
            <a:r>
              <a:rPr lang="en-US" sz="2333" b="1" u="sng" dirty="0"/>
              <a:t>Bondservants</a:t>
            </a:r>
            <a:r>
              <a:rPr lang="en-US" sz="2333" dirty="0"/>
              <a:t>, be obedient to those who are your masters according to the flesh, with fear and     trembling, in sincerity of heart, </a:t>
            </a:r>
            <a:r>
              <a:rPr lang="en-US" sz="2333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to Christ</a:t>
            </a:r>
            <a:r>
              <a:rPr lang="en-US" sz="2333" dirty="0"/>
              <a:t>;” (Ep. 6:5)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It is a privilege to bear a cross for Jesus </a:t>
            </a:r>
            <a:r>
              <a:rPr lang="en-US" sz="3100" dirty="0"/>
              <a:t>(Philippians 1:29)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82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723900"/>
            <a:ext cx="800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Must Jesus bear the cross alone,</a:t>
            </a:r>
            <a:br>
              <a:rPr lang="en-US" sz="3200" dirty="0"/>
            </a:br>
            <a:r>
              <a:rPr lang="en-US" sz="3200" dirty="0"/>
              <a:t>	and all the world go free?</a:t>
            </a:r>
            <a:br>
              <a:rPr lang="en-US" sz="3200" dirty="0"/>
            </a:br>
            <a:r>
              <a:rPr lang="en-US" sz="3200" dirty="0"/>
              <a:t>No, there's a cross for everyone,</a:t>
            </a:r>
            <a:br>
              <a:rPr lang="en-US" sz="3200" dirty="0"/>
            </a:br>
            <a:r>
              <a:rPr lang="en-US" sz="3200" dirty="0"/>
              <a:t>	and there's a cross for me.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3005197"/>
            <a:ext cx="800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consecrated cross I'll bear</a:t>
            </a:r>
            <a:br>
              <a:rPr lang="en-US" sz="3200" dirty="0"/>
            </a:br>
            <a:r>
              <a:rPr lang="en-US" sz="3200" dirty="0"/>
              <a:t>	till death shall set me free;</a:t>
            </a:r>
            <a:br>
              <a:rPr lang="en-US" sz="3200" dirty="0"/>
            </a:br>
            <a:r>
              <a:rPr lang="en-US" sz="3200" dirty="0"/>
              <a:t>And then go home my crown to wear,</a:t>
            </a:r>
            <a:br>
              <a:rPr lang="en-US" sz="3200" dirty="0"/>
            </a:br>
            <a:r>
              <a:rPr lang="en-US" sz="3200" dirty="0"/>
              <a:t>	for there's a crown for me.</a:t>
            </a:r>
          </a:p>
        </p:txBody>
      </p:sp>
    </p:spTree>
    <p:extLst>
      <p:ext uri="{BB962C8B-B14F-4D97-AF65-F5344CB8AC3E}">
        <p14:creationId xmlns:p14="http://schemas.microsoft.com/office/powerpoint/2010/main" val="18473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"/>
            <a:ext cx="7772400" cy="1524801"/>
          </a:xfrm>
        </p:spPr>
        <p:txBody>
          <a:bodyPr/>
          <a:lstStyle/>
          <a:p>
            <a:pPr algn="ctr"/>
            <a:r>
              <a:rPr lang="en-US" dirty="0"/>
              <a:t>Numbers 16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638300"/>
            <a:ext cx="7772400" cy="999753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Numbers 12</a:t>
            </a: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838200" y="2695947"/>
            <a:ext cx="7772400" cy="999753"/>
          </a:xfrm>
          <a:prstGeom prst="rect">
            <a:avLst/>
          </a:prstGeom>
        </p:spPr>
        <p:txBody>
          <a:bodyPr vert="horz" lIns="45720" rIns="45720">
            <a:normAutofit lnSpcReduction="10000"/>
          </a:bodyPr>
          <a:lstStyle/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thing in common:                   Rebellion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Against Delegated Authority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4419600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“Let every soul be subject to the governing authorities. For </a:t>
            </a:r>
            <a:r>
              <a:rPr lang="en-US" b="1" i="1" dirty="0">
                <a:solidFill>
                  <a:srgbClr val="FFFF00"/>
                </a:solidFill>
              </a:rPr>
              <a:t>there is no authority except from God, and the authorities that exist are appointed by God.</a:t>
            </a:r>
            <a:r>
              <a:rPr lang="en-US" i="1" dirty="0"/>
              <a:t>”</a:t>
            </a:r>
          </a:p>
          <a:p>
            <a:pPr>
              <a:buNone/>
            </a:pPr>
            <a:r>
              <a:rPr lang="en-US" dirty="0"/>
              <a:t>			- Civil Government (Romans 13:1)</a:t>
            </a:r>
          </a:p>
          <a:p>
            <a:pPr>
              <a:buNone/>
            </a:pPr>
            <a:r>
              <a:rPr lang="en-US" dirty="0"/>
              <a:t>			- Parents (Ephesians 6:1)</a:t>
            </a:r>
          </a:p>
          <a:p>
            <a:pPr>
              <a:buNone/>
            </a:pPr>
            <a:r>
              <a:rPr lang="en-US" dirty="0"/>
              <a:t>			- Husbands (Ephesians 5:23)</a:t>
            </a:r>
          </a:p>
          <a:p>
            <a:pPr>
              <a:buNone/>
            </a:pPr>
            <a:r>
              <a:rPr lang="en-US" dirty="0"/>
              <a:t>			- Elders (Acts 20:28)</a:t>
            </a:r>
          </a:p>
          <a:p>
            <a:pPr>
              <a:buNone/>
            </a:pPr>
            <a:r>
              <a:rPr lang="en-US" dirty="0"/>
              <a:t>			- Jesus (Matthew 28:18)</a:t>
            </a:r>
          </a:p>
          <a:p>
            <a:pPr>
              <a:buNone/>
            </a:pPr>
            <a:r>
              <a:rPr lang="en-US" dirty="0"/>
              <a:t>				- Apostles (John 20:21)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Romans 13:1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Disobedience to Delegated Authority is Serious!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773424" y="2476500"/>
            <a:ext cx="4837176" cy="2895600"/>
          </a:xfrm>
        </p:spPr>
        <p:txBody>
          <a:bodyPr>
            <a:normAutofit/>
          </a:bodyPr>
          <a:lstStyle/>
          <a:p>
            <a:r>
              <a:rPr lang="en-US" sz="2800" i="1" dirty="0"/>
              <a:t>“Therefore whoever resists the authority resists the ordinance of God, and those who resist will bring judgment on themselves.”   </a:t>
            </a:r>
            <a:r>
              <a:rPr lang="en-US" sz="2800" dirty="0"/>
              <a:t>		      </a:t>
            </a:r>
            <a:r>
              <a:rPr lang="en-US" sz="2400" dirty="0"/>
              <a:t>Romans 13:2 </a:t>
            </a:r>
          </a:p>
        </p:txBody>
      </p:sp>
    </p:spTree>
    <p:extLst>
      <p:ext uri="{BB962C8B-B14F-4D97-AF65-F5344CB8AC3E}">
        <p14:creationId xmlns:p14="http://schemas.microsoft.com/office/powerpoint/2010/main" val="205424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5900"/>
            <a:ext cx="8610600" cy="4419600"/>
          </a:xfrm>
        </p:spPr>
        <p:txBody>
          <a:bodyPr>
            <a:normAutofit/>
          </a:bodyPr>
          <a:lstStyle/>
          <a:p>
            <a:r>
              <a:rPr lang="en-US" i="1" dirty="0"/>
              <a:t>“</a:t>
            </a:r>
            <a:r>
              <a:rPr lang="en-US" dirty="0"/>
              <a:t>And the </a:t>
            </a:r>
            <a:r>
              <a:rPr lang="en-US" cap="small" dirty="0"/>
              <a:t>Lord</a:t>
            </a:r>
            <a:r>
              <a:rPr lang="en-US" dirty="0"/>
              <a:t> commanded us to observe all these statutes, to fear the </a:t>
            </a:r>
            <a:r>
              <a:rPr lang="en-US" cap="small" dirty="0"/>
              <a:t>Lord</a:t>
            </a:r>
            <a:r>
              <a:rPr lang="en-US" dirty="0"/>
              <a:t> our God, </a:t>
            </a:r>
            <a:r>
              <a:rPr lang="en-US" b="1" dirty="0">
                <a:solidFill>
                  <a:srgbClr val="FFFF00"/>
                </a:solidFill>
              </a:rPr>
              <a:t>for our good always” </a:t>
            </a:r>
            <a:r>
              <a:rPr lang="en-US" dirty="0"/>
              <a:t>(Deut. 6:24).</a:t>
            </a:r>
            <a:endParaRPr lang="en-US" i="1" dirty="0"/>
          </a:p>
          <a:p>
            <a:pPr>
              <a:buNone/>
            </a:pPr>
            <a:r>
              <a:rPr lang="en-US" dirty="0"/>
              <a:t>			- Civil Government (Romans 13:4)</a:t>
            </a:r>
          </a:p>
          <a:p>
            <a:pPr>
              <a:buNone/>
            </a:pPr>
            <a:r>
              <a:rPr lang="en-US" dirty="0"/>
              <a:t>			- Parents (Ephesians 6:4)</a:t>
            </a:r>
          </a:p>
          <a:p>
            <a:pPr>
              <a:buNone/>
            </a:pPr>
            <a:r>
              <a:rPr lang="en-US" dirty="0"/>
              <a:t>			- Husbands (Ephesians 5:25-29)</a:t>
            </a:r>
          </a:p>
          <a:p>
            <a:pPr>
              <a:buNone/>
            </a:pPr>
            <a:r>
              <a:rPr lang="en-US" dirty="0"/>
              <a:t>			- Elders (1 Peter 5:3)</a:t>
            </a:r>
          </a:p>
          <a:p>
            <a:pPr>
              <a:buNone/>
            </a:pPr>
            <a:r>
              <a:rPr lang="en-US" dirty="0"/>
              <a:t>			- Jesus (Romans 15:3)</a:t>
            </a:r>
          </a:p>
          <a:p>
            <a:pPr>
              <a:buNone/>
            </a:pPr>
            <a:r>
              <a:rPr lang="en-US" dirty="0"/>
              <a:t>				- Apostles (2 Cor. 13:10)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381000"/>
            <a:ext cx="8915400" cy="9525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God Intends that Delegated Authority be exercised in a Godly way.</a:t>
            </a:r>
          </a:p>
        </p:txBody>
      </p:sp>
    </p:spTree>
    <p:extLst>
      <p:ext uri="{BB962C8B-B14F-4D97-AF65-F5344CB8AC3E}">
        <p14:creationId xmlns:p14="http://schemas.microsoft.com/office/powerpoint/2010/main" val="72240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76300"/>
            <a:ext cx="7772400" cy="15248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“But what if the authorities do not rule in a godly way?”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781300"/>
            <a:ext cx="7772400" cy="99975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</a:rPr>
              <a:t>Obey anyway!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34440"/>
            <a:ext cx="8458200" cy="3771636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The Roman Government was one of history’s most corrupt and despotic.</a:t>
            </a:r>
          </a:p>
          <a:p>
            <a:r>
              <a:rPr lang="en-US" sz="3200" dirty="0"/>
              <a:t>Yet this was the govt. referred to in Rom. 13:1-7 &amp; 1 Pet. 2:13-14, 17.</a:t>
            </a:r>
          </a:p>
          <a:p>
            <a:r>
              <a:rPr lang="en-US" sz="3200" dirty="0"/>
              <a:t>Slaves (1 Peter 2:18-20).</a:t>
            </a:r>
          </a:p>
          <a:p>
            <a:r>
              <a:rPr lang="en-US" sz="3200" dirty="0"/>
              <a:t>Wives (1 Peter 3:1-6)</a:t>
            </a:r>
          </a:p>
          <a:p>
            <a:r>
              <a:rPr lang="en-US" sz="3200" dirty="0"/>
              <a:t> One exception: “</a:t>
            </a:r>
            <a:r>
              <a:rPr lang="en-US" sz="3200" i="1" dirty="0"/>
              <a:t>We ought to obey God rather than man.”	</a:t>
            </a:r>
            <a:r>
              <a:rPr lang="en-US" sz="3200" dirty="0"/>
              <a:t>(Acts 5:29)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865"/>
            <a:ext cx="8686800" cy="952500"/>
          </a:xfrm>
        </p:spPr>
        <p:txBody>
          <a:bodyPr>
            <a:normAutofit/>
          </a:bodyPr>
          <a:lstStyle/>
          <a:p>
            <a:r>
              <a:rPr lang="en-US" dirty="0"/>
              <a:t>Obeying an Ungodly Government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" y="723099"/>
            <a:ext cx="8458200" cy="15248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Seems unreasonable that Saints, Children of God, “Partakers of the Divine Nature” should be subject to unbelievers!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>
          <a:xfrm>
            <a:off x="685800" y="2467347"/>
            <a:ext cx="7772400" cy="99975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He who “was God…became flesh and dwelt among us.” (John 1:1,14) </a:t>
            </a:r>
          </a:p>
          <a:p>
            <a:pPr algn="ctr"/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838200" y="3686547"/>
            <a:ext cx="7772400" cy="999753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 is our example! (1 Peter 2:21-24)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34440"/>
            <a:ext cx="8915400" cy="4061460"/>
          </a:xfrm>
        </p:spPr>
        <p:txBody>
          <a:bodyPr>
            <a:normAutofit fontScale="85000" lnSpcReduction="10000"/>
          </a:bodyPr>
          <a:lstStyle/>
          <a:p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Obeyed God</a:t>
            </a:r>
            <a:r>
              <a:rPr lang="en-US" b="1" dirty="0"/>
              <a:t>:  </a:t>
            </a:r>
            <a:r>
              <a:rPr lang="en-US" i="1" baseline="30000" dirty="0"/>
              <a:t>“</a:t>
            </a:r>
            <a:r>
              <a:rPr lang="en-US" i="1" dirty="0"/>
              <a:t>I have come down from heaven, not to do My own will, but the will of Him who sent Me.” (John 6:38)</a:t>
            </a:r>
            <a:endParaRPr lang="en-US" dirty="0"/>
          </a:p>
          <a:p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Obeyed Parents</a:t>
            </a:r>
            <a:r>
              <a:rPr lang="en-US" b="1" dirty="0"/>
              <a:t>:  </a:t>
            </a:r>
            <a:r>
              <a:rPr lang="en-US" i="1" baseline="30000" dirty="0"/>
              <a:t> ”</a:t>
            </a:r>
            <a:r>
              <a:rPr lang="en-US" i="1" dirty="0"/>
              <a:t>Then He went down with them and came to Nazareth, and was subject to them.”  </a:t>
            </a:r>
            <a:r>
              <a:rPr lang="en-US" dirty="0"/>
              <a:t>(Luke 2:51)</a:t>
            </a:r>
          </a:p>
          <a:p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Obeyed Government</a:t>
            </a:r>
            <a:r>
              <a:rPr lang="en-US" b="1" dirty="0"/>
              <a:t>: </a:t>
            </a:r>
            <a:r>
              <a:rPr lang="en-US" dirty="0"/>
              <a:t>Then Judas, having received a detachment </a:t>
            </a:r>
            <a:r>
              <a:rPr lang="en-US" i="1" dirty="0"/>
              <a:t>of troops,</a:t>
            </a:r>
            <a:r>
              <a:rPr lang="en-US" dirty="0"/>
              <a:t> and officers from the chief priests and Pharisees, came there with lanterns, torches, and weapons. </a:t>
            </a:r>
            <a:r>
              <a:rPr lang="en-US" baseline="30000" dirty="0"/>
              <a:t>4 </a:t>
            </a:r>
            <a:r>
              <a:rPr lang="en-US" dirty="0"/>
              <a:t>Jesus…went forward and said to them, “Whom are you seeking?”</a:t>
            </a:r>
            <a:r>
              <a:rPr lang="en-US" baseline="30000" dirty="0"/>
              <a:t>5 </a:t>
            </a:r>
            <a:r>
              <a:rPr lang="en-US" dirty="0"/>
              <a:t>They answered Him, “Jesus of Nazareth.”Jesus said to them, “I am </a:t>
            </a:r>
            <a:r>
              <a:rPr lang="en-US" i="1" dirty="0"/>
              <a:t>He.</a:t>
            </a:r>
            <a:r>
              <a:rPr lang="en-US" dirty="0"/>
              <a:t>” (John 18:3-4)</a:t>
            </a:r>
          </a:p>
          <a:p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Respected Authority of Priests</a:t>
            </a:r>
            <a:r>
              <a:rPr lang="en-US" b="1" dirty="0"/>
              <a:t>: (Matthew .8:4; Mark 1:44,    		Luke Lk.17:14)</a:t>
            </a:r>
            <a:endParaRPr lang="en-US" b="1" u="sng" dirty="0"/>
          </a:p>
          <a:p>
            <a:endParaRPr lang="en-US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Divine Nature in Human Form: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967</TotalTime>
  <Words>651</Words>
  <Application>Microsoft Office PowerPoint</Application>
  <PresentationFormat>On-screen Show (16:10)</PresentationFormat>
  <Paragraphs>281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Lucida Sans Unicode</vt:lpstr>
      <vt:lpstr>Verdana</vt:lpstr>
      <vt:lpstr>Wingdings 2</vt:lpstr>
      <vt:lpstr>Wingdings 3</vt:lpstr>
      <vt:lpstr>Concourse</vt:lpstr>
      <vt:lpstr>Korah’s Rebellion</vt:lpstr>
      <vt:lpstr>Numbers 16</vt:lpstr>
      <vt:lpstr>Romans 13:1</vt:lpstr>
      <vt:lpstr>Disobedience to Delegated Authority is Serious!</vt:lpstr>
      <vt:lpstr>God Intends that Delegated Authority be exercised in a Godly way.</vt:lpstr>
      <vt:lpstr>“But what if the authorities do not rule in a godly way?”</vt:lpstr>
      <vt:lpstr>Obeying an Ungodly Government</vt:lpstr>
      <vt:lpstr>Seems unreasonable that Saints, Children of God, “Partakers of the Divine Nature” should be subject to unbelievers!</vt:lpstr>
      <vt:lpstr>Divine Nature in Human Form:</vt:lpstr>
      <vt:lpstr>1 Peter 2:21-24</vt:lpstr>
      <vt:lpstr>Summarizing: His example for us: </vt:lpstr>
      <vt:lpstr>Matthew 16:24</vt:lpstr>
      <vt:lpstr>PowerPoint Presentation</vt:lpstr>
      <vt:lpstr>No one would want to carry a cross.</vt:lpstr>
      <vt:lpstr>It is a privilege to bear a cross for Jesus (Philippians 1:29)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Clement of Rome</dc:title>
  <dc:creator>Christina</dc:creator>
  <cp:lastModifiedBy>Brad Beutjer</cp:lastModifiedBy>
  <cp:revision>34</cp:revision>
  <cp:lastPrinted>2016-08-28T12:35:41Z</cp:lastPrinted>
  <dcterms:created xsi:type="dcterms:W3CDTF">2016-07-02T15:12:27Z</dcterms:created>
  <dcterms:modified xsi:type="dcterms:W3CDTF">2016-08-28T13:49:37Z</dcterms:modified>
</cp:coreProperties>
</file>