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ppt/notesSlides/notesSlide11.xml" ContentType="application/vnd.openxmlformats-officedocument.presentationml.notesSlide+xml"/>
  <Override PartName="/docProps/core.xml" ContentType="application/vnd.openxmlformats-package.core-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64" r:id="rId3"/>
    <p:sldId id="261" r:id="rId4"/>
    <p:sldId id="286" r:id="rId5"/>
    <p:sldId id="282" r:id="rId6"/>
    <p:sldId id="288" r:id="rId7"/>
    <p:sldId id="284" r:id="rId8"/>
    <p:sldId id="277" r:id="rId9"/>
    <p:sldId id="278" r:id="rId10"/>
    <p:sldId id="283" r:id="rId11"/>
    <p:sldId id="279" r:id="rId12"/>
    <p:sldId id="280" r:id="rId13"/>
    <p:sldId id="276" r:id="rId14"/>
    <p:sldId id="275"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1081" autoAdjust="0"/>
  </p:normalViewPr>
  <p:slideViewPr>
    <p:cSldViewPr snapToGrid="0" snapToObjects="1">
      <p:cViewPr varScale="1">
        <p:scale>
          <a:sx n="98" d="100"/>
          <a:sy n="98" d="100"/>
        </p:scale>
        <p:origin x="-1184"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9/13/16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No it isn’t automatic. We don’t just wake up free from temptation.</a:t>
            </a:r>
            <a:r>
              <a:rPr lang="en-US" baseline="0" dirty="0" smtClean="0"/>
              <a:t>  But we compare everything else to Christ and SEE HOW OBVIOUSLY WANTING everything else is.</a:t>
            </a:r>
          </a:p>
          <a:p>
            <a:endParaRPr lang="en-US" baseline="0" dirty="0" smtClean="0"/>
          </a:p>
          <a:p>
            <a:r>
              <a:rPr lang="en-US" baseline="0" dirty="0" smtClean="0"/>
              <a:t>Nothing compares to the HOPE we have in Christ of eternal life and salvation from hell.</a:t>
            </a:r>
          </a:p>
          <a:p>
            <a:endParaRPr lang="en-US" baseline="0" dirty="0" smtClean="0"/>
          </a:p>
          <a:p>
            <a:r>
              <a:rPr lang="en-US" baseline="0" dirty="0" smtClean="0"/>
              <a:t>But NOTHING compares to WHO HE IS either.  We could want no better friend.  We could want no better king.  We could want no better place in creation. If we truly understand what we’ve been given IN Christ.</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SUPREMECY OF CHRIST…</a:t>
            </a:r>
          </a:p>
          <a:p>
            <a:endParaRPr lang="en-US" dirty="0" smtClean="0"/>
          </a:p>
          <a:p>
            <a:r>
              <a:rPr lang="en-US" dirty="0" smtClean="0"/>
              <a:t>To Understand:  Question #5…this book over and over again emphasizes the importance of being a good Bible student.  This book emphasizes that th</a:t>
            </a:r>
            <a:r>
              <a:rPr lang="en-US" baseline="0" dirty="0" smtClean="0"/>
              <a:t>e value and usefulness of KNOWLEDGE OF GOD &amp; </a:t>
            </a:r>
            <a:r>
              <a:rPr lang="en-US" baseline="0" dirty="0" err="1" smtClean="0"/>
              <a:t>GOD’s</a:t>
            </a:r>
            <a:r>
              <a:rPr lang="en-US" baseline="0" dirty="0" smtClean="0"/>
              <a:t> WORD</a:t>
            </a:r>
          </a:p>
          <a:p>
            <a:endParaRPr lang="en-US" baseline="0" dirty="0" smtClean="0"/>
          </a:p>
          <a:p>
            <a:r>
              <a:rPr lang="en-US" baseline="0" dirty="0" smtClean="0"/>
              <a:t>To Guard:  Ch. 2:4…Sometimes Satan wages a direct war on our behavior.  He tempts us to sin by enticing us to DO something evil.  Can be an act of violence, greed, lust, etc… But the temptation is toward a direct action.  In Colossians Paul is confronting a less obvious sin. Satan is waging war on their minds…on their thinking.  Satan wants them (and of course us too) to think less of Christ.  Of course, when he gets us to think less of Christ – then we behave less like Christ.</a:t>
            </a:r>
          </a:p>
          <a:p>
            <a:endParaRPr lang="en-US" baseline="0" dirty="0" smtClean="0"/>
          </a:p>
          <a:p>
            <a:r>
              <a:rPr lang="en-US" baseline="0" dirty="0" smtClean="0"/>
              <a:t>To elevate…Paul helped them, and helps us…by not just guarding our thinking against false teaching…but also guarding our thinking from the TRIVIAL.</a:t>
            </a:r>
          </a:p>
          <a:p>
            <a:endParaRPr lang="en-US" baseline="0" dirty="0" smtClean="0"/>
          </a:p>
          <a:p>
            <a:r>
              <a:rPr lang="en-US" baseline="0" dirty="0" smtClean="0"/>
              <a:t>To transform…when we know the GREATNESS of Christ and our THINKING well-</a:t>
            </a:r>
            <a:r>
              <a:rPr lang="en-US" baseline="0" dirty="0" err="1" smtClean="0"/>
              <a:t>grounded..then</a:t>
            </a:r>
            <a:r>
              <a:rPr lang="en-US" baseline="0" dirty="0" smtClean="0"/>
              <a:t> we respond to our King in eager participation. (more than obedience – actual sharing in His awesome mission.)</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“in</a:t>
            </a:r>
            <a:r>
              <a:rPr lang="en-US" sz="1800" baseline="0" dirty="0" smtClean="0"/>
              <a:t> Christ” – How many times is the word “Christ” used in verse 1-4?  4 times.</a:t>
            </a:r>
          </a:p>
          <a:p>
            <a:endParaRPr lang="en-US" sz="1800" baseline="0" dirty="0" smtClean="0"/>
          </a:p>
          <a:p>
            <a:r>
              <a:rPr lang="en-US" sz="1800" baseline="0" dirty="0" smtClean="0"/>
              <a:t>What does Christ mean?  OUR THEME:  Complete in Christ.</a:t>
            </a:r>
          </a:p>
          <a:p>
            <a:endParaRPr lang="en-US" sz="1800" baseline="0" dirty="0" smtClean="0"/>
          </a:p>
          <a:p>
            <a:r>
              <a:rPr lang="en-US" sz="1800" baseline="0" dirty="0" smtClean="0"/>
              <a:t>There is a sense in </a:t>
            </a:r>
            <a:r>
              <a:rPr lang="en-US" sz="1800" baseline="0" dirty="0" smtClean="0">
                <a:solidFill>
                  <a:srgbClr val="C0504D"/>
                </a:solidFill>
              </a:rPr>
              <a:t>which we are daily “becoming” complete </a:t>
            </a:r>
            <a:r>
              <a:rPr lang="en-US" sz="1800" baseline="0" dirty="0" smtClean="0"/>
              <a:t>in Christ.  An on-going process of learning and growing.</a:t>
            </a:r>
          </a:p>
          <a:p>
            <a:endParaRPr lang="en-US" sz="1800" baseline="0" dirty="0" smtClean="0"/>
          </a:p>
          <a:p>
            <a:r>
              <a:rPr lang="en-US" sz="1800" baseline="0" dirty="0" smtClean="0"/>
              <a:t>There is also a sense in which we </a:t>
            </a:r>
            <a:r>
              <a:rPr lang="en-US" sz="1800" u="sng" baseline="0" dirty="0" smtClean="0">
                <a:solidFill>
                  <a:schemeClr val="accent2"/>
                </a:solidFill>
              </a:rPr>
              <a:t>are already MADE complete </a:t>
            </a:r>
            <a:r>
              <a:rPr lang="en-US" sz="1800" baseline="0" dirty="0" smtClean="0"/>
              <a:t>in Christ. We have been made the children of God. Made holy. Made justified.</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SUPREMECY OF CHRIST…</a:t>
            </a:r>
          </a:p>
          <a:p>
            <a:endParaRPr lang="en-US" sz="1600" dirty="0" smtClean="0"/>
          </a:p>
          <a:p>
            <a:r>
              <a:rPr lang="en-US" sz="1600" dirty="0" smtClean="0"/>
              <a:t>To Understand:  </a:t>
            </a:r>
            <a:r>
              <a:rPr lang="en-US" sz="1600" b="1" u="sng" dirty="0" smtClean="0">
                <a:solidFill>
                  <a:srgbClr val="C0504D"/>
                </a:solidFill>
              </a:rPr>
              <a:t>Question #5…</a:t>
            </a:r>
            <a:r>
              <a:rPr lang="en-US" sz="1600" dirty="0" smtClean="0"/>
              <a:t>this book over and over again emphasizes the importance of being a good Bible student.  This book emphasizes that th</a:t>
            </a:r>
            <a:r>
              <a:rPr lang="en-US" sz="1600" baseline="0" dirty="0" smtClean="0"/>
              <a:t>e value and usefulness of KNOWLEDGE OF GOD &amp; </a:t>
            </a:r>
            <a:r>
              <a:rPr lang="en-US" sz="1600" baseline="0" dirty="0" err="1" smtClean="0"/>
              <a:t>GOD’s</a:t>
            </a:r>
            <a:r>
              <a:rPr lang="en-US" sz="1600" baseline="0" dirty="0" smtClean="0"/>
              <a:t> WORD</a:t>
            </a:r>
          </a:p>
          <a:p>
            <a:endParaRPr lang="en-US" sz="1600" baseline="0" dirty="0" smtClean="0"/>
          </a:p>
          <a:p>
            <a:r>
              <a:rPr lang="en-US" sz="1600" baseline="0" dirty="0" smtClean="0"/>
              <a:t>To Guard:  Ch. 2:4…Sometimes Satan wages a direct war on our behavior.  He tempts us to sin by enticing us to DO something evil.  Can be an act of violence, greed, lust, etc… But the temptation is toward a direct action.  In Colossians Paul is confronting a less obvious sin. Satan is waging war on their minds…on their thinking.  Satan wants them (and of course us too) to think less of Christ.  Of course, when he gets us to think less of Christ – then we behave less like Christ.</a:t>
            </a:r>
          </a:p>
          <a:p>
            <a:endParaRPr lang="en-US" sz="1600" baseline="0" dirty="0" smtClean="0"/>
          </a:p>
          <a:p>
            <a:r>
              <a:rPr lang="en-US" sz="1600" baseline="0" dirty="0" smtClean="0"/>
              <a:t>To elevate…Paul helped them, and helps us…by not just guarding our thinking against false teaching…but also guarding our thinking from the TRIVIAL.</a:t>
            </a:r>
          </a:p>
          <a:p>
            <a:endParaRPr lang="en-US" sz="1600" baseline="0" dirty="0" smtClean="0"/>
          </a:p>
          <a:p>
            <a:r>
              <a:rPr lang="en-US" sz="1600" baseline="0" dirty="0" smtClean="0"/>
              <a:t>To transform…when we know the GREATNESS of Christ and our THINKING well-</a:t>
            </a:r>
            <a:r>
              <a:rPr lang="en-US" sz="1600" baseline="0" dirty="0" err="1" smtClean="0"/>
              <a:t>grounded..then</a:t>
            </a:r>
            <a:r>
              <a:rPr lang="en-US" sz="1600" baseline="0" dirty="0" smtClean="0"/>
              <a:t> we respond to our King in eager participation. (more than obedience – actual sharing in His awesome mission.)</a:t>
            </a:r>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what sense are these dangers that ALL CHRISTIANS face?</a:t>
            </a:r>
          </a:p>
          <a:p>
            <a:endParaRPr lang="en-US" dirty="0" smtClean="0"/>
          </a:p>
          <a:p>
            <a:endParaRPr lang="en-US" dirty="0" smtClean="0"/>
          </a:p>
          <a:p>
            <a:endParaRPr lang="en-US" dirty="0" smtClean="0"/>
          </a:p>
          <a:p>
            <a:r>
              <a:rPr lang="en-US" dirty="0" smtClean="0"/>
              <a:t>Question #</a:t>
            </a:r>
            <a:r>
              <a:rPr lang="en-US" baseline="0" dirty="0" smtClean="0"/>
              <a:t> 7…  They need to be STEADFAST.</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fontScale="92500" lnSpcReduction="10000"/>
          </a:bodyPr>
          <a:lstStyle/>
          <a:p>
            <a:r>
              <a:rPr lang="en-US" b="1" dirty="0" smtClean="0"/>
              <a:t>Question 3 &amp; 4 once</a:t>
            </a:r>
            <a:r>
              <a:rPr lang="en-US" b="1" baseline="0" dirty="0" smtClean="0"/>
              <a:t> all points are showing on slide.</a:t>
            </a:r>
            <a:endParaRPr lang="en-US" b="1" dirty="0" smtClean="0"/>
          </a:p>
          <a:p>
            <a:endParaRPr lang="en-US" b="1" dirty="0" smtClean="0"/>
          </a:p>
          <a:p>
            <a:endParaRPr lang="en-US" b="1" dirty="0" smtClean="0"/>
          </a:p>
          <a:p>
            <a:r>
              <a:rPr lang="en-US" b="1" dirty="0" smtClean="0"/>
              <a:t>** Creator</a:t>
            </a:r>
            <a:r>
              <a:rPr lang="en-US" b="1" baseline="0" dirty="0" smtClean="0"/>
              <a:t> &amp; Sustainer of the Natural World.  **Creator &amp; Sustainer of His Kingdom.</a:t>
            </a:r>
            <a:endParaRPr lang="en-US" b="1" dirty="0" smtClean="0"/>
          </a:p>
          <a:p>
            <a:endParaRPr lang="en-US" b="1" dirty="0" smtClean="0"/>
          </a:p>
          <a:p>
            <a:endParaRPr lang="en-US" b="1" dirty="0" smtClean="0"/>
          </a:p>
          <a:p>
            <a:r>
              <a:rPr lang="en-US" b="1" dirty="0" smtClean="0"/>
              <a:t>Vs. 13-14 Form A Loose Thesis</a:t>
            </a:r>
          </a:p>
          <a:p>
            <a:pPr lvl="1"/>
            <a:r>
              <a:rPr lang="en-US" dirty="0" smtClean="0"/>
              <a:t>Christ Is The Key To our Status</a:t>
            </a:r>
          </a:p>
          <a:p>
            <a:pPr lvl="2"/>
            <a:r>
              <a:rPr lang="en-US" dirty="0" smtClean="0"/>
              <a:t>“transferred us to the Kingdom of His beloved Son”</a:t>
            </a:r>
          </a:p>
          <a:p>
            <a:pPr lvl="1"/>
            <a:r>
              <a:rPr lang="en-US" dirty="0" smtClean="0"/>
              <a:t>Christ Is The Key To our Salvation</a:t>
            </a:r>
          </a:p>
          <a:p>
            <a:pPr lvl="2"/>
            <a:r>
              <a:rPr lang="en-US" dirty="0" smtClean="0"/>
              <a:t>“redemption, the forgiveness of sins.” (</a:t>
            </a:r>
            <a:r>
              <a:rPr lang="en-US" dirty="0" err="1" smtClean="0"/>
              <a:t>vs</a:t>
            </a:r>
            <a:r>
              <a:rPr lang="en-US" dirty="0" smtClean="0"/>
              <a:t> 14)</a:t>
            </a:r>
          </a:p>
          <a:p>
            <a:r>
              <a:rPr lang="en-US" dirty="0" smtClean="0"/>
              <a:t>The Preeminence of Christ in Carrying Out Our Creation Gives Him Full Authority Over Our Status.</a:t>
            </a:r>
          </a:p>
          <a:p>
            <a:r>
              <a:rPr lang="en-US" dirty="0" smtClean="0"/>
              <a:t>The Preeminence of Christ in Carrying Out Our Redemption Gives Him Full Authority Over The Church.</a:t>
            </a:r>
          </a:p>
          <a:p>
            <a:endParaRPr lang="en-US" dirty="0" smtClean="0"/>
          </a:p>
          <a:p>
            <a:endParaRPr lang="en-US" dirty="0" smtClean="0"/>
          </a:p>
          <a:p>
            <a:r>
              <a:rPr lang="en-US" dirty="0" smtClean="0"/>
              <a:t>It Is CHRIST Who SAVES &amp; Perfects Us.</a:t>
            </a:r>
          </a:p>
          <a:p>
            <a:endParaRPr lang="en-US" dirty="0" smtClean="0"/>
          </a:p>
          <a:p>
            <a:r>
              <a:rPr lang="en-US" dirty="0" smtClean="0"/>
              <a:t>That Seems Obvious. Why Say It In Such A Detailed Way?</a:t>
            </a:r>
          </a:p>
          <a:p>
            <a:r>
              <a:rPr lang="en-US" dirty="0" smtClean="0"/>
              <a:t>Because Saints Were Looking For “A Little Extra” In Many Other Places. They Needed To Be Reminded To LOOK TO HIM For All They May Have Been Lacking.</a:t>
            </a:r>
          </a:p>
          <a:p>
            <a:endParaRPr lang="en-US" dirty="0" smtClean="0"/>
          </a:p>
          <a:p>
            <a:endParaRPr lang="en-US" dirty="0" smtClean="0"/>
          </a:p>
          <a:p>
            <a:r>
              <a:rPr lang="en-US" dirty="0" smtClean="0"/>
              <a:t>OBVIOUS:</a:t>
            </a:r>
            <a:r>
              <a:rPr lang="en-US" baseline="0" dirty="0" smtClean="0"/>
              <a:t> Somewhat already established just in the introduction (F, H &amp; Love) and the references to the Gospel which they heard.</a:t>
            </a:r>
          </a:p>
          <a:p>
            <a:endParaRPr lang="en-US" baseline="0" dirty="0" smtClean="0"/>
          </a:p>
          <a:p>
            <a:r>
              <a:rPr lang="en-US" baseline="0" dirty="0" smtClean="0"/>
              <a:t>Why Elaborate so much?  Because to whatever extent these were reminders or to whatever extent these were </a:t>
            </a:r>
            <a:r>
              <a:rPr lang="en-US" baseline="0" dirty="0" err="1" smtClean="0"/>
              <a:t>connectinos</a:t>
            </a:r>
            <a:r>
              <a:rPr lang="en-US" baseline="0" dirty="0" smtClean="0"/>
              <a:t> </a:t>
            </a:r>
            <a:r>
              <a:rPr lang="en-US" baseline="0" dirty="0" err="1" smtClean="0"/>
              <a:t>Epaphras</a:t>
            </a:r>
            <a:r>
              <a:rPr lang="en-US" baseline="0" dirty="0" smtClean="0"/>
              <a:t> had not emphasized – coming back to JESUS is the solution to the challenges they were face.</a:t>
            </a:r>
            <a:endParaRPr lang="en-US" dirty="0" smtClean="0"/>
          </a:p>
          <a:p>
            <a:endParaRPr lang="en-US" dirty="0" smtClean="0"/>
          </a:p>
          <a:p>
            <a:endParaRPr lang="en-US" dirty="0" smtClean="0"/>
          </a:p>
          <a:p>
            <a:endParaRPr lang="en-US" dirty="0" smtClean="0"/>
          </a:p>
          <a:p>
            <a:r>
              <a:rPr lang="en-US" dirty="0" smtClean="0"/>
              <a:t>CHRIST IS OVER</a:t>
            </a:r>
            <a:r>
              <a:rPr lang="en-US" baseline="0" dirty="0" smtClean="0"/>
              <a:t> ALL…</a:t>
            </a:r>
          </a:p>
          <a:p>
            <a:endParaRPr lang="en-US" baseline="0" dirty="0" smtClean="0"/>
          </a:p>
          <a:p>
            <a:r>
              <a:rPr lang="en-US" baseline="0" dirty="0" smtClean="0"/>
              <a:t>Over the Physical &amp; The Spiritual:  Creation and Redemption.</a:t>
            </a:r>
          </a:p>
          <a:p>
            <a:r>
              <a:rPr lang="en-US" baseline="0" dirty="0" smtClean="0"/>
              <a:t>Over the Earthly &amp; The Heavenly: “on earth or in heaven”</a:t>
            </a:r>
          </a:p>
          <a:p>
            <a:r>
              <a:rPr lang="en-US" baseline="0" dirty="0" smtClean="0"/>
              <a:t>Over the Past, Present &amp; The Future: before all things, all things hold together, will come to have. (17-18)</a:t>
            </a:r>
            <a:endParaRPr lang="en-US" dirty="0" smtClean="0"/>
          </a:p>
          <a:p>
            <a:r>
              <a:rPr lang="en-US" dirty="0" smtClean="0"/>
              <a:t>Over the Life</a:t>
            </a:r>
            <a:r>
              <a:rPr lang="en-US" baseline="0" dirty="0" smtClean="0"/>
              <a:t> &amp; Death</a:t>
            </a:r>
            <a:endParaRPr lang="en-US" dirty="0" smtClean="0"/>
          </a:p>
          <a:p>
            <a:r>
              <a:rPr lang="en-US" dirty="0" smtClean="0"/>
              <a:t>Over the Lost &amp; The Saved (vs. 13)</a:t>
            </a:r>
          </a:p>
          <a:p>
            <a:endParaRPr lang="en-US" dirty="0" smtClean="0"/>
          </a:p>
          <a:p>
            <a:r>
              <a:rPr lang="en-US" dirty="0" smtClean="0"/>
              <a:t>Vs. 20 – Full Cooperation with the Father.</a:t>
            </a:r>
          </a:p>
          <a:p>
            <a:endParaRPr lang="en-US" dirty="0" smtClean="0"/>
          </a:p>
          <a:p>
            <a:endParaRPr lang="en-US" dirty="0" smtClean="0"/>
          </a:p>
          <a:p>
            <a:endParaRPr lang="en-US" dirty="0" smtClean="0"/>
          </a:p>
          <a:p>
            <a:r>
              <a:rPr lang="en-US" dirty="0" smtClean="0"/>
              <a:t>Physical &amp; Spiritual</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a:t>
            </a:r>
            <a:r>
              <a:rPr lang="en-US" baseline="0" dirty="0" smtClean="0"/>
              <a:t> 2 when all points are showing…</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WHAT MAKES CHRIST THE ANSWER?.....</a:t>
            </a:r>
          </a:p>
          <a:p>
            <a:endParaRPr lang="en-US" dirty="0" smtClean="0"/>
          </a:p>
          <a:p>
            <a:r>
              <a:rPr lang="en-US" dirty="0" smtClean="0"/>
              <a:t>Preeminence:</a:t>
            </a:r>
            <a:r>
              <a:rPr lang="en-US" baseline="0" dirty="0" smtClean="0"/>
              <a:t> The fact of surpassing all others.  Superiority.</a:t>
            </a:r>
          </a:p>
          <a:p>
            <a:endParaRPr lang="en-US" baseline="0" dirty="0" smtClean="0"/>
          </a:p>
          <a:p>
            <a:r>
              <a:rPr lang="en-US" baseline="0" dirty="0" smtClean="0"/>
              <a:t>**  Superior King, Leading  A Superior Kingdom. **</a:t>
            </a:r>
          </a:p>
          <a:p>
            <a:endParaRPr lang="en-US" baseline="0" dirty="0" smtClean="0"/>
          </a:p>
          <a:p>
            <a:r>
              <a:rPr lang="en-US" baseline="0" dirty="0" smtClean="0"/>
              <a:t>Vs. 15  The IMAGE of God:  Interesting phrase.  Jesus did not regularly possess the ABUNDANT and OVERPOWERING GLORY of God.  </a:t>
            </a:r>
          </a:p>
          <a:p>
            <a:endParaRPr lang="en-US" baseline="0" dirty="0" smtClean="0"/>
          </a:p>
          <a:p>
            <a:r>
              <a:rPr lang="en-US" baseline="0" dirty="0" smtClean="0"/>
              <a:t>How is Jesus This Image?  Not in overwhelming and inapproachable glory.  But in accurate nature, character, and love.  </a:t>
            </a:r>
          </a:p>
          <a:p>
            <a:r>
              <a:rPr lang="en-US" baseline="0" dirty="0" smtClean="0"/>
              <a:t>The Word became Flesh.  Jesus held within Himself the invisible fullness of God.</a:t>
            </a:r>
          </a:p>
          <a:p>
            <a:endParaRPr lang="en-US" baseline="0" dirty="0" smtClean="0"/>
          </a:p>
          <a:p>
            <a:r>
              <a:rPr lang="en-US" baseline="0" dirty="0" smtClean="0"/>
              <a:t>FIRSTBORN:  Phrase that Jewish audience applied to God the Father to express His role as the creator of all things.</a:t>
            </a:r>
          </a:p>
          <a:p>
            <a:endParaRPr lang="en-US" baseline="0" dirty="0" smtClean="0"/>
          </a:p>
          <a:p>
            <a:r>
              <a:rPr lang="en-US" baseline="0" dirty="0" smtClean="0"/>
              <a:t>CREATION:  Jesus is the Creator, thus He is GOD.  No other conclusion fits all the facts.  If He created them, He must have </a:t>
            </a:r>
            <a:r>
              <a:rPr lang="en-US" baseline="0" dirty="0" err="1" smtClean="0"/>
              <a:t>preceeded</a:t>
            </a:r>
            <a:r>
              <a:rPr lang="en-US" baseline="0" dirty="0" smtClean="0"/>
              <a:t> them.  And if he </a:t>
            </a:r>
            <a:r>
              <a:rPr lang="en-US" baseline="0" dirty="0" err="1" smtClean="0"/>
              <a:t>preceeded</a:t>
            </a:r>
            <a:r>
              <a:rPr lang="en-US" baseline="0" dirty="0" smtClean="0"/>
              <a:t> the creation of all things, He must be God.    He created these things for Himself. He is the “end” of His great work.</a:t>
            </a:r>
          </a:p>
          <a:p>
            <a:endParaRPr lang="en-US" baseline="0" dirty="0" smtClean="0"/>
          </a:p>
          <a:p>
            <a:r>
              <a:rPr lang="en-US" baseline="0" dirty="0" smtClean="0"/>
              <a:t>THUS, Paul establishes JESUS Divine nature – and His HIGHEST PLACE not only in all Creation, but even BEYOND all creation.  Therefore HE is the one we turn to for our understanding of His Creation, and HE is the one who can rightfully instruct us in the proper use of HIS CREATION.  And our Proper Role/Position in Creation.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b="1" dirty="0" smtClean="0"/>
              <a:t>QUESTION 5 with</a:t>
            </a:r>
            <a:r>
              <a:rPr lang="en-US" b="1" baseline="0" dirty="0" smtClean="0"/>
              <a:t> only the TITLE…..</a:t>
            </a:r>
            <a:endParaRPr lang="en-US" b="1" dirty="0" smtClean="0"/>
          </a:p>
          <a:p>
            <a:endParaRPr lang="en-US" dirty="0" smtClean="0"/>
          </a:p>
          <a:p>
            <a:endParaRPr lang="en-US" dirty="0" smtClean="0"/>
          </a:p>
          <a:p>
            <a:r>
              <a:rPr lang="en-US" dirty="0" smtClean="0"/>
              <a:t>Preeminence:</a:t>
            </a:r>
            <a:r>
              <a:rPr lang="en-US" baseline="0" dirty="0" smtClean="0"/>
              <a:t> The fact of surpassing all others.  Superiority.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 Himself will come to have first place in everything.” (vs. 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Vs. 18 – The Church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Vs.</a:t>
            </a:r>
            <a:r>
              <a:rPr lang="en-US" baseline="0" dirty="0" smtClean="0"/>
              <a:t> 19 – “All the Fullness to Dwell In Him”  - He was fully man and fully God.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All the divine excellence – the spiritual power truly dwells in HIM.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Vs. 20 – </a:t>
            </a:r>
            <a:r>
              <a:rPr lang="en-US" sz="1600" b="1" baseline="0" dirty="0" smtClean="0">
                <a:solidFill>
                  <a:srgbClr val="C0504D"/>
                </a:solidFill>
              </a:rPr>
              <a:t>Reconciliation  (Question 6)</a:t>
            </a:r>
            <a:endParaRPr lang="en-US" b="1" baseline="0" dirty="0" smtClean="0">
              <a:solidFill>
                <a:srgbClr val="C0504D"/>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Vs. 20 – Peacemaker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Vs. 20 – Sacrifice (blood of His cross)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 is LORD of the church because He </a:t>
            </a:r>
            <a:r>
              <a:rPr lang="en-US" baseline="0" dirty="0" err="1" smtClean="0"/>
              <a:t>posseses</a:t>
            </a:r>
            <a:r>
              <a:rPr lang="en-US" baseline="0" dirty="0" smtClean="0"/>
              <a:t> (1) Because of His Divinity: He possesses all Power to Rule Her, and (2) Because of His Sacrifice: He possesses all Right to Preside Over 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Vs. 21-22 – Our Transformation.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NONE of these things are possible without Christ.</a:t>
            </a:r>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Extra… In some ways this is like the</a:t>
            </a:r>
            <a:r>
              <a:rPr lang="en-US" baseline="0" dirty="0" smtClean="0"/>
              <a:t> book of Job.  I can’t help but be humbled in the face of the truth of the greatness of the CHRIST, Jesus, God’s own Son.</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9/13/16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80"/>
            <a:ext cx="8229600" cy="952500"/>
          </a:xfrm>
        </p:spPr>
        <p:txBody>
          <a:bodyPr/>
          <a:lstStyle/>
          <a:p>
            <a:r>
              <a:rPr lang="en-US" dirty="0" smtClean="0"/>
              <a:t>Our Appreciation of Christ</a:t>
            </a:r>
            <a:endParaRPr lang="en-US" dirty="0"/>
          </a:p>
        </p:txBody>
      </p:sp>
      <p:sp>
        <p:nvSpPr>
          <p:cNvPr id="3" name="Content Placeholder 2"/>
          <p:cNvSpPr>
            <a:spLocks noGrp="1"/>
          </p:cNvSpPr>
          <p:nvPr>
            <p:ph idx="1"/>
          </p:nvPr>
        </p:nvSpPr>
        <p:spPr>
          <a:xfrm>
            <a:off x="457200" y="997857"/>
            <a:ext cx="8229600" cy="4717143"/>
          </a:xfrm>
        </p:spPr>
        <p:txBody>
          <a:bodyPr>
            <a:normAutofit fontScale="92500" lnSpcReduction="20000"/>
          </a:bodyPr>
          <a:lstStyle/>
          <a:p>
            <a:r>
              <a:rPr lang="en-US" dirty="0" smtClean="0"/>
              <a:t>Colossians Gives Me A Detailed View of the Unlimited Extent of Jesus’ Superiority.</a:t>
            </a:r>
          </a:p>
          <a:p>
            <a:r>
              <a:rPr lang="en-US" dirty="0" smtClean="0"/>
              <a:t>Colossians Gives Me Bold Declarations of Jesus Full Divinity.</a:t>
            </a:r>
          </a:p>
          <a:p>
            <a:r>
              <a:rPr lang="en-US" dirty="0" smtClean="0"/>
              <a:t>Colossians Gives Me Great Joy To Be Invited To Share In His Life, Body &amp; Holiness.</a:t>
            </a:r>
          </a:p>
          <a:p>
            <a:r>
              <a:rPr lang="en-US" dirty="0" smtClean="0"/>
              <a:t>Colossians Gives Me Insight Into The Harmony &amp; Unity Between The Father &amp; Son.</a:t>
            </a:r>
          </a:p>
          <a:p>
            <a:r>
              <a:rPr lang="en-US" dirty="0" smtClean="0"/>
              <a:t>Colossians Gives Me The </a:t>
            </a:r>
            <a:r>
              <a:rPr lang="en-US" b="1" dirty="0" smtClean="0">
                <a:solidFill>
                  <a:srgbClr val="984807"/>
                </a:solidFill>
              </a:rPr>
              <a:t>GREATNESS of JESUS </a:t>
            </a:r>
            <a:r>
              <a:rPr lang="en-US" dirty="0" smtClean="0"/>
              <a:t>As The Primary Reason Not To Be “Moved Away” From The Hope of the Gospel.</a:t>
            </a:r>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Saints Who TREASURE </a:t>
            </a:r>
            <a:br>
              <a:rPr lang="en-US" dirty="0" smtClean="0"/>
            </a:br>
            <a:r>
              <a:rPr lang="en-US" dirty="0" smtClean="0"/>
              <a:t>The Superiority of Jesus the Christ</a:t>
            </a:r>
            <a:endParaRPr lang="en-US" dirty="0"/>
          </a:p>
        </p:txBody>
      </p:sp>
      <p:sp>
        <p:nvSpPr>
          <p:cNvPr id="3" name="Content Placeholder 2"/>
          <p:cNvSpPr>
            <a:spLocks noGrp="1"/>
          </p:cNvSpPr>
          <p:nvPr>
            <p:ph idx="1"/>
          </p:nvPr>
        </p:nvSpPr>
        <p:spPr/>
        <p:txBody>
          <a:bodyPr/>
          <a:lstStyle/>
          <a:p>
            <a:r>
              <a:rPr lang="en-US" dirty="0" smtClean="0"/>
              <a:t>Saints Who Are Loyal To Christ, Strive To Live Holy, Blameless &amp; Above Reproach.</a:t>
            </a:r>
          </a:p>
          <a:p>
            <a:r>
              <a:rPr lang="en-US" dirty="0" smtClean="0"/>
              <a:t>Saints Who Are Loyal To Christ Are Called To…</a:t>
            </a:r>
          </a:p>
          <a:p>
            <a:pPr lvl="1"/>
            <a:r>
              <a:rPr lang="en-US" dirty="0" smtClean="0"/>
              <a:t>Continue In Faith</a:t>
            </a:r>
          </a:p>
          <a:p>
            <a:pPr lvl="1"/>
            <a:r>
              <a:rPr lang="en-US" dirty="0" smtClean="0"/>
              <a:t>Remain Firmly Established</a:t>
            </a:r>
          </a:p>
          <a:p>
            <a:pPr lvl="1"/>
            <a:r>
              <a:rPr lang="en-US" dirty="0" smtClean="0"/>
              <a:t>Be Steadfast &amp; Not Moved Away</a:t>
            </a:r>
          </a:p>
          <a:p>
            <a:pPr lvl="1"/>
            <a:r>
              <a:rPr lang="en-US" dirty="0" smtClean="0"/>
              <a:t>Be Governed By The Gospel</a:t>
            </a:r>
            <a:endParaRPr lang="en-US"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Goals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understand and appreciate the preeminence of Christ.</a:t>
            </a:r>
          </a:p>
          <a:p>
            <a:pPr marL="514350" indent="-514350">
              <a:buFont typeface="+mj-lt"/>
              <a:buAutoNum type="arabicPeriod"/>
            </a:pPr>
            <a:r>
              <a:rPr lang="en-US" dirty="0" smtClean="0"/>
              <a:t>To guard against worldly arguments which undermine Christ.</a:t>
            </a:r>
          </a:p>
          <a:p>
            <a:pPr marL="514350" indent="-514350">
              <a:buFont typeface="+mj-lt"/>
              <a:buAutoNum type="arabicPeriod"/>
            </a:pPr>
            <a:r>
              <a:rPr lang="en-US" dirty="0" smtClean="0"/>
              <a:t>To elevate our thinking towards heavenly blessings in Christ.</a:t>
            </a:r>
          </a:p>
          <a:p>
            <a:pPr marL="514350" indent="-514350">
              <a:buFont typeface="+mj-lt"/>
              <a:buAutoNum type="arabicPeriod"/>
            </a:pPr>
            <a:r>
              <a:rPr lang="en-US" dirty="0" smtClean="0"/>
              <a:t>To transform daily decisions in the light of the leadership of Christ.</a:t>
            </a:r>
            <a:endParaRPr lang="en-US"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Theme: Complete In Christ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proclaim Him, admonishing every man and teaching every man with all wisdom, so </a:t>
            </a:r>
            <a:r>
              <a:rPr lang="en-US" b="1" dirty="0" smtClean="0"/>
              <a:t>that we may present every man complete in Christ.</a:t>
            </a:r>
            <a:r>
              <a:rPr lang="en-US" dirty="0" smtClean="0"/>
              <a:t>” </a:t>
            </a:r>
          </a:p>
          <a:p>
            <a:pPr lvl="1"/>
            <a:r>
              <a:rPr lang="en-US" dirty="0" smtClean="0"/>
              <a:t>Colossians 1:28</a:t>
            </a:r>
          </a:p>
          <a:p>
            <a:r>
              <a:rPr lang="en-US" dirty="0" smtClean="0"/>
              <a:t>“For in Him all the fullness of Deity dwells in bodily form, and </a:t>
            </a:r>
            <a:r>
              <a:rPr lang="en-US" b="1" dirty="0" smtClean="0"/>
              <a:t>in Him you have been made complete</a:t>
            </a:r>
            <a:r>
              <a:rPr lang="en-US" dirty="0" smtClean="0"/>
              <a:t>, and He is the head over all rule and authority;” </a:t>
            </a:r>
          </a:p>
          <a:p>
            <a:pPr lvl="1"/>
            <a:r>
              <a:rPr lang="en-US" dirty="0" smtClean="0"/>
              <a:t>Colossians 2:9-10</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Goals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understand and appreciate the preeminence of Christ.</a:t>
            </a:r>
          </a:p>
          <a:p>
            <a:pPr marL="514350" indent="-514350">
              <a:buFont typeface="+mj-lt"/>
              <a:buAutoNum type="arabicPeriod"/>
            </a:pPr>
            <a:r>
              <a:rPr lang="en-US" dirty="0" smtClean="0"/>
              <a:t>To guard against worldly arguments which undermine Christ.</a:t>
            </a:r>
          </a:p>
          <a:p>
            <a:pPr marL="514350" indent="-514350">
              <a:buFont typeface="+mj-lt"/>
              <a:buAutoNum type="arabicPeriod"/>
            </a:pPr>
            <a:r>
              <a:rPr lang="en-US" dirty="0" smtClean="0"/>
              <a:t>To elevate our thinking towards heavenly blessings in Christ.</a:t>
            </a:r>
          </a:p>
          <a:p>
            <a:pPr marL="514350" indent="-514350">
              <a:buFont typeface="+mj-lt"/>
              <a:buAutoNum type="arabicPeriod"/>
            </a:pPr>
            <a:r>
              <a:rPr lang="en-US" dirty="0" smtClean="0"/>
              <a:t>To transform daily decisions in the light of the leadership of Christ.</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Faced By The Colossians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Danger of Relapse Into Paganism</a:t>
            </a:r>
          </a:p>
          <a:p>
            <a:pPr lvl="1"/>
            <a:r>
              <a:rPr lang="en-US" dirty="0" smtClean="0"/>
              <a:t>1:21-23    -  2:6     -  3:5ff</a:t>
            </a:r>
          </a:p>
          <a:p>
            <a:r>
              <a:rPr lang="en-US" dirty="0" smtClean="0"/>
              <a:t>The Danger of Accepting ‘The Colossian Heresy.’ A Mixture of 4 Teachings…</a:t>
            </a:r>
          </a:p>
          <a:p>
            <a:pPr lvl="1"/>
            <a:r>
              <a:rPr lang="en-US" dirty="0" smtClean="0"/>
              <a:t>Philosophies denying the completeness of Jesus. (2:8)</a:t>
            </a:r>
          </a:p>
          <a:p>
            <a:pPr lvl="1"/>
            <a:r>
              <a:rPr lang="en-US" dirty="0" smtClean="0"/>
              <a:t>Jewish ceremonial traditions (2:16-17)</a:t>
            </a:r>
          </a:p>
          <a:p>
            <a:pPr lvl="1"/>
            <a:r>
              <a:rPr lang="en-US" dirty="0" smtClean="0"/>
              <a:t>Angel worship (2:18)</a:t>
            </a:r>
          </a:p>
          <a:p>
            <a:pPr lvl="1"/>
            <a:r>
              <a:rPr lang="en-US" dirty="0" smtClean="0"/>
              <a:t>Asceticism (2:20-23)</a:t>
            </a:r>
          </a:p>
          <a:p>
            <a:pPr lvl="1"/>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This Section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More Clearly The Colossians Could See the </a:t>
            </a:r>
            <a:r>
              <a:rPr lang="en-US" u="sng" dirty="0" smtClean="0"/>
              <a:t>Perfection</a:t>
            </a:r>
            <a:r>
              <a:rPr lang="en-US" dirty="0" smtClean="0"/>
              <a:t> of Jesus, The More Clearly They Would See The </a:t>
            </a:r>
            <a:r>
              <a:rPr lang="en-US" u="sng" dirty="0" smtClean="0"/>
              <a:t>Faults</a:t>
            </a:r>
            <a:r>
              <a:rPr lang="en-US" dirty="0" smtClean="0"/>
              <a:t> of the local False Teachings.</a:t>
            </a:r>
          </a:p>
          <a:p>
            <a:r>
              <a:rPr lang="en-US" dirty="0" smtClean="0"/>
              <a:t>The Preeminence of Christ Is Declared In Many Ways, But They Can Be Mostly Grouped As…</a:t>
            </a:r>
          </a:p>
          <a:p>
            <a:pPr lvl="1"/>
            <a:r>
              <a:rPr lang="en-US" dirty="0" smtClean="0"/>
              <a:t>Our Rescue &amp; Redemption Are In Christ (13-14)</a:t>
            </a:r>
          </a:p>
          <a:p>
            <a:pPr lvl="1"/>
            <a:r>
              <a:rPr lang="en-US" dirty="0" smtClean="0"/>
              <a:t>Christ’s Complete Superiority Over Creation (15-17)</a:t>
            </a:r>
          </a:p>
          <a:p>
            <a:pPr lvl="1"/>
            <a:r>
              <a:rPr lang="en-US" dirty="0" smtClean="0"/>
              <a:t>Christ’s Complete Superiority Over The Church (18-20)</a:t>
            </a: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21"/>
            <a:ext cx="8229600" cy="952500"/>
          </a:xfrm>
        </p:spPr>
        <p:txBody>
          <a:bodyPr/>
          <a:lstStyle/>
          <a:p>
            <a:r>
              <a:rPr lang="en-US" dirty="0" smtClean="0"/>
              <a:t>Christ Is Over All Things (15-20)</a:t>
            </a:r>
            <a:endParaRPr lang="en-US" dirty="0"/>
          </a:p>
        </p:txBody>
      </p:sp>
      <p:sp>
        <p:nvSpPr>
          <p:cNvPr id="3" name="Content Placeholder 2"/>
          <p:cNvSpPr>
            <a:spLocks noGrp="1"/>
          </p:cNvSpPr>
          <p:nvPr>
            <p:ph idx="1"/>
          </p:nvPr>
        </p:nvSpPr>
        <p:spPr>
          <a:xfrm>
            <a:off x="233257" y="970648"/>
            <a:ext cx="8747139" cy="3771636"/>
          </a:xfrm>
        </p:spPr>
        <p:txBody>
          <a:bodyPr>
            <a:noAutofit/>
          </a:bodyPr>
          <a:lstStyle/>
          <a:p>
            <a:pPr>
              <a:buNone/>
            </a:pPr>
            <a:r>
              <a:rPr lang="en-US" sz="2400" dirty="0" smtClean="0"/>
              <a:t>15</a:t>
            </a:r>
            <a:r>
              <a:rPr lang="en-US" sz="2400" dirty="0" smtClean="0"/>
              <a:t> He </a:t>
            </a:r>
            <a:r>
              <a:rPr lang="en-US" sz="2400" dirty="0" smtClean="0"/>
              <a:t>is the image of the invisible God, the firstborn of </a:t>
            </a:r>
            <a:r>
              <a:rPr lang="en-US" sz="2400" b="1" u="sng" dirty="0" smtClean="0"/>
              <a:t>all </a:t>
            </a:r>
            <a:r>
              <a:rPr lang="en-US" sz="2400" b="1" u="sng" dirty="0" smtClean="0"/>
              <a:t>creation</a:t>
            </a:r>
            <a:r>
              <a:rPr lang="en-US" sz="2400" dirty="0" smtClean="0"/>
              <a:t>. 16</a:t>
            </a:r>
            <a:r>
              <a:rPr lang="en-US" sz="2400" dirty="0" smtClean="0"/>
              <a:t> For</a:t>
            </a:r>
            <a:r>
              <a:rPr lang="en-US" sz="2400" dirty="0" smtClean="0"/>
              <a:t> by </a:t>
            </a:r>
            <a:r>
              <a:rPr lang="en-US" sz="2400" dirty="0" smtClean="0"/>
              <a:t>Him </a:t>
            </a:r>
            <a:r>
              <a:rPr lang="en-US" sz="2400" b="1" u="sng" dirty="0" smtClean="0"/>
              <a:t>all things</a:t>
            </a:r>
            <a:r>
              <a:rPr lang="en-US" sz="2400" dirty="0" smtClean="0"/>
              <a:t> were created, both in the heavens and </a:t>
            </a:r>
            <a:r>
              <a:rPr lang="en-US" sz="2400" dirty="0" smtClean="0"/>
              <a:t>on earth</a:t>
            </a:r>
            <a:r>
              <a:rPr lang="en-US" sz="2400" dirty="0" smtClean="0"/>
              <a:t>, visible and invisible, whether thrones or dominions or rulers or authorities—</a:t>
            </a:r>
            <a:r>
              <a:rPr lang="en-US" sz="2400" b="1" u="sng" dirty="0" smtClean="0"/>
              <a:t>all things</a:t>
            </a:r>
            <a:r>
              <a:rPr lang="en-US" sz="2400" dirty="0" smtClean="0"/>
              <a:t> have been created through Him and for Him. 17 He</a:t>
            </a:r>
            <a:r>
              <a:rPr lang="en-US" sz="2400" dirty="0" smtClean="0"/>
              <a:t> is </a:t>
            </a:r>
            <a:r>
              <a:rPr lang="en-US" sz="2400" dirty="0" smtClean="0"/>
              <a:t>before </a:t>
            </a:r>
            <a:r>
              <a:rPr lang="en-US" sz="2400" b="1" u="sng" dirty="0" smtClean="0"/>
              <a:t>all things</a:t>
            </a:r>
            <a:r>
              <a:rPr lang="en-US" sz="2400" dirty="0" smtClean="0"/>
              <a:t>, and in Him </a:t>
            </a:r>
            <a:r>
              <a:rPr lang="en-US" sz="2400" b="1" u="sng" dirty="0" smtClean="0"/>
              <a:t>all things</a:t>
            </a:r>
            <a:r>
              <a:rPr lang="en-US" sz="2400" dirty="0" smtClean="0"/>
              <a:t> hold </a:t>
            </a:r>
            <a:r>
              <a:rPr lang="en-US" sz="2400" dirty="0" smtClean="0"/>
              <a:t>together. 18 He is also head of the body, the church; and He is the beginning, the firstborn from the dead, so that </a:t>
            </a:r>
            <a:r>
              <a:rPr lang="en-US" sz="2400" b="1" u="sng" dirty="0" smtClean="0">
                <a:solidFill>
                  <a:srgbClr val="984807"/>
                </a:solidFill>
              </a:rPr>
              <a:t>He Himself will come to </a:t>
            </a:r>
            <a:r>
              <a:rPr lang="en-US" sz="2400" b="1" u="sng" dirty="0" smtClean="0">
                <a:solidFill>
                  <a:schemeClr val="accent6">
                    <a:lumMod val="50000"/>
                  </a:schemeClr>
                </a:solidFill>
              </a:rPr>
              <a:t>have first place in everything</a:t>
            </a:r>
            <a:r>
              <a:rPr lang="en-US" sz="2400" dirty="0" smtClean="0">
                <a:solidFill>
                  <a:schemeClr val="accent5">
                    <a:lumMod val="50000"/>
                  </a:schemeClr>
                </a:solidFill>
              </a:rPr>
              <a:t>. </a:t>
            </a:r>
            <a:r>
              <a:rPr lang="en-US" sz="2400" dirty="0" smtClean="0"/>
              <a:t>19 For</a:t>
            </a:r>
            <a:r>
              <a:rPr lang="en-US" sz="2400" dirty="0" smtClean="0"/>
              <a:t> it </a:t>
            </a:r>
            <a:r>
              <a:rPr lang="en-US" sz="2400" dirty="0" smtClean="0"/>
              <a:t>was the Father’s good pleasure for </a:t>
            </a:r>
            <a:r>
              <a:rPr lang="en-US" sz="2400" b="1" u="sng" dirty="0" smtClean="0"/>
              <a:t>all the</a:t>
            </a:r>
            <a:r>
              <a:rPr lang="en-US" sz="2400" b="1" u="sng" dirty="0" smtClean="0"/>
              <a:t> fullness </a:t>
            </a:r>
            <a:r>
              <a:rPr lang="en-US" sz="2400" dirty="0" smtClean="0"/>
              <a:t>to dwell in Him, 20 and through Him to reconcile </a:t>
            </a:r>
            <a:r>
              <a:rPr lang="en-US" sz="2400" b="1" u="sng" dirty="0" smtClean="0"/>
              <a:t>all things </a:t>
            </a:r>
            <a:r>
              <a:rPr lang="en-US" sz="2400" dirty="0" smtClean="0"/>
              <a:t>to Himself, having made peace through the blood of His cross; through Him, I say, </a:t>
            </a:r>
            <a:r>
              <a:rPr lang="en-US" sz="2400" b="1" u="sng" dirty="0" smtClean="0"/>
              <a:t>whether things on earth or things</a:t>
            </a:r>
            <a:r>
              <a:rPr lang="en-US" sz="2400" dirty="0" smtClean="0"/>
              <a:t> in</a:t>
            </a:r>
            <a:r>
              <a:rPr lang="en-US" sz="2400" dirty="0" smtClean="0"/>
              <a:t> heaven</a:t>
            </a:r>
            <a:r>
              <a:rPr lang="en-US" sz="2400" dirty="0" smtClean="0"/>
              <a:t>.</a:t>
            </a:r>
            <a:endParaRPr lang="en-US" sz="2400"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48790" y="2241943"/>
            <a:ext cx="2782481" cy="952500"/>
          </a:xfrm>
        </p:spPr>
        <p:txBody>
          <a:bodyPr>
            <a:noAutofit/>
          </a:bodyPr>
          <a:lstStyle/>
          <a:p>
            <a:r>
              <a:rPr lang="en-US" sz="6000" dirty="0" smtClean="0"/>
              <a:t>Christ </a:t>
            </a:r>
            <a:br>
              <a:rPr lang="en-US" sz="6000" dirty="0" smtClean="0"/>
            </a:br>
            <a:r>
              <a:rPr lang="en-US" sz="6000" dirty="0" smtClean="0"/>
              <a:t>Is </a:t>
            </a:r>
            <a:br>
              <a:rPr lang="en-US" sz="6000" dirty="0" smtClean="0"/>
            </a:br>
            <a:r>
              <a:rPr lang="en-US" sz="6000" dirty="0" smtClean="0"/>
              <a:t>Over</a:t>
            </a:r>
            <a:br>
              <a:rPr lang="en-US" sz="6000" dirty="0" smtClean="0"/>
            </a:br>
            <a:r>
              <a:rPr lang="en-US" sz="6000" dirty="0" smtClean="0"/>
              <a:t> All</a:t>
            </a:r>
            <a:endParaRPr lang="en-US" sz="6000" dirty="0"/>
          </a:p>
        </p:txBody>
      </p:sp>
      <p:sp>
        <p:nvSpPr>
          <p:cNvPr id="3" name="Content Placeholder 2"/>
          <p:cNvSpPr>
            <a:spLocks noGrp="1"/>
          </p:cNvSpPr>
          <p:nvPr>
            <p:ph idx="1"/>
          </p:nvPr>
        </p:nvSpPr>
        <p:spPr>
          <a:xfrm>
            <a:off x="275773" y="298060"/>
            <a:ext cx="8264025" cy="5429899"/>
          </a:xfrm>
        </p:spPr>
        <p:txBody>
          <a:bodyPr>
            <a:normAutofit fontScale="77500" lnSpcReduction="20000"/>
          </a:bodyPr>
          <a:lstStyle/>
          <a:p>
            <a:r>
              <a:rPr lang="en-US" b="1" dirty="0" smtClean="0"/>
              <a:t>Over the Lost &amp; The Saved </a:t>
            </a:r>
          </a:p>
          <a:p>
            <a:pPr lvl="1"/>
            <a:r>
              <a:rPr lang="en-US" dirty="0" smtClean="0"/>
              <a:t>“domain of darkness…kingdom of His beloved Son” (vs. 13)</a:t>
            </a:r>
          </a:p>
          <a:p>
            <a:r>
              <a:rPr lang="en-US" b="1" dirty="0" smtClean="0"/>
              <a:t>Over the Spiritual &amp; the Physical </a:t>
            </a:r>
          </a:p>
          <a:p>
            <a:pPr lvl="1"/>
            <a:r>
              <a:rPr lang="en-US" dirty="0" smtClean="0"/>
              <a:t>“redemption” (14) “all things were created” (15)</a:t>
            </a:r>
          </a:p>
          <a:p>
            <a:r>
              <a:rPr lang="en-US" b="1" dirty="0" smtClean="0"/>
              <a:t>Over </a:t>
            </a:r>
            <a:r>
              <a:rPr lang="en-US" b="1" dirty="0" smtClean="0"/>
              <a:t>the Earthly &amp;</a:t>
            </a:r>
            <a:r>
              <a:rPr lang="en-US" b="1" dirty="0" smtClean="0"/>
              <a:t> the Heavenly</a:t>
            </a:r>
          </a:p>
          <a:p>
            <a:pPr lvl="1"/>
            <a:r>
              <a:rPr lang="en-US" dirty="0" smtClean="0"/>
              <a:t>“in the heavens and on earth”(16)</a:t>
            </a:r>
          </a:p>
          <a:p>
            <a:pPr lvl="1"/>
            <a:r>
              <a:rPr lang="en-US" dirty="0" smtClean="0"/>
              <a:t>“things on earth or things in heaven</a:t>
            </a:r>
            <a:r>
              <a:rPr lang="en-US" dirty="0" smtClean="0"/>
              <a:t>” (20)</a:t>
            </a:r>
          </a:p>
          <a:p>
            <a:r>
              <a:rPr lang="en-US" b="1" dirty="0" smtClean="0"/>
              <a:t>Over the Visible &amp; the Invisible (16)</a:t>
            </a:r>
          </a:p>
          <a:p>
            <a:r>
              <a:rPr lang="en-US" b="1" dirty="0" smtClean="0"/>
              <a:t>Over the Past, Present &amp;</a:t>
            </a:r>
            <a:r>
              <a:rPr lang="en-US" b="1" dirty="0" smtClean="0"/>
              <a:t> the Future</a:t>
            </a:r>
          </a:p>
          <a:p>
            <a:pPr lvl="1"/>
            <a:r>
              <a:rPr lang="en-US" dirty="0" smtClean="0"/>
              <a:t>“before </a:t>
            </a:r>
            <a:r>
              <a:rPr lang="en-US" dirty="0" smtClean="0"/>
              <a:t>all </a:t>
            </a:r>
            <a:r>
              <a:rPr lang="en-US" dirty="0" smtClean="0"/>
              <a:t>things…will </a:t>
            </a:r>
            <a:r>
              <a:rPr lang="en-US" dirty="0" smtClean="0"/>
              <a:t>come to have</a:t>
            </a:r>
            <a:r>
              <a:rPr lang="en-US" dirty="0" smtClean="0"/>
              <a:t>.” </a:t>
            </a:r>
            <a:r>
              <a:rPr lang="en-US" dirty="0" smtClean="0"/>
              <a:t>(17-18)</a:t>
            </a:r>
          </a:p>
          <a:p>
            <a:r>
              <a:rPr lang="en-US" b="1" dirty="0" smtClean="0"/>
              <a:t>Over </a:t>
            </a:r>
            <a:r>
              <a:rPr lang="en-US" b="1" dirty="0" smtClean="0"/>
              <a:t>Life &amp; </a:t>
            </a:r>
            <a:r>
              <a:rPr lang="en-US" b="1" dirty="0" smtClean="0"/>
              <a:t>Death</a:t>
            </a:r>
          </a:p>
          <a:p>
            <a:pPr lvl="1"/>
            <a:r>
              <a:rPr lang="en-US" dirty="0" smtClean="0"/>
              <a:t>“firstborn from the dead” (18)</a:t>
            </a:r>
          </a:p>
          <a:p>
            <a:r>
              <a:rPr lang="en-US" b="1" dirty="0" smtClean="0"/>
              <a:t>* * * Over our Reconciliation &amp; Completion</a:t>
            </a:r>
          </a:p>
          <a:p>
            <a:pPr lvl="1"/>
            <a:r>
              <a:rPr lang="en-US" dirty="0" smtClean="0"/>
              <a:t>“you were formerly…He has now reconciled you” (21-22)</a:t>
            </a:r>
          </a:p>
          <a:p>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Preeminence of </a:t>
            </a:r>
            <a:br>
              <a:rPr lang="en-US" dirty="0" smtClean="0"/>
            </a:br>
            <a:r>
              <a:rPr lang="en-US" dirty="0" smtClean="0"/>
              <a:t>Christ In Creation</a:t>
            </a:r>
            <a:endParaRPr lang="en-US" dirty="0"/>
          </a:p>
        </p:txBody>
      </p:sp>
      <p:sp>
        <p:nvSpPr>
          <p:cNvPr id="3" name="Content Placeholder 2"/>
          <p:cNvSpPr>
            <a:spLocks noGrp="1"/>
          </p:cNvSpPr>
          <p:nvPr>
            <p:ph idx="1"/>
          </p:nvPr>
        </p:nvSpPr>
        <p:spPr>
          <a:xfrm>
            <a:off x="457200" y="1437172"/>
            <a:ext cx="8229600" cy="3771636"/>
          </a:xfrm>
        </p:spPr>
        <p:txBody>
          <a:bodyPr>
            <a:normAutofit fontScale="92500" lnSpcReduction="20000"/>
          </a:bodyPr>
          <a:lstStyle/>
          <a:p>
            <a:r>
              <a:rPr lang="en-US" dirty="0" smtClean="0"/>
              <a:t>Christ Is The Superior Servant of the Father</a:t>
            </a:r>
          </a:p>
          <a:p>
            <a:r>
              <a:rPr lang="en-US" dirty="0" smtClean="0"/>
              <a:t>Christ Is The Superior King</a:t>
            </a:r>
          </a:p>
          <a:p>
            <a:r>
              <a:rPr lang="en-US" dirty="0" smtClean="0"/>
              <a:t>Christ Is The Superior Son</a:t>
            </a:r>
          </a:p>
          <a:p>
            <a:r>
              <a:rPr lang="en-US" dirty="0" smtClean="0"/>
              <a:t>Christ Is The Superior Redeemer</a:t>
            </a:r>
          </a:p>
          <a:p>
            <a:r>
              <a:rPr lang="en-US" dirty="0" smtClean="0"/>
              <a:t>Christ Is The Superior Source of Forgiveness</a:t>
            </a:r>
          </a:p>
          <a:p>
            <a:r>
              <a:rPr lang="en-US" dirty="0" smtClean="0"/>
              <a:t>Christ Is The Superior Image of God</a:t>
            </a:r>
          </a:p>
          <a:p>
            <a:r>
              <a:rPr lang="en-US" dirty="0" smtClean="0"/>
              <a:t>Christ Is The Superior Ruler of Creation</a:t>
            </a:r>
          </a:p>
          <a:p>
            <a:r>
              <a:rPr lang="en-US" dirty="0" smtClean="0"/>
              <a:t>Christ Is The Superior Power (Before Time)</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Preeminence of </a:t>
            </a:r>
            <a:br>
              <a:rPr lang="en-US" dirty="0" smtClean="0"/>
            </a:br>
            <a:r>
              <a:rPr lang="en-US" dirty="0" smtClean="0"/>
              <a:t>Christ In Redemption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Superior Authority &amp; Leader of the Church</a:t>
            </a:r>
          </a:p>
          <a:p>
            <a:r>
              <a:rPr lang="en-US" dirty="0" smtClean="0"/>
              <a:t>The Superior Hope of Resurrection</a:t>
            </a:r>
          </a:p>
          <a:p>
            <a:r>
              <a:rPr lang="en-US" dirty="0" smtClean="0"/>
              <a:t>The Superior Understanding of Deity</a:t>
            </a:r>
          </a:p>
          <a:p>
            <a:r>
              <a:rPr lang="en-US" dirty="0" smtClean="0"/>
              <a:t>The Superior Reconciler</a:t>
            </a:r>
          </a:p>
          <a:p>
            <a:r>
              <a:rPr lang="en-US" dirty="0" smtClean="0"/>
              <a:t>The Superior Peacemaker</a:t>
            </a:r>
          </a:p>
          <a:p>
            <a:r>
              <a:rPr lang="en-US" dirty="0" smtClean="0"/>
              <a:t>The Superior Sacrifice</a:t>
            </a:r>
          </a:p>
          <a:p>
            <a:r>
              <a:rPr lang="en-US" dirty="0" smtClean="0"/>
              <a:t>The Superior Transformation</a:t>
            </a:r>
            <a:endParaRPr lang="en-US" dirty="0" smtClean="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1749</TotalTime>
  <Words>2351</Words>
  <Application>Microsoft Macintosh PowerPoint</Application>
  <PresentationFormat>On-screen Show (16:10)</PresentationFormat>
  <Paragraphs>208</Paragraphs>
  <Slides>14</Slides>
  <Notes>13</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Default Theme</vt:lpstr>
      <vt:lpstr>Complete in Christ: Colossians</vt:lpstr>
      <vt:lpstr>Our Theme: Complete In Christ</vt:lpstr>
      <vt:lpstr>Our Class Goals</vt:lpstr>
      <vt:lpstr>Threats Faced By The Colossians</vt:lpstr>
      <vt:lpstr>Structure of This Section</vt:lpstr>
      <vt:lpstr>Christ Is Over All Things (15-20)</vt:lpstr>
      <vt:lpstr>Christ  Is  Over  All</vt:lpstr>
      <vt:lpstr>The Preeminence of  Christ In Creation</vt:lpstr>
      <vt:lpstr>The Preeminence of  Christ In Redemption</vt:lpstr>
      <vt:lpstr>Our Appreciation of Christ</vt:lpstr>
      <vt:lpstr>Saints Who TREASURE  The Superiority of Jesus the Christ</vt:lpstr>
      <vt:lpstr>Complete in Christ: Colossians</vt:lpstr>
      <vt:lpstr>Our Class Goals</vt:lpstr>
      <vt:lpstr>Complete in Christ: Colossians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80</cp:revision>
  <cp:lastPrinted>2016-09-11T02:41:12Z</cp:lastPrinted>
  <dcterms:created xsi:type="dcterms:W3CDTF">2016-09-13T20:04:55Z</dcterms:created>
  <dcterms:modified xsi:type="dcterms:W3CDTF">2016-09-14T21:14:28Z</dcterms:modified>
</cp:coreProperties>
</file>