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ppt/notesSlides/notesSlide11.xml" ContentType="application/vnd.openxmlformats-officedocument.presentationml.notesSlide+xml"/>
  <Override PartName="/docProps/core.xml" ContentType="application/vnd.openxmlformats-package.core-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317" r:id="rId3"/>
    <p:sldId id="302" r:id="rId4"/>
    <p:sldId id="310" r:id="rId5"/>
    <p:sldId id="303" r:id="rId6"/>
    <p:sldId id="308" r:id="rId7"/>
    <p:sldId id="309" r:id="rId8"/>
    <p:sldId id="311" r:id="rId9"/>
    <p:sldId id="313" r:id="rId10"/>
    <p:sldId id="314" r:id="rId11"/>
    <p:sldId id="315" r:id="rId12"/>
    <p:sldId id="318" r:id="rId13"/>
    <p:sldId id="316" r:id="rId14"/>
    <p:sldId id="290"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1081" autoAdjust="0"/>
  </p:normalViewPr>
  <p:slideViewPr>
    <p:cSldViewPr snapToGrid="0" snapToObjects="1">
      <p:cViewPr varScale="1">
        <p:scale>
          <a:sx n="98" d="100"/>
          <a:sy n="98" d="100"/>
        </p:scale>
        <p:origin x="-1184"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9/20/16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&amp; Question 5</a:t>
            </a:r>
            <a:r>
              <a:rPr lang="en-US" baseline="0" dirty="0" smtClean="0"/>
              <a:t> “a”  why do we rejoice in the </a:t>
            </a:r>
            <a:r>
              <a:rPr lang="en-US" baseline="0" dirty="0" err="1" smtClean="0"/>
              <a:t>faihtfulness</a:t>
            </a:r>
            <a:r>
              <a:rPr lang="en-US" baseline="0" dirty="0" smtClean="0"/>
              <a:t> of others?</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a MILLION</a:t>
            </a:r>
            <a:r>
              <a:rPr lang="en-US" baseline="0" dirty="0" smtClean="0"/>
              <a:t> devices and plans designed to help us “count our steps” to be sure we are walking for our physical health…we need to be paying attention to our spiritual WALK.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can we “Measure” a</a:t>
            </a:r>
            <a:r>
              <a:rPr lang="en-US" baseline="0" dirty="0" smtClean="0"/>
              <a:t> healthy walk….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Path: Am I imitating Jesus attitude, choices, priorities?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Direction: Are we moving closer to God?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Speed: Are we walking to go the distance? Are we urgent and eager to make corrections when we go astray?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Strength: Are we building up the body?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Parallel To Our Annual Theme “Walk As Children of Light” Eph 5:8</a:t>
            </a:r>
          </a:p>
          <a:p>
            <a:endParaRPr lang="en-US" dirty="0" smtClean="0"/>
          </a:p>
          <a:p>
            <a:endParaRPr lang="en-US" dirty="0" smtClean="0"/>
          </a:p>
          <a:p>
            <a:endParaRPr lang="en-US" dirty="0" smtClean="0"/>
          </a:p>
          <a:p>
            <a:r>
              <a:rPr lang="en-US" dirty="0" smtClean="0"/>
              <a:t>&gt;&gt; Apostles Teaching…Go</a:t>
            </a:r>
            <a:r>
              <a:rPr lang="en-US" baseline="0" dirty="0" smtClean="0"/>
              <a:t> back and study doctrinal issues.</a:t>
            </a:r>
          </a:p>
          <a:p>
            <a:endParaRPr lang="en-US" baseline="0" dirty="0" smtClean="0"/>
          </a:p>
          <a:p>
            <a:r>
              <a:rPr lang="en-US" baseline="0" dirty="0" smtClean="0"/>
              <a:t>&gt;&gt; Deeper…looking for common themes in multiple books of the Bible.  Using the Scriptures as our PRIMARY source of spiritual food. Studying for personal application, not just academic knowledge.  Learning stories and details beyond the Most Popular characters.  ** </a:t>
            </a:r>
            <a:r>
              <a:rPr lang="en-US" baseline="0" dirty="0" err="1" smtClean="0"/>
              <a:t>Eleazar</a:t>
            </a:r>
            <a:r>
              <a:rPr lang="en-US" baseline="0" dirty="0" smtClean="0"/>
              <a:t> and </a:t>
            </a:r>
            <a:r>
              <a:rPr lang="en-US" baseline="0" dirty="0" err="1" smtClean="0"/>
              <a:t>Phinehas</a:t>
            </a:r>
            <a:r>
              <a:rPr lang="en-US" baseline="0" dirty="0" smtClean="0"/>
              <a:t>.  King </a:t>
            </a:r>
            <a:r>
              <a:rPr lang="en-US" baseline="0" dirty="0" err="1" smtClean="0"/>
              <a:t>Manassah</a:t>
            </a:r>
            <a:r>
              <a:rPr lang="en-US" baseline="0" dirty="0" smtClean="0"/>
              <a:t> and King </a:t>
            </a:r>
            <a:r>
              <a:rPr lang="en-US" baseline="0" dirty="0" err="1" smtClean="0"/>
              <a:t>Asa</a:t>
            </a:r>
            <a:r>
              <a:rPr lang="en-US" baseline="0" dirty="0" smtClean="0"/>
              <a:t>.  </a:t>
            </a:r>
            <a:r>
              <a:rPr lang="en-US" baseline="0" dirty="0" err="1" smtClean="0"/>
              <a:t>Abishag</a:t>
            </a:r>
            <a:r>
              <a:rPr lang="en-US" baseline="0" dirty="0" smtClean="0"/>
              <a:t> and Elizabeth**  There is a lifetime of study in this one book.  We need to be the people who know it inside out.</a:t>
            </a:r>
          </a:p>
          <a:p>
            <a:endParaRPr lang="en-US" baseline="0" dirty="0" smtClean="0"/>
          </a:p>
          <a:p>
            <a:r>
              <a:rPr lang="en-US" baseline="0" dirty="0" smtClean="0"/>
              <a:t>&gt;&gt; DEVOTION…Is it Jesus, no matter what.</a:t>
            </a:r>
          </a:p>
          <a:p>
            <a:endParaRPr lang="en-US" baseline="0" dirty="0" smtClean="0"/>
          </a:p>
          <a:p>
            <a:r>
              <a:rPr lang="en-US" baseline="0" dirty="0" smtClean="0"/>
              <a:t>&gt;&gt; Gratitude…our souls have been saved.  We’ve been transferred to the Kingdom of the Beloved Son.</a:t>
            </a:r>
          </a:p>
          <a:p>
            <a:endParaRPr lang="en-US" baseline="0" dirty="0" smtClean="0"/>
          </a:p>
          <a:p>
            <a:endParaRPr lang="en-US" baseline="0" dirty="0" smtClean="0"/>
          </a:p>
          <a:p>
            <a:r>
              <a:rPr lang="en-US" dirty="0" smtClean="0"/>
              <a:t>Walk In The Gospel You’ve Received</a:t>
            </a:r>
          </a:p>
          <a:p>
            <a:r>
              <a:rPr lang="en-US" dirty="0" smtClean="0"/>
              <a:t>Have Firm Roots</a:t>
            </a:r>
          </a:p>
          <a:p>
            <a:r>
              <a:rPr lang="en-US" dirty="0" smtClean="0"/>
              <a:t>Be Built Up</a:t>
            </a:r>
          </a:p>
          <a:p>
            <a:r>
              <a:rPr lang="en-US" dirty="0" smtClean="0"/>
              <a:t>Be Established In Your Faith As Instructed</a:t>
            </a:r>
          </a:p>
          <a:p>
            <a:pPr lvl="1"/>
            <a:r>
              <a:rPr lang="en-US" dirty="0" smtClean="0"/>
              <a:t>Bookend concept of staying true to what the apostles originally taught and modeled.</a:t>
            </a:r>
          </a:p>
          <a:p>
            <a:r>
              <a:rPr lang="en-US" dirty="0" smtClean="0"/>
              <a:t>Overflow with Gratitude</a:t>
            </a:r>
          </a:p>
          <a:p>
            <a:pPr lvl="1"/>
            <a:r>
              <a:rPr lang="en-US" dirty="0" smtClean="0"/>
              <a:t>If our gratitude is missing, then our comprehension is fading. </a:t>
            </a:r>
            <a:r>
              <a:rPr lang="en-US" dirty="0" err="1" smtClean="0"/>
              <a:t>Bc</a:t>
            </a:r>
            <a:r>
              <a:rPr lang="en-US" dirty="0" smtClean="0"/>
              <a:t> Anyone who Comprehends what JESUS has truly done will immediately be grateful.</a:t>
            </a:r>
          </a:p>
          <a:p>
            <a:endParaRPr lang="en-US" baseline="0" dirty="0" smtClean="0"/>
          </a:p>
        </p:txBody>
      </p:sp>
      <p:sp>
        <p:nvSpPr>
          <p:cNvPr id="4" name="Slide Number Placeholder 3"/>
          <p:cNvSpPr>
            <a:spLocks noGrp="1"/>
          </p:cNvSpPr>
          <p:nvPr>
            <p:ph type="sldNum" sz="quarter" idx="10"/>
          </p:nvPr>
        </p:nvSpPr>
        <p:spPr/>
        <p:txBody>
          <a:bodyPr/>
          <a:lstStyle/>
          <a:p>
            <a:fld id="{EECA6D95-889E-504C-BC58-8FD1A8B54BE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Carries Ideas of LOYALTY,</a:t>
            </a:r>
            <a:r>
              <a:rPr lang="en-US" baseline="0" dirty="0" smtClean="0"/>
              <a:t> FRIENDSHIP, DEVOTION, SACRIFICE, ENCOURAGEMENT, COMRADDERIE, </a:t>
            </a:r>
          </a:p>
          <a:p>
            <a:endParaRPr lang="en-US" baseline="0" dirty="0" smtClean="0"/>
          </a:p>
          <a:p>
            <a:r>
              <a:rPr lang="en-US" baseline="0" dirty="0" smtClean="0"/>
              <a:t>UNITY (Judges 20:11)</a:t>
            </a:r>
          </a:p>
          <a:p>
            <a:endParaRPr lang="en-US" baseline="0" dirty="0" smtClean="0"/>
          </a:p>
          <a:p>
            <a:r>
              <a:rPr lang="en-US" baseline="0" dirty="0" smtClean="0"/>
              <a:t>David &amp; Jonathan (1 Sam 18)</a:t>
            </a:r>
          </a:p>
          <a:p>
            <a:endParaRPr lang="en-US" baseline="0" dirty="0" smtClean="0"/>
          </a:p>
          <a:p>
            <a:r>
              <a:rPr lang="en-US" baseline="0" dirty="0" smtClean="0"/>
              <a:t>Colossians 2:19 – our togetherness as a BODY.</a:t>
            </a:r>
            <a:endParaRPr lang="en-US" dirty="0" smtClean="0"/>
          </a:p>
          <a:p>
            <a:endParaRPr lang="en-US" dirty="0" smtClean="0"/>
          </a:p>
          <a:p>
            <a:r>
              <a:rPr lang="en-US" dirty="0" smtClean="0"/>
              <a:t>The family bond we share</a:t>
            </a:r>
            <a:r>
              <a:rPr lang="en-US" baseline="0" dirty="0" smtClean="0"/>
              <a:t> is special and it begins with our COMMON FAITH.</a:t>
            </a:r>
          </a:p>
          <a:p>
            <a:endParaRPr lang="en-US" baseline="0" dirty="0" smtClean="0"/>
          </a:p>
          <a:p>
            <a:r>
              <a:rPr lang="en-US" baseline="0" dirty="0" smtClean="0"/>
              <a:t>When false teaching is introduced, it threatens our souls, it threatens the church, and it threatens this loving bond… </a:t>
            </a:r>
          </a:p>
          <a:p>
            <a:endParaRPr lang="en-US" baseline="0" dirty="0" smtClean="0"/>
          </a:p>
          <a:p>
            <a:r>
              <a:rPr lang="en-US" baseline="0" dirty="0" smtClean="0"/>
              <a:t>What actions can we take that help our hearts become EVEN MORE “knit together.”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 2:1-7</a:t>
            </a:r>
            <a:r>
              <a:rPr lang="en-US" baseline="0" dirty="0" smtClean="0"/>
              <a:t> is Paul’s introduction to his purposes in this section….</a:t>
            </a:r>
          </a:p>
          <a:p>
            <a:endParaRPr lang="en-US" baseline="0" dirty="0" smtClean="0"/>
          </a:p>
          <a:p>
            <a:endParaRPr lang="en-US" baseline="0" dirty="0" smtClean="0"/>
          </a:p>
          <a:p>
            <a:r>
              <a:rPr lang="en-US" baseline="0" dirty="0" smtClean="0"/>
              <a:t>This is a very neat chapter not only in content – but in communication style.  Paul uses a TON of metaphors….   This is a chapter that calls to mind:</a:t>
            </a:r>
          </a:p>
          <a:p>
            <a:endParaRPr lang="en-US" baseline="0" dirty="0" smtClean="0"/>
          </a:p>
          <a:p>
            <a:r>
              <a:rPr lang="en-US" baseline="0" dirty="0" smtClean="0"/>
              <a:t> treasure boxes and warm woven fabric and strong, healthy trees,  and full (overflowing) baskets…</a:t>
            </a:r>
          </a:p>
          <a:p>
            <a:endParaRPr lang="en-US" baseline="0" dirty="0" smtClean="0"/>
          </a:p>
          <a:p>
            <a:endParaRPr lang="en-US" baseline="0" dirty="0" smtClean="0"/>
          </a:p>
          <a:p>
            <a:endParaRPr lang="en-US" baseline="0" dirty="0" smtClean="0"/>
          </a:p>
          <a:p>
            <a:r>
              <a:rPr lang="en-US" dirty="0" smtClean="0"/>
              <a:t>Good Chance To Use Some Images: Identify The Metaphors Paul Uses</a:t>
            </a:r>
          </a:p>
          <a:p>
            <a:pPr lvl="1"/>
            <a:r>
              <a:rPr lang="en-US" dirty="0" smtClean="0"/>
              <a:t>Jesus Knits our Hearts Together In Love</a:t>
            </a:r>
          </a:p>
          <a:p>
            <a:pPr lvl="1"/>
            <a:r>
              <a:rPr lang="en-US" dirty="0" smtClean="0"/>
              <a:t>Jesus Is A Rich Treasure/Wealth</a:t>
            </a:r>
          </a:p>
          <a:p>
            <a:pPr lvl="1"/>
            <a:r>
              <a:rPr lang="en-US" dirty="0" smtClean="0"/>
              <a:t>Treasures of Wisdom</a:t>
            </a:r>
          </a:p>
          <a:p>
            <a:pPr lvl="1"/>
            <a:r>
              <a:rPr lang="en-US" dirty="0" smtClean="0"/>
              <a:t>I Am With You In Spirit</a:t>
            </a:r>
          </a:p>
          <a:p>
            <a:pPr lvl="1"/>
            <a:r>
              <a:rPr lang="en-US" dirty="0" smtClean="0"/>
              <a:t>Stability of Faith</a:t>
            </a:r>
          </a:p>
          <a:p>
            <a:pPr lvl="1"/>
            <a:r>
              <a:rPr lang="en-US" dirty="0" smtClean="0"/>
              <a:t>Walk In Him</a:t>
            </a:r>
          </a:p>
          <a:p>
            <a:pPr lvl="1"/>
            <a:r>
              <a:rPr lang="en-US" dirty="0" smtClean="0"/>
              <a:t>Firmly Rooted</a:t>
            </a:r>
          </a:p>
          <a:p>
            <a:pPr lvl="1"/>
            <a:r>
              <a:rPr lang="en-US" dirty="0" smtClean="0"/>
              <a:t>Built Up</a:t>
            </a:r>
          </a:p>
          <a:p>
            <a:pPr lvl="1"/>
            <a:r>
              <a:rPr lang="en-US" dirty="0" smtClean="0"/>
              <a:t>Overflowing with Gratitude</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Satan wants to introduce false</a:t>
            </a:r>
            <a:r>
              <a:rPr lang="en-US" baseline="0" dirty="0" smtClean="0"/>
              <a:t> doctrines and perversions of the gospel – to draw us away from the TRUTH.</a:t>
            </a:r>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Satan uses lies about WHO God really is.  Lies about WHAT GOD has really said.  LIES to blind</a:t>
            </a:r>
            <a:r>
              <a:rPr lang="en-US" baseline="0" dirty="0" smtClean="0"/>
              <a:t> us…so we NEED THE TRUTH!</a:t>
            </a:r>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World says true freedom is no limits, but God shows us how this leads to being slaves to our own lusts and foolishness.</a:t>
            </a:r>
          </a:p>
          <a:p>
            <a:endParaRPr lang="en-US" dirty="0" smtClean="0"/>
          </a:p>
          <a:p>
            <a:r>
              <a:rPr lang="en-US" dirty="0" smtClean="0"/>
              <a:t>Greatest Freedom is freedom combined with great stability and wisdom and love.</a:t>
            </a:r>
          </a:p>
          <a:p>
            <a:endParaRPr lang="en-US" dirty="0" smtClean="0"/>
          </a:p>
          <a:p>
            <a:r>
              <a:rPr lang="en-US" dirty="0" smtClean="0"/>
              <a:t>TRUTH gives the GREATEST Freedom and Jesus is the source of all TRUTH. </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&gt;&gt;&gt;  Freedom In Christ Means Walking On The Narrow Way</a:t>
            </a:r>
            <a:endParaRPr lang="en-US" dirty="0" smtClean="0">
              <a:ea typeface="ＭＳ Ｐゴシック" pitchFamily="8" charset="-128"/>
              <a:cs typeface="ＭＳ Ｐゴシック" pitchFamily="8" charset="-128"/>
            </a:endParaRPr>
          </a:p>
          <a:p>
            <a:endParaRPr lang="en-US" dirty="0" smtClean="0">
              <a:ea typeface="ＭＳ Ｐゴシック" pitchFamily="8" charset="-128"/>
              <a:cs typeface="ＭＳ Ｐゴシック" pitchFamily="8" charset="-128"/>
            </a:endParaRPr>
          </a:p>
          <a:p>
            <a:r>
              <a:rPr lang="en-US" dirty="0" smtClean="0">
                <a:ea typeface="ＭＳ Ｐゴシック" pitchFamily="8" charset="-128"/>
                <a:cs typeface="ＭＳ Ｐゴシック" pitchFamily="8" charset="-128"/>
              </a:rPr>
              <a:t>When </a:t>
            </a:r>
            <a:r>
              <a:rPr lang="en-US" dirty="0" smtClean="0">
                <a:ea typeface="ＭＳ Ｐゴシック" pitchFamily="8" charset="-128"/>
                <a:cs typeface="ＭＳ Ｐゴシック" pitchFamily="8" charset="-128"/>
              </a:rPr>
              <a:t>we think of the “Narrow” way we automatically think about “limitations, restrictions…”  and can assume that these restrictions are a bad thing. They are keeping us from doing what we would like to do or what appears to be fun, or what other teens are doing</a:t>
            </a:r>
            <a:r>
              <a:rPr lang="en-US" dirty="0" smtClean="0">
                <a:ea typeface="ＭＳ Ｐゴシック" pitchFamily="8" charset="-128"/>
                <a:cs typeface="ＭＳ Ｐゴシック" pitchFamily="8" charset="-128"/>
              </a:rPr>
              <a:t>.</a:t>
            </a:r>
          </a:p>
          <a:p>
            <a:endParaRPr lang="en-US" dirty="0" smtClean="0">
              <a:ea typeface="ＭＳ Ｐゴシック" pitchFamily="8" charset="-128"/>
              <a:cs typeface="ＭＳ Ｐゴシック" pitchFamily="8" charset="-128"/>
            </a:endParaRPr>
          </a:p>
          <a:p>
            <a:r>
              <a:rPr lang="en-US" dirty="0" smtClean="0">
                <a:ea typeface="ＭＳ Ｐゴシック" pitchFamily="8" charset="-128"/>
                <a:cs typeface="ＭＳ Ｐゴシック" pitchFamily="8" charset="-128"/>
              </a:rPr>
              <a:t>Yes – they are restrictions – but you need to think about the POWER that comes from Beneficial Restrictions</a:t>
            </a:r>
            <a:r>
              <a:rPr lang="en-US" dirty="0" smtClean="0">
                <a:ea typeface="ＭＳ Ｐゴシック" pitchFamily="8" charset="-128"/>
                <a:cs typeface="ＭＳ Ｐゴシック" pitchFamily="8" charset="-128"/>
              </a:rPr>
              <a:t>!</a:t>
            </a:r>
          </a:p>
          <a:p>
            <a:endParaRPr lang="en-US" dirty="0" smtClean="0">
              <a:ea typeface="ＭＳ Ｐゴシック" pitchFamily="8" charset="-128"/>
              <a:cs typeface="ＭＳ Ｐゴシック" pitchFamily="8" charset="-128"/>
            </a:endParaRPr>
          </a:p>
          <a:p>
            <a:r>
              <a:rPr lang="en-US" dirty="0" smtClean="0">
                <a:ea typeface="ＭＳ Ｐゴシック" pitchFamily="8" charset="-128"/>
                <a:cs typeface="ＭＳ Ｐゴシック" pitchFamily="8" charset="-128"/>
              </a:rPr>
              <a:t>TRAIIN:  Go further &amp; faster…</a:t>
            </a:r>
          </a:p>
          <a:p>
            <a:endParaRPr lang="en-US" dirty="0" smtClean="0">
              <a:ea typeface="ＭＳ Ｐゴシック" pitchFamily="8" charset="-128"/>
              <a:cs typeface="ＭＳ Ｐゴシック" pitchFamily="8" charset="-128"/>
            </a:endParaRPr>
          </a:p>
          <a:p>
            <a:r>
              <a:rPr lang="en-US" dirty="0" smtClean="0">
                <a:ea typeface="ＭＳ Ｐゴシック" pitchFamily="8" charset="-128"/>
                <a:cs typeface="ＭＳ Ｐゴシック" pitchFamily="8" charset="-128"/>
              </a:rPr>
              <a:t>RUNWAY:  Further, Fathers &amp;  Smoother.   **There is value here!  #</a:t>
            </a:r>
            <a:r>
              <a:rPr lang="en-US" dirty="0" err="1" smtClean="0">
                <a:ea typeface="ＭＳ Ｐゴシック" pitchFamily="8" charset="-128"/>
                <a:cs typeface="ＭＳ Ｐゴシック" pitchFamily="8" charset="-128"/>
              </a:rPr>
              <a:t>noDrama</a:t>
            </a:r>
            <a:r>
              <a:rPr lang="en-US" dirty="0" smtClean="0">
                <a:ea typeface="ＭＳ Ｐゴシック" pitchFamily="8" charset="-128"/>
                <a:cs typeface="ＭＳ Ｐゴシック" pitchFamily="8" charset="-128"/>
              </a:rPr>
              <a:t>  #PEACE</a:t>
            </a:r>
          </a:p>
        </p:txBody>
      </p:sp>
      <p:sp>
        <p:nvSpPr>
          <p:cNvPr id="4" name="Slide Number Placeholder 3"/>
          <p:cNvSpPr>
            <a:spLocks noGrp="1"/>
          </p:cNvSpPr>
          <p:nvPr>
            <p:ph type="sldNum" sz="quarter" idx="5"/>
          </p:nvPr>
        </p:nvSpPr>
        <p:spPr/>
        <p:txBody>
          <a:bodyPr/>
          <a:lstStyle/>
          <a:p>
            <a:pPr>
              <a:defRPr/>
            </a:pPr>
            <a:fld id="{D5EB928C-F93E-ED45-A7AE-DC53A564FC1C}"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QUESTIONS 1,</a:t>
            </a:r>
            <a:r>
              <a:rPr lang="en-US" baseline="0" dirty="0" smtClean="0"/>
              <a:t> 2 and 3</a:t>
            </a:r>
            <a:endParaRPr lang="en-US" dirty="0" smtClean="0"/>
          </a:p>
          <a:p>
            <a:endParaRPr lang="en-US" dirty="0" smtClean="0"/>
          </a:p>
          <a:p>
            <a:endParaRPr lang="en-US" dirty="0" smtClean="0"/>
          </a:p>
          <a:p>
            <a:r>
              <a:rPr lang="en-US" dirty="0" smtClean="0"/>
              <a:t>Why Does He Want Them To Be Aware of His Great Struggle On Their Behalf?</a:t>
            </a:r>
          </a:p>
          <a:p>
            <a:pPr lvl="1"/>
            <a:r>
              <a:rPr lang="en-US" dirty="0" smtClean="0"/>
              <a:t>Like Parents Want Children To See How Hard They Are Working To Bless Them – To Raise Them Right…</a:t>
            </a:r>
          </a:p>
          <a:p>
            <a:r>
              <a:rPr lang="en-US" dirty="0" smtClean="0"/>
              <a:t>And For Those In Laodicea…</a:t>
            </a:r>
          </a:p>
          <a:p>
            <a:pPr lvl="1"/>
            <a:r>
              <a:rPr lang="en-US" dirty="0" smtClean="0"/>
              <a:t>Connection Of These Towns. (SHOW a MAP)</a:t>
            </a:r>
          </a:p>
          <a:p>
            <a:r>
              <a:rPr lang="en-US" dirty="0" smtClean="0"/>
              <a:t>Not Seen Face… 2 Options</a:t>
            </a:r>
          </a:p>
          <a:p>
            <a:pPr lvl="1"/>
            <a:r>
              <a:rPr lang="en-US" dirty="0" smtClean="0"/>
              <a:t>They are part of those who haven’t seen him.</a:t>
            </a:r>
          </a:p>
          <a:p>
            <a:pPr lvl="1"/>
            <a:r>
              <a:rPr lang="en-US" dirty="0" smtClean="0"/>
              <a:t>He additionally cares for others…</a:t>
            </a:r>
          </a:p>
          <a:p>
            <a:endParaRPr lang="en-US" dirty="0" smtClean="0"/>
          </a:p>
          <a:p>
            <a:endParaRPr lang="en-US" dirty="0" smtClean="0"/>
          </a:p>
          <a:p>
            <a:r>
              <a:rPr lang="en-US" dirty="0" smtClean="0"/>
              <a:t>Hearts Knit Together in Love</a:t>
            </a:r>
          </a:p>
          <a:p>
            <a:pPr lvl="1"/>
            <a:r>
              <a:rPr lang="en-US" dirty="0" smtClean="0"/>
              <a:t>Common Love for God</a:t>
            </a:r>
          </a:p>
          <a:p>
            <a:pPr lvl="1"/>
            <a:r>
              <a:rPr lang="en-US" dirty="0" smtClean="0"/>
              <a:t>Common Love for Good</a:t>
            </a:r>
          </a:p>
          <a:p>
            <a:pPr lvl="1"/>
            <a:r>
              <a:rPr lang="en-US" dirty="0" smtClean="0"/>
              <a:t>Common Love for Being Transformed</a:t>
            </a:r>
          </a:p>
          <a:p>
            <a:r>
              <a:rPr lang="en-US" dirty="0" smtClean="0"/>
              <a:t>Full Assurance of Understanding</a:t>
            </a:r>
          </a:p>
          <a:p>
            <a:pPr lvl="1"/>
            <a:r>
              <a:rPr lang="en-US" dirty="0" smtClean="0"/>
              <a:t>Studying Together &amp; Filling In Each Other’s Gaps</a:t>
            </a:r>
          </a:p>
          <a:p>
            <a:r>
              <a:rPr lang="en-US" dirty="0" smtClean="0"/>
              <a:t>Avoid Being Deluded With Persuasive Arguments.</a:t>
            </a:r>
          </a:p>
          <a:p>
            <a:endParaRPr lang="en-US" dirty="0" smtClean="0"/>
          </a:p>
          <a:p>
            <a:r>
              <a:rPr lang="en-US" dirty="0" smtClean="0"/>
              <a:t>LOVE FOR DISTANT SAINTS…</a:t>
            </a:r>
            <a:r>
              <a:rPr lang="en-US" baseline="0" dirty="0" smtClean="0"/>
              <a:t>  P</a:t>
            </a:r>
            <a:r>
              <a:rPr lang="en-US" dirty="0" smtClean="0"/>
              <a:t>resent In Spirit (Family Connection, Memory of One Another’s Influence &amp; Words, Love Stronger Than Geography)</a:t>
            </a:r>
          </a:p>
          <a:p>
            <a:r>
              <a:rPr lang="en-US" dirty="0" smtClean="0"/>
              <a:t>Rejoicing In Good Discipline.</a:t>
            </a:r>
          </a:p>
          <a:p>
            <a:r>
              <a:rPr lang="en-US" dirty="0" smtClean="0"/>
              <a:t>Rejoicing In Stability of Faith in Christ Jesus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Maintaining Freedom In Christ </a:t>
            </a:r>
            <a:br>
              <a:rPr lang="en-US" dirty="0" smtClean="0"/>
            </a:br>
            <a:r>
              <a:rPr lang="en-US" dirty="0" smtClean="0"/>
              <a:t>When Under Attack By Satan</a:t>
            </a:r>
            <a:endParaRPr lang="en-US" dirty="0"/>
          </a:p>
        </p:txBody>
      </p:sp>
      <p:sp>
        <p:nvSpPr>
          <p:cNvPr id="3" name="Content Placeholder 2"/>
          <p:cNvSpPr>
            <a:spLocks noGrp="1"/>
          </p:cNvSpPr>
          <p:nvPr>
            <p:ph idx="1"/>
          </p:nvPr>
        </p:nvSpPr>
        <p:spPr>
          <a:xfrm>
            <a:off x="327610" y="1568061"/>
            <a:ext cx="8686800" cy="3575952"/>
          </a:xfrm>
        </p:spPr>
        <p:txBody>
          <a:bodyPr>
            <a:normAutofit fontScale="92500"/>
          </a:bodyPr>
          <a:lstStyle/>
          <a:p>
            <a:r>
              <a:rPr lang="en-US" dirty="0" smtClean="0"/>
              <a:t>Remember The Teachers Who Diligently Labored </a:t>
            </a:r>
            <a:br>
              <a:rPr lang="en-US" dirty="0" smtClean="0"/>
            </a:br>
            <a:r>
              <a:rPr lang="en-US" dirty="0" smtClean="0"/>
              <a:t>For You. (Vs. 1)</a:t>
            </a:r>
          </a:p>
          <a:p>
            <a:r>
              <a:rPr lang="en-US" dirty="0" smtClean="0"/>
              <a:t>Seek Encouragement From Strong Christians Who Love You. (Vs. 2)</a:t>
            </a:r>
          </a:p>
          <a:p>
            <a:r>
              <a:rPr lang="en-US" dirty="0" smtClean="0"/>
              <a:t>Turn To The Unchanging Words of Christ For Knowledge, Understanding, &amp; Wisdom. (Vs. 3)</a:t>
            </a:r>
          </a:p>
          <a:p>
            <a:r>
              <a:rPr lang="en-US" dirty="0" smtClean="0"/>
              <a:t>Be On Guard Against Persuasive Arguments. (Vs. 4)</a:t>
            </a:r>
          </a:p>
          <a:p>
            <a:endParaRPr lang="en-US"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Verse 5, Question 5</a:t>
            </a:r>
            <a:endParaRPr lang="en-US" dirty="0"/>
          </a:p>
        </p:txBody>
      </p:sp>
      <p:sp>
        <p:nvSpPr>
          <p:cNvPr id="4" name="Content Placeholder 3"/>
          <p:cNvSpPr>
            <a:spLocks noGrp="1"/>
          </p:cNvSpPr>
          <p:nvPr>
            <p:ph sz="half" idx="1"/>
          </p:nvPr>
        </p:nvSpPr>
        <p:spPr/>
        <p:txBody>
          <a:bodyPr/>
          <a:lstStyle/>
          <a:p>
            <a:pPr>
              <a:buNone/>
            </a:pPr>
            <a:r>
              <a:rPr lang="en-US" b="1" dirty="0" smtClean="0"/>
              <a:t>“Good Discipline”</a:t>
            </a:r>
          </a:p>
          <a:p>
            <a:r>
              <a:rPr lang="en-US" dirty="0" smtClean="0"/>
              <a:t>Daily Prayer</a:t>
            </a:r>
          </a:p>
          <a:p>
            <a:r>
              <a:rPr lang="en-US" dirty="0" smtClean="0"/>
              <a:t>Every Good Work</a:t>
            </a:r>
          </a:p>
          <a:p>
            <a:r>
              <a:rPr lang="en-US" dirty="0" smtClean="0"/>
              <a:t>Sound Thinking</a:t>
            </a:r>
          </a:p>
          <a:p>
            <a:r>
              <a:rPr lang="en-US" dirty="0" smtClean="0"/>
              <a:t>Acceptable Worship</a:t>
            </a:r>
            <a:endParaRPr lang="en-US" dirty="0"/>
          </a:p>
        </p:txBody>
      </p:sp>
      <p:sp>
        <p:nvSpPr>
          <p:cNvPr id="5" name="Content Placeholder 4"/>
          <p:cNvSpPr>
            <a:spLocks noGrp="1"/>
          </p:cNvSpPr>
          <p:nvPr>
            <p:ph sz="half" idx="2"/>
          </p:nvPr>
        </p:nvSpPr>
        <p:spPr/>
        <p:txBody>
          <a:bodyPr/>
          <a:lstStyle/>
          <a:p>
            <a:pPr>
              <a:buNone/>
            </a:pPr>
            <a:r>
              <a:rPr lang="en-US" b="1" dirty="0" smtClean="0"/>
              <a:t>“Stability of Your Faith”</a:t>
            </a:r>
          </a:p>
          <a:p>
            <a:r>
              <a:rPr lang="en-US" dirty="0" smtClean="0"/>
              <a:t>Unshaken In Conviction</a:t>
            </a:r>
          </a:p>
          <a:p>
            <a:r>
              <a:rPr lang="en-US" dirty="0" smtClean="0"/>
              <a:t>Built On The Right Foundation.</a:t>
            </a:r>
          </a:p>
          <a:p>
            <a:r>
              <a:rPr lang="en-US" dirty="0" smtClean="0"/>
              <a:t>Doubts Addressed With Truth.</a:t>
            </a:r>
            <a:endParaRPr lang="en-US"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“Walk In Him”</a:t>
            </a:r>
            <a:endParaRPr lang="en-US" dirty="0"/>
          </a:p>
        </p:txBody>
      </p:sp>
      <p:pic>
        <p:nvPicPr>
          <p:cNvPr id="7" name="Picture 6" descr="researchers-evaluate-fitness-trackers-children.jpg"/>
          <p:cNvPicPr>
            <a:picLocks noChangeAspect="1"/>
          </p:cNvPicPr>
          <p:nvPr/>
        </p:nvPicPr>
        <p:blipFill>
          <a:blip r:embed="rId3"/>
          <a:srcRect l="6727" t="6072" r="8059"/>
          <a:stretch>
            <a:fillRect/>
          </a:stretch>
        </p:blipFill>
        <p:spPr>
          <a:xfrm>
            <a:off x="1438425" y="1141773"/>
            <a:ext cx="6064683" cy="4456595"/>
          </a:xfrm>
          <a:prstGeom prst="rect">
            <a:avLst/>
          </a:prstGeom>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“Walk In Him”</a:t>
            </a:r>
            <a:endParaRPr lang="en-US" dirty="0"/>
          </a:p>
        </p:txBody>
      </p:sp>
      <p:sp>
        <p:nvSpPr>
          <p:cNvPr id="6" name="Content Placeholder 5"/>
          <p:cNvSpPr>
            <a:spLocks noGrp="1"/>
          </p:cNvSpPr>
          <p:nvPr>
            <p:ph idx="1"/>
          </p:nvPr>
        </p:nvSpPr>
        <p:spPr>
          <a:xfrm>
            <a:off x="457200" y="1242787"/>
            <a:ext cx="8229600" cy="4381500"/>
          </a:xfrm>
        </p:spPr>
        <p:txBody>
          <a:bodyPr>
            <a:normAutofit fontScale="85000" lnSpcReduction="10000"/>
          </a:bodyPr>
          <a:lstStyle/>
          <a:p>
            <a:r>
              <a:rPr lang="en-US" dirty="0" smtClean="0"/>
              <a:t>AM I…Renewing My Mind in the Apostles </a:t>
            </a:r>
            <a:r>
              <a:rPr lang="en-US" dirty="0" smtClean="0"/>
              <a:t>Teaching?</a:t>
            </a:r>
          </a:p>
          <a:p>
            <a:pPr lvl="1"/>
            <a:r>
              <a:rPr lang="en-US" dirty="0" smtClean="0"/>
              <a:t>“as you have received Christ Jesus the Lord…”</a:t>
            </a:r>
          </a:p>
          <a:p>
            <a:r>
              <a:rPr lang="en-US" dirty="0" smtClean="0"/>
              <a:t>AM I… Going Deeper into the </a:t>
            </a:r>
            <a:r>
              <a:rPr lang="en-US" dirty="0" smtClean="0"/>
              <a:t>Truth?</a:t>
            </a:r>
          </a:p>
          <a:p>
            <a:pPr lvl="1"/>
            <a:r>
              <a:rPr lang="en-US" dirty="0" smtClean="0"/>
              <a:t>“been firmly rooted”</a:t>
            </a:r>
          </a:p>
          <a:p>
            <a:r>
              <a:rPr lang="en-US" dirty="0" smtClean="0"/>
              <a:t>AM I</a:t>
            </a:r>
            <a:r>
              <a:rPr lang="en-US" dirty="0" smtClean="0"/>
              <a:t>…Building </a:t>
            </a:r>
            <a:r>
              <a:rPr lang="en-US" dirty="0" smtClean="0"/>
              <a:t>On the Foundation I’ve Been </a:t>
            </a:r>
            <a:r>
              <a:rPr lang="en-US" dirty="0" smtClean="0"/>
              <a:t>Given?</a:t>
            </a:r>
          </a:p>
          <a:p>
            <a:pPr lvl="1"/>
            <a:r>
              <a:rPr lang="en-US" dirty="0" smtClean="0"/>
              <a:t>“built up in Him”</a:t>
            </a:r>
          </a:p>
          <a:p>
            <a:r>
              <a:rPr lang="en-US" dirty="0" smtClean="0"/>
              <a:t>AM I…IMMOVABLE in</a:t>
            </a:r>
            <a:r>
              <a:rPr lang="en-US" dirty="0" smtClean="0"/>
              <a:t> Simple Devotion </a:t>
            </a:r>
            <a:r>
              <a:rPr lang="en-US" dirty="0" smtClean="0"/>
              <a:t>to </a:t>
            </a:r>
            <a:r>
              <a:rPr lang="en-US" dirty="0" smtClean="0"/>
              <a:t>Jesus?</a:t>
            </a:r>
          </a:p>
          <a:p>
            <a:pPr lvl="1"/>
            <a:r>
              <a:rPr lang="en-US" dirty="0" smtClean="0"/>
              <a:t>“established in your faith” (1:7 and 2:7)</a:t>
            </a:r>
          </a:p>
          <a:p>
            <a:r>
              <a:rPr lang="en-US" dirty="0" smtClean="0"/>
              <a:t>AM I</a:t>
            </a:r>
            <a:r>
              <a:rPr lang="en-US" dirty="0" smtClean="0"/>
              <a:t>… “Overflowing </a:t>
            </a:r>
            <a:r>
              <a:rPr lang="en-US" dirty="0" smtClean="0"/>
              <a:t>with </a:t>
            </a:r>
            <a:r>
              <a:rPr lang="en-US" dirty="0" smtClean="0"/>
              <a:t>Gratitude”?</a:t>
            </a:r>
          </a:p>
          <a:p>
            <a:endParaRPr lang="en-US"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617870"/>
          </a:xfrm>
        </p:spPr>
        <p:txBody>
          <a:bodyPr>
            <a:normAutofit/>
          </a:bodyPr>
          <a:lstStyle/>
          <a:p>
            <a:r>
              <a:rPr lang="en-US" sz="4800" dirty="0" smtClean="0"/>
              <a:t>What does Paul mean, </a:t>
            </a:r>
            <a:br>
              <a:rPr lang="en-US" sz="4800" dirty="0" smtClean="0"/>
            </a:br>
            <a:r>
              <a:rPr lang="en-US" sz="4800" dirty="0" smtClean="0"/>
              <a:t>when he describes Christians</a:t>
            </a:r>
            <a:br>
              <a:rPr lang="en-US" sz="4800" dirty="0" smtClean="0"/>
            </a:br>
            <a:r>
              <a:rPr lang="en-US" sz="4800" dirty="0" smtClean="0"/>
              <a:t> as </a:t>
            </a:r>
            <a:r>
              <a:rPr lang="en-US" sz="4800" dirty="0" smtClean="0">
                <a:solidFill>
                  <a:srgbClr val="984807"/>
                </a:solidFill>
              </a:rPr>
              <a:t>“knit together in love?”</a:t>
            </a:r>
            <a:r>
              <a:rPr lang="en-US" sz="4800" dirty="0" smtClean="0"/>
              <a:t/>
            </a:r>
            <a:br>
              <a:rPr lang="en-US" sz="4800" dirty="0" smtClean="0"/>
            </a:br>
            <a:r>
              <a:rPr lang="en-US" sz="4800" dirty="0" smtClean="0"/>
              <a:t>Colossians 2:2</a:t>
            </a:r>
            <a:endParaRPr lang="en-US" sz="4800"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Book Overview</a:t>
            </a:r>
            <a:endParaRPr lang="en-US" dirty="0"/>
          </a:p>
        </p:txBody>
      </p:sp>
      <p:sp>
        <p:nvSpPr>
          <p:cNvPr id="3" name="Content Placeholder 2"/>
          <p:cNvSpPr>
            <a:spLocks noGrp="1"/>
          </p:cNvSpPr>
          <p:nvPr>
            <p:ph idx="1"/>
          </p:nvPr>
        </p:nvSpPr>
        <p:spPr/>
        <p:txBody>
          <a:bodyPr/>
          <a:lstStyle/>
          <a:p>
            <a:r>
              <a:rPr lang="en-US" dirty="0" smtClean="0"/>
              <a:t>The Preeminence of Christ Declared</a:t>
            </a:r>
          </a:p>
          <a:p>
            <a:pPr lvl="1"/>
            <a:r>
              <a:rPr lang="en-US" dirty="0" smtClean="0"/>
              <a:t>Chapter 1</a:t>
            </a:r>
          </a:p>
          <a:p>
            <a:r>
              <a:rPr lang="en-US" dirty="0" smtClean="0"/>
              <a:t>The Preeminence of Christ Defended</a:t>
            </a:r>
          </a:p>
          <a:p>
            <a:pPr lvl="1"/>
            <a:r>
              <a:rPr lang="en-US" dirty="0" smtClean="0"/>
              <a:t>Chapter 2</a:t>
            </a:r>
          </a:p>
          <a:p>
            <a:r>
              <a:rPr lang="en-US" dirty="0" smtClean="0"/>
              <a:t>The Preeminence of Christ Demonstrated</a:t>
            </a:r>
          </a:p>
          <a:p>
            <a:pPr lvl="1"/>
            <a:r>
              <a:rPr lang="en-US" dirty="0" smtClean="0"/>
              <a:t>Chapter 3 and 4</a:t>
            </a:r>
          </a:p>
          <a:p>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Class Goals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To understand and appreciate the preeminence of Christ.</a:t>
            </a:r>
          </a:p>
          <a:p>
            <a:pPr marL="514350" indent="-514350">
              <a:buFont typeface="+mj-lt"/>
              <a:buAutoNum type="arabicPeriod"/>
            </a:pPr>
            <a:r>
              <a:rPr lang="en-US" b="1" dirty="0" smtClean="0">
                <a:solidFill>
                  <a:srgbClr val="984807"/>
                </a:solidFill>
              </a:rPr>
              <a:t>To guard against worldly arguments which undermine Christ.</a:t>
            </a:r>
          </a:p>
          <a:p>
            <a:pPr marL="514350" indent="-514350">
              <a:buFont typeface="+mj-lt"/>
              <a:buAutoNum type="arabicPeriod"/>
            </a:pPr>
            <a:r>
              <a:rPr lang="en-US" dirty="0" smtClean="0"/>
              <a:t>To elevate our thinking towards heavenly blessings in Christ.</a:t>
            </a:r>
          </a:p>
          <a:p>
            <a:pPr marL="514350" indent="-514350">
              <a:buFont typeface="+mj-lt"/>
              <a:buAutoNum type="arabicPeriod"/>
            </a:pPr>
            <a:r>
              <a:rPr lang="en-US" dirty="0" smtClean="0"/>
              <a:t>To transform daily decisions in the light of the leadership of Christ.</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2: Defending Christ’s Preeminence</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latin typeface="Arial" pitchFamily="8" charset="0"/>
                <a:ea typeface="ＭＳ Ｐゴシック" pitchFamily="8" charset="-128"/>
              </a:rPr>
              <a:t>Two Main Purposes Of This Chapter</a:t>
            </a:r>
            <a:br>
              <a:rPr lang="en-US" dirty="0" smtClean="0">
                <a:latin typeface="Arial" pitchFamily="8" charset="0"/>
                <a:ea typeface="ＭＳ Ｐゴシック" pitchFamily="8" charset="-128"/>
              </a:rPr>
            </a:br>
            <a:endParaRPr lang="en-US" dirty="0" smtClean="0">
              <a:latin typeface="Arial" pitchFamily="8" charset="0"/>
              <a:ea typeface="ＭＳ Ｐゴシック" pitchFamily="8" charset="-128"/>
            </a:endParaRPr>
          </a:p>
          <a:p>
            <a:pPr marL="514350" indent="-514350">
              <a:buFont typeface="+mj-lt"/>
              <a:buAutoNum type="arabicPeriod"/>
            </a:pPr>
            <a:r>
              <a:rPr lang="en-US" b="1" dirty="0" smtClean="0">
                <a:latin typeface="Arial" pitchFamily="8" charset="0"/>
                <a:ea typeface="ＭＳ Ｐゴシック" pitchFamily="8" charset="-128"/>
              </a:rPr>
              <a:t>A Warning Against Worldly Thinking</a:t>
            </a:r>
          </a:p>
          <a:p>
            <a:pPr lvl="1"/>
            <a:r>
              <a:rPr lang="en-US" dirty="0" smtClean="0">
                <a:latin typeface="Arial" pitchFamily="8" charset="0"/>
                <a:ea typeface="ＭＳ Ｐゴシック" pitchFamily="8" charset="-128"/>
              </a:rPr>
              <a:t>“I say this </a:t>
            </a:r>
            <a:r>
              <a:rPr lang="en-US" u="sng" dirty="0" smtClean="0">
                <a:latin typeface="Arial" pitchFamily="8" charset="0"/>
                <a:ea typeface="ＭＳ Ｐゴシック" pitchFamily="8" charset="-128"/>
              </a:rPr>
              <a:t>so that no one will delude you </a:t>
            </a:r>
            <a:r>
              <a:rPr lang="en-US" dirty="0" smtClean="0">
                <a:latin typeface="Arial" pitchFamily="8" charset="0"/>
                <a:ea typeface="ＭＳ Ｐゴシック" pitchFamily="8" charset="-128"/>
              </a:rPr>
              <a:t>with persuasive argument.”</a:t>
            </a:r>
            <a:r>
              <a:rPr lang="en-US" dirty="0" smtClean="0">
                <a:latin typeface="Arial" pitchFamily="8" charset="0"/>
                <a:ea typeface="ＭＳ Ｐゴシック" pitchFamily="8" charset="-128"/>
              </a:rPr>
              <a:t> Colossians </a:t>
            </a:r>
            <a:r>
              <a:rPr lang="en-US" dirty="0" smtClean="0">
                <a:latin typeface="Arial" pitchFamily="8" charset="0"/>
                <a:ea typeface="ＭＳ Ｐゴシック" pitchFamily="8" charset="-128"/>
              </a:rPr>
              <a:t>2:4</a:t>
            </a:r>
          </a:p>
          <a:p>
            <a:pPr marL="514350" indent="-514350">
              <a:buFont typeface="+mj-lt"/>
              <a:buAutoNum type="arabicPeriod"/>
            </a:pPr>
            <a:r>
              <a:rPr lang="en-US" b="1" dirty="0" smtClean="0">
                <a:latin typeface="Arial" pitchFamily="8" charset="0"/>
                <a:ea typeface="ＭＳ Ｐゴシック" pitchFamily="8" charset="-128"/>
              </a:rPr>
              <a:t>A Call To Faithfulness: Walk In Christ</a:t>
            </a:r>
          </a:p>
          <a:p>
            <a:pPr lvl="1"/>
            <a:r>
              <a:rPr lang="en-US" dirty="0" smtClean="0">
                <a:latin typeface="Arial" pitchFamily="8" charset="0"/>
                <a:ea typeface="ＭＳ Ｐゴシック" pitchFamily="8" charset="-128"/>
              </a:rPr>
              <a:t>Firmly Rooted, Being Built Up, Established, Instructed, </a:t>
            </a:r>
            <a:r>
              <a:rPr lang="en-US" dirty="0" smtClean="0">
                <a:latin typeface="Arial" pitchFamily="8" charset="0"/>
                <a:ea typeface="ＭＳ Ｐゴシック" pitchFamily="8" charset="-128"/>
              </a:rPr>
              <a:t>Grateful.  Colossians </a:t>
            </a:r>
            <a:r>
              <a:rPr lang="en-US" dirty="0" smtClean="0">
                <a:latin typeface="Arial" pitchFamily="8" charset="0"/>
                <a:ea typeface="ＭＳ Ｐゴシック" pitchFamily="8" charset="-128"/>
              </a:rPr>
              <a:t>2:6-7</a:t>
            </a:r>
          </a:p>
          <a:p>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Warning Against Worldly Thinking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“But I am afraid that, as the serpent deceived Eve by his craftiness, your minds will be led astray from the simplicity and purity of devotion to Christ. For if one comes and preaches another Jesus whom we have not preached, or you receive a different spirit which you have not received, or a different gospel which you have not accepted, you bear this beautifully.” </a:t>
            </a:r>
          </a:p>
          <a:p>
            <a:pPr lvl="1"/>
            <a:r>
              <a:rPr lang="en-US" dirty="0" smtClean="0"/>
              <a:t>2 Corinthians 11:3-4</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Warning Against Worldly Thinking</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of your father the devil, and you want to do the desires of your father. He was a murder from the beginning, and does not stand in the truth because there is no truth in him. Whenever he speaks a lie, he speaks from his own nature, for he is a liar and the father of lies.”</a:t>
            </a:r>
          </a:p>
          <a:p>
            <a:pPr lvl="1"/>
            <a:r>
              <a:rPr lang="en-US" dirty="0" smtClean="0"/>
              <a:t>John 8:44</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Christ Provides Truth &amp; Freedom</a:t>
            </a:r>
            <a:endParaRPr lang="en-US" dirty="0"/>
          </a:p>
        </p:txBody>
      </p:sp>
      <p:sp>
        <p:nvSpPr>
          <p:cNvPr id="3" name="Content Placeholder 2"/>
          <p:cNvSpPr>
            <a:spLocks noGrp="1"/>
          </p:cNvSpPr>
          <p:nvPr>
            <p:ph idx="1"/>
          </p:nvPr>
        </p:nvSpPr>
        <p:spPr/>
        <p:txBody>
          <a:bodyPr/>
          <a:lstStyle/>
          <a:p>
            <a:r>
              <a:rPr lang="en-US" dirty="0" smtClean="0"/>
              <a:t>“So Jesus was saying to those Jews who had believed Him, “If you continue in My word, then you are truly disciples of Mine; and you will know the truth, and the truth will make you free.” John 8:31-32</a:t>
            </a:r>
          </a:p>
          <a:p>
            <a:r>
              <a:rPr lang="en-US" dirty="0" smtClean="0"/>
              <a:t>We are FREE, When We Are Walking In The Narrow Way…</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ea typeface="ＭＳ Ｐゴシック" pitchFamily="8" charset="-128"/>
                <a:cs typeface="ＭＳ Ｐゴシック" pitchFamily="8" charset="-128"/>
              </a:rPr>
              <a:t>The Blessings of The Narrow Way</a:t>
            </a:r>
            <a:endParaRPr lang="en-US" smtClean="0">
              <a:ea typeface="ＭＳ Ｐゴシック" pitchFamily="8" charset="-128"/>
              <a:cs typeface="ＭＳ Ｐゴシック" pitchFamily="8" charset="-128"/>
            </a:endParaRPr>
          </a:p>
        </p:txBody>
      </p:sp>
      <p:pic>
        <p:nvPicPr>
          <p:cNvPr id="4" name="Picture 3" descr="Russian-High-Speed-Train-Velaro-RUS.jpg"/>
          <p:cNvPicPr>
            <a:picLocks noChangeAspect="1"/>
          </p:cNvPicPr>
          <p:nvPr/>
        </p:nvPicPr>
        <p:blipFill>
          <a:blip r:embed="rId3"/>
          <a:srcRect/>
          <a:stretch>
            <a:fillRect/>
          </a:stretch>
        </p:blipFill>
        <p:spPr bwMode="auto">
          <a:xfrm>
            <a:off x="1304926" y="1488282"/>
            <a:ext cx="6480175" cy="3516313"/>
          </a:xfrm>
          <a:prstGeom prst="rect">
            <a:avLst/>
          </a:prstGeom>
          <a:noFill/>
          <a:ln w="9525">
            <a:noFill/>
            <a:miter lim="800000"/>
            <a:headEnd/>
            <a:tailEnd/>
          </a:ln>
        </p:spPr>
      </p:pic>
      <p:pic>
        <p:nvPicPr>
          <p:cNvPr id="6" name="Picture 5" descr="AIR_F-22A_Fuel_Tanks_Landing_lg.jpg"/>
          <p:cNvPicPr>
            <a:picLocks noChangeAspect="1"/>
          </p:cNvPicPr>
          <p:nvPr/>
        </p:nvPicPr>
        <p:blipFill>
          <a:blip r:embed="rId4"/>
          <a:srcRect/>
          <a:stretch>
            <a:fillRect/>
          </a:stretch>
        </p:blipFill>
        <p:spPr bwMode="auto">
          <a:xfrm>
            <a:off x="1304926" y="1543844"/>
            <a:ext cx="6492875" cy="3237177"/>
          </a:xfrm>
          <a:prstGeom prst="rect">
            <a:avLst/>
          </a:prstGeom>
          <a:noFill/>
          <a:ln w="9525">
            <a:noFill/>
            <a:miter lim="800000"/>
            <a:headEnd/>
            <a:tailEnd/>
          </a:ln>
        </p:spPr>
      </p:pic>
      <p:pic>
        <p:nvPicPr>
          <p:cNvPr id="7" name="Picture 6" descr="modern-bridge.jpg"/>
          <p:cNvPicPr>
            <a:picLocks noChangeAspect="1"/>
          </p:cNvPicPr>
          <p:nvPr/>
        </p:nvPicPr>
        <p:blipFill>
          <a:blip r:embed="rId5"/>
          <a:srcRect/>
          <a:stretch>
            <a:fillRect/>
          </a:stretch>
        </p:blipFill>
        <p:spPr bwMode="auto">
          <a:xfrm>
            <a:off x="0" y="1543844"/>
            <a:ext cx="9144000" cy="3376083"/>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accel="50000" decel="50000"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9" accel="50000" de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6" accel="50000" decel="50000"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1+ppt_w/2"/>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ppt_w/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4163</TotalTime>
  <Words>1540</Words>
  <Application>Microsoft Macintosh PowerPoint</Application>
  <PresentationFormat>On-screen Show (16:10)</PresentationFormat>
  <Paragraphs>172</Paragraphs>
  <Slides>14</Slides>
  <Notes>13</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Theme</vt:lpstr>
      <vt:lpstr>Complete in Christ: Colossians</vt:lpstr>
      <vt:lpstr>What does Paul mean,  when he describes Christians  as “knit together in love?” Colossians 2:2</vt:lpstr>
      <vt:lpstr>Book Overview</vt:lpstr>
      <vt:lpstr>Our Class Goals</vt:lpstr>
      <vt:lpstr>Ch. 2: Defending Christ’s Preeminence</vt:lpstr>
      <vt:lpstr>Warning Against Worldly Thinking</vt:lpstr>
      <vt:lpstr>Warning Against Worldly Thinking</vt:lpstr>
      <vt:lpstr>Christ Provides Truth &amp; Freedom</vt:lpstr>
      <vt:lpstr>The Blessings of The Narrow Way</vt:lpstr>
      <vt:lpstr>Maintaining Freedom In Christ  When Under Attack By Satan</vt:lpstr>
      <vt:lpstr>Verse 5, Question 5</vt:lpstr>
      <vt:lpstr>“Walk In Him”</vt:lpstr>
      <vt:lpstr>“Walk In Him”</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155</cp:revision>
  <cp:lastPrinted>2016-09-11T02:41:12Z</cp:lastPrinted>
  <dcterms:created xsi:type="dcterms:W3CDTF">2016-09-20T14:07:43Z</dcterms:created>
  <dcterms:modified xsi:type="dcterms:W3CDTF">2016-09-21T18:05:55Z</dcterms:modified>
</cp:coreProperties>
</file>