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56" r:id="rId2"/>
    <p:sldId id="302" r:id="rId3"/>
    <p:sldId id="303" r:id="rId4"/>
    <p:sldId id="305" r:id="rId5"/>
    <p:sldId id="306" r:id="rId6"/>
    <p:sldId id="304" r:id="rId7"/>
    <p:sldId id="307" r:id="rId8"/>
    <p:sldId id="308" r:id="rId9"/>
    <p:sldId id="309" r:id="rId10"/>
    <p:sldId id="310" r:id="rId11"/>
    <p:sldId id="290" r:id="rId1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1081" autoAdjust="0"/>
  </p:normalViewPr>
  <p:slideViewPr>
    <p:cSldViewPr snapToGrid="0" snapToObjects="1">
      <p:cViewPr varScale="1">
        <p:scale>
          <a:sx n="99" d="100"/>
          <a:sy n="99" d="100"/>
        </p:scale>
        <p:origin x="-1160" y="-9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9/24/16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Harvard describes it as “thinking in</a:t>
            </a:r>
            <a:r>
              <a:rPr lang="en-US" sz="1200" i="1" kern="1200" baseline="0" dirty="0" smtClean="0">
                <a:solidFill>
                  <a:schemeClr val="tx1"/>
                </a:solidFill>
                <a:latin typeface="+mn-lt"/>
                <a:ea typeface="+mn-ea"/>
                <a:cs typeface="+mn-cs"/>
              </a:rPr>
              <a:t> slow motion” with reflection and contemplation.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In some ways this is VERY BIBLICAL… “Eph 5:15  walk circumspectly KJV” – examine life from every angle.</a:t>
            </a:r>
            <a:endParaRPr lang="en-US" sz="1200" i="1" kern="1200" baseline="0" dirty="0" smtClean="0">
              <a:solidFill>
                <a:schemeClr val="tx1"/>
              </a:solidFill>
              <a:latin typeface="+mn-lt"/>
              <a:ea typeface="+mn-ea"/>
              <a:cs typeface="+mn-cs"/>
            </a:endParaRP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Philosophy investigates questions relevant to Christians, that we can help answer too.</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Do humans have free will?</a:t>
            </a:r>
          </a:p>
          <a:p>
            <a:r>
              <a:rPr lang="en-US" sz="1200" i="1" kern="1200" baseline="0" dirty="0" smtClean="0">
                <a:solidFill>
                  <a:schemeClr val="tx1"/>
                </a:solidFill>
                <a:latin typeface="+mn-lt"/>
                <a:ea typeface="+mn-ea"/>
                <a:cs typeface="+mn-cs"/>
              </a:rPr>
              <a:t>Is it better to live just or unjust?</a:t>
            </a:r>
          </a:p>
          <a:p>
            <a:endParaRPr lang="en-US" sz="1200" i="1" kern="1200" baseline="0" dirty="0" smtClean="0">
              <a:solidFill>
                <a:schemeClr val="tx1"/>
              </a:solidFill>
              <a:latin typeface="+mn-lt"/>
              <a:ea typeface="+mn-ea"/>
              <a:cs typeface="+mn-cs"/>
            </a:endParaRPr>
          </a:p>
          <a:p>
            <a:endParaRPr lang="en-US" sz="1200" i="1"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IGNORES</a:t>
            </a:r>
            <a:r>
              <a:rPr lang="en-US" sz="1200" kern="1200" baseline="0" dirty="0" smtClean="0">
                <a:solidFill>
                  <a:schemeClr val="tx1"/>
                </a:solidFill>
                <a:latin typeface="+mn-lt"/>
                <a:ea typeface="+mn-ea"/>
                <a:cs typeface="+mn-cs"/>
              </a:rPr>
              <a:t> REVELATION:   Information about historical events is not attained through reason and contemplation – Information from historical events is obtained by eye-witnesses.</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other words, as Craig and Moreland observe, “the gospel of salvation could never have been discovered by philosophy, but had to be revealed by the biblical God who acts in history.”6 This clearly indicates the </a:t>
            </a:r>
            <a:r>
              <a:rPr lang="en-US" sz="1200" i="1" kern="1200" dirty="0" smtClean="0">
                <a:solidFill>
                  <a:schemeClr val="tx1"/>
                </a:solidFill>
                <a:latin typeface="+mn-lt"/>
                <a:ea typeface="+mn-ea"/>
                <a:cs typeface="+mn-cs"/>
              </a:rPr>
              <a:t>limitations of philosophy and human wisdom. But the fact that these disciplines have very real limitations in no way implies that they are utterly worthless. We need to appreciate something for what it is, recognizing its limitations, but appreciating its value all the same. Philosophy by itself could never have discovered the gospel.</a:t>
            </a:r>
          </a:p>
          <a:p>
            <a:endParaRPr lang="en-US" dirty="0" smtClean="0"/>
          </a:p>
          <a:p>
            <a:endParaRPr lang="en-US" dirty="0" smtClean="0"/>
          </a:p>
          <a:p>
            <a:r>
              <a:rPr lang="en-US" dirty="0" smtClean="0"/>
              <a:t>DENIES CHRIST:  *Philosophy slows down and considers alternatives – but</a:t>
            </a:r>
            <a:r>
              <a:rPr lang="en-US" baseline="0" dirty="0" smtClean="0"/>
              <a:t> sometimes that means entertaining ideas that are knowingly in conflict with the TRUTH.  Going through a mental “what if…” exercise with a premise that is in direct contradiction to TRUTH God has already revealed.  Paul reminded Timothy that there is no benefit in having every possible discussion and that speculation WITHOUT wisdom leads only to pointless arguments.</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Gender</a:t>
            </a:r>
            <a:r>
              <a:rPr lang="en-US" baseline="0" dirty="0" smtClean="0"/>
              <a:t> Theories…I hate using such a broad and poorly defined term, but in my research this was the terminology preferred its advocates, so I’m using it purely out of a desire to be respectful.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Romans 3:4</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Romans 3:4</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Some</a:t>
            </a:r>
            <a:r>
              <a:rPr lang="en-US" baseline="0" dirty="0" smtClean="0"/>
              <a:t> traditions are not “traditions” at all, but are the </a:t>
            </a:r>
            <a:r>
              <a:rPr lang="en-US" baseline="0" dirty="0" err="1" smtClean="0"/>
              <a:t>opinoins</a:t>
            </a:r>
            <a:r>
              <a:rPr lang="en-US" baseline="0" dirty="0" smtClean="0"/>
              <a:t> of cultural progressives – that are very effective at communicating their ideas, shockingly quickly.</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What Paul primarily has in mind is religious feasts</a:t>
            </a:r>
            <a:r>
              <a:rPr lang="en-US" baseline="0" dirty="0" smtClean="0"/>
              <a:t> and practices based on the calendar.  The World &amp; TIME It Exist Within.</a:t>
            </a:r>
            <a:endParaRPr lang="en-US" dirty="0" smtClean="0"/>
          </a:p>
          <a:p>
            <a:endParaRPr lang="en-US" dirty="0" smtClean="0"/>
          </a:p>
          <a:p>
            <a:r>
              <a:rPr lang="en-US" dirty="0" smtClean="0"/>
              <a:t>Heb.</a:t>
            </a:r>
            <a:r>
              <a:rPr lang="en-US" baseline="0" dirty="0" smtClean="0"/>
              <a:t> 5:12 – first principles.</a:t>
            </a:r>
          </a:p>
          <a:p>
            <a:endParaRPr lang="en-US" baseline="0" dirty="0" smtClean="0"/>
          </a:p>
          <a:p>
            <a:r>
              <a:rPr lang="en-US" baseline="0" dirty="0" smtClean="0"/>
              <a:t>Idea: You are treating those things as more important than JESUS!  You are</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Tangible</a:t>
            </a:r>
            <a:r>
              <a:rPr lang="en-US" baseline="0" dirty="0" smtClean="0"/>
              <a:t> resources , our ability to manipulate them, understand them, </a:t>
            </a:r>
            <a:r>
              <a:rPr lang="en-US" baseline="0" dirty="0" err="1" smtClean="0"/>
              <a:t>rmake</a:t>
            </a:r>
            <a:r>
              <a:rPr lang="en-US" baseline="0" dirty="0" smtClean="0"/>
              <a:t> them.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9/24/16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9/24/16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9/24/16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9/24/16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9/24/16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Elementary Principles of the World</a:t>
            </a:r>
            <a:endParaRPr lang="en-US" dirty="0"/>
          </a:p>
        </p:txBody>
      </p:sp>
      <p:sp>
        <p:nvSpPr>
          <p:cNvPr id="3" name="Content Placeholder 2"/>
          <p:cNvSpPr>
            <a:spLocks noGrp="1"/>
          </p:cNvSpPr>
          <p:nvPr>
            <p:ph idx="1"/>
          </p:nvPr>
        </p:nvSpPr>
        <p:spPr>
          <a:xfrm>
            <a:off x="457200" y="1333499"/>
            <a:ext cx="8229600" cy="4119217"/>
          </a:xfrm>
        </p:spPr>
        <p:txBody>
          <a:bodyPr>
            <a:normAutofit/>
          </a:bodyPr>
          <a:lstStyle/>
          <a:p>
            <a:pPr>
              <a:buNone/>
            </a:pPr>
            <a:r>
              <a:rPr lang="en-US" b="1" dirty="0" smtClean="0"/>
              <a:t>Christians Must</a:t>
            </a:r>
            <a:r>
              <a:rPr lang="en-US" b="1" dirty="0" smtClean="0"/>
              <a:t> Not Idolize The Natural World.</a:t>
            </a:r>
            <a:r>
              <a:rPr lang="en-US" b="1" dirty="0" smtClean="0"/>
              <a:t> (Romans 1:21-25, 2 Peter 3:10)</a:t>
            </a:r>
            <a:endParaRPr lang="en-US" b="1" dirty="0" smtClean="0"/>
          </a:p>
          <a:p>
            <a:r>
              <a:rPr lang="en-US" dirty="0" smtClean="0"/>
              <a:t>The</a:t>
            </a:r>
            <a:r>
              <a:rPr lang="en-US" dirty="0" smtClean="0"/>
              <a:t> Life of Christ Reveals His Power Over Nature. John 9:26</a:t>
            </a:r>
          </a:p>
          <a:p>
            <a:r>
              <a:rPr lang="en-US" dirty="0" smtClean="0"/>
              <a:t>Our Hope Is In Christ Who Is Over All Creation &amp; Over All Time.</a:t>
            </a:r>
            <a:endParaRPr lang="en-US" dirty="0" smtClean="0"/>
          </a:p>
          <a:p>
            <a:pPr lvl="1"/>
            <a:r>
              <a:rPr lang="en-US" dirty="0" smtClean="0"/>
              <a:t>Colossians 1:15-17</a:t>
            </a:r>
            <a:endParaRPr lang="en-US"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Major Threats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“See to it that no one takes you captive through </a:t>
            </a:r>
            <a:r>
              <a:rPr lang="en-US" sz="3600" u="sng" dirty="0" smtClean="0">
                <a:solidFill>
                  <a:srgbClr val="984807"/>
                </a:solidFill>
              </a:rPr>
              <a:t>philosophy</a:t>
            </a:r>
            <a:r>
              <a:rPr lang="en-US" sz="3600" dirty="0" smtClean="0"/>
              <a:t> and </a:t>
            </a:r>
            <a:r>
              <a:rPr lang="en-US" sz="3600" u="sng" dirty="0" smtClean="0">
                <a:solidFill>
                  <a:srgbClr val="984807"/>
                </a:solidFill>
              </a:rPr>
              <a:t>empty deception</a:t>
            </a:r>
            <a:r>
              <a:rPr lang="en-US" sz="3600" dirty="0" smtClean="0"/>
              <a:t>, according to </a:t>
            </a:r>
            <a:r>
              <a:rPr lang="en-US" sz="3600" u="sng" dirty="0" smtClean="0">
                <a:solidFill>
                  <a:srgbClr val="984807"/>
                </a:solidFill>
              </a:rPr>
              <a:t>the tradition of men</a:t>
            </a:r>
            <a:r>
              <a:rPr lang="en-US" sz="3600" dirty="0" smtClean="0"/>
              <a:t>, according to </a:t>
            </a:r>
            <a:r>
              <a:rPr lang="en-US" sz="3600" u="sng" dirty="0" smtClean="0">
                <a:solidFill>
                  <a:srgbClr val="984807"/>
                </a:solidFill>
              </a:rPr>
              <a:t>the elementary principles of the world</a:t>
            </a:r>
            <a:r>
              <a:rPr lang="en-US" sz="3600" dirty="0" smtClean="0"/>
              <a:t>, rather than according to Christ.”</a:t>
            </a:r>
          </a:p>
          <a:p>
            <a:pPr lvl="1"/>
            <a:r>
              <a:rPr lang="en-US" dirty="0" smtClean="0"/>
              <a:t>Colossians 2:8</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Philosophy</a:t>
            </a:r>
            <a:endParaRPr lang="en-US" dirty="0"/>
          </a:p>
        </p:txBody>
      </p:sp>
      <p:sp>
        <p:nvSpPr>
          <p:cNvPr id="3" name="Content Placeholder 2"/>
          <p:cNvSpPr>
            <a:spLocks noGrp="1"/>
          </p:cNvSpPr>
          <p:nvPr>
            <p:ph idx="1"/>
          </p:nvPr>
        </p:nvSpPr>
        <p:spPr>
          <a:xfrm>
            <a:off x="457200" y="1333499"/>
            <a:ext cx="8229600" cy="4119217"/>
          </a:xfrm>
        </p:spPr>
        <p:txBody>
          <a:bodyPr>
            <a:normAutofit fontScale="92500" lnSpcReduction="10000"/>
          </a:bodyPr>
          <a:lstStyle/>
          <a:p>
            <a:r>
              <a:rPr lang="en-US" dirty="0" smtClean="0"/>
              <a:t>Philosophy At It’s Best…</a:t>
            </a:r>
          </a:p>
          <a:p>
            <a:pPr lvl="1"/>
            <a:r>
              <a:rPr lang="en-US" dirty="0" smtClean="0"/>
              <a:t>The love of wisdom. The study of the nature of knowledge. (Eccl. 1:12-18, 2:13)</a:t>
            </a:r>
          </a:p>
          <a:p>
            <a:pPr lvl="1"/>
            <a:r>
              <a:rPr lang="en-US" dirty="0" smtClean="0"/>
              <a:t>Seeks To Understand Biblical Concepts Such As Free Will or Justice. (Gen. 4:6-7)</a:t>
            </a:r>
          </a:p>
          <a:p>
            <a:r>
              <a:rPr lang="en-US" dirty="0" smtClean="0"/>
              <a:t>Philosophy At It’s Worst…</a:t>
            </a:r>
          </a:p>
          <a:p>
            <a:pPr lvl="1"/>
            <a:r>
              <a:rPr lang="en-US" dirty="0" smtClean="0"/>
              <a:t>Ignores Reliable Revelation (Luke 1:1-4,Hebrews 2:1-4)</a:t>
            </a:r>
          </a:p>
          <a:p>
            <a:pPr lvl="1"/>
            <a:r>
              <a:rPr lang="en-US" dirty="0" smtClean="0"/>
              <a:t>Denies The Superiority of Christ (Jude vs. 4)</a:t>
            </a:r>
          </a:p>
          <a:p>
            <a:pPr lvl="1"/>
            <a:r>
              <a:rPr lang="en-US" dirty="0" smtClean="0"/>
              <a:t>2 Timothy 2:16-18,23</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Philosophy</a:t>
            </a:r>
            <a:endParaRPr lang="en-US" dirty="0"/>
          </a:p>
        </p:txBody>
      </p:sp>
      <p:sp>
        <p:nvSpPr>
          <p:cNvPr id="3" name="Content Placeholder 2"/>
          <p:cNvSpPr>
            <a:spLocks noGrp="1"/>
          </p:cNvSpPr>
          <p:nvPr>
            <p:ph idx="1"/>
          </p:nvPr>
        </p:nvSpPr>
        <p:spPr>
          <a:xfrm>
            <a:off x="457200" y="1333499"/>
            <a:ext cx="8229600" cy="4119217"/>
          </a:xfrm>
        </p:spPr>
        <p:txBody>
          <a:bodyPr>
            <a:normAutofit fontScale="92500"/>
          </a:bodyPr>
          <a:lstStyle/>
          <a:p>
            <a:pPr>
              <a:buNone/>
            </a:pPr>
            <a:r>
              <a:rPr lang="en-US" b="1" dirty="0" smtClean="0"/>
              <a:t>There Are Worldly Philosophies Christians </a:t>
            </a:r>
            <a:br>
              <a:rPr lang="en-US" b="1" dirty="0" smtClean="0"/>
            </a:br>
            <a:r>
              <a:rPr lang="en-US" b="1" dirty="0" smtClean="0"/>
              <a:t>Cannot Accept</a:t>
            </a:r>
            <a:r>
              <a:rPr lang="en-US" dirty="0" smtClean="0"/>
              <a:t>.</a:t>
            </a:r>
          </a:p>
          <a:p>
            <a:r>
              <a:rPr lang="en-US" dirty="0" smtClean="0"/>
              <a:t>The Teachings of Christ Address Philosophical Questions Such As Atheism or Gender Theories.</a:t>
            </a:r>
          </a:p>
          <a:p>
            <a:pPr lvl="1"/>
            <a:r>
              <a:rPr lang="en-US" dirty="0" smtClean="0"/>
              <a:t>John 20:30-31, Mark 12:26, Matthew 19:4-6</a:t>
            </a:r>
          </a:p>
          <a:p>
            <a:r>
              <a:rPr lang="en-US" dirty="0" smtClean="0"/>
              <a:t>We Are Called Away from Worldliness &amp; Into The Fruit of the Spirit.</a:t>
            </a:r>
          </a:p>
          <a:p>
            <a:pPr lvl="1"/>
            <a:r>
              <a:rPr lang="en-US" dirty="0" smtClean="0"/>
              <a:t>Galatians 5:16-23</a:t>
            </a:r>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Empty Deception</a:t>
            </a:r>
            <a:endParaRPr lang="en-US" dirty="0"/>
          </a:p>
        </p:txBody>
      </p:sp>
      <p:sp>
        <p:nvSpPr>
          <p:cNvPr id="3" name="Content Placeholder 2"/>
          <p:cNvSpPr>
            <a:spLocks noGrp="1"/>
          </p:cNvSpPr>
          <p:nvPr>
            <p:ph idx="1"/>
          </p:nvPr>
        </p:nvSpPr>
        <p:spPr/>
        <p:txBody>
          <a:bodyPr/>
          <a:lstStyle/>
          <a:p>
            <a:r>
              <a:rPr lang="en-US" dirty="0" smtClean="0"/>
              <a:t>Persuasion At It’s Best…</a:t>
            </a:r>
          </a:p>
          <a:p>
            <a:pPr lvl="1"/>
            <a:r>
              <a:rPr lang="en-US" dirty="0" smtClean="0"/>
              <a:t>Helps People See The Evidence for Jesus</a:t>
            </a:r>
          </a:p>
          <a:p>
            <a:pPr lvl="1"/>
            <a:r>
              <a:rPr lang="en-US" dirty="0" smtClean="0"/>
              <a:t>Acts 18:4, Acts 28:23-24</a:t>
            </a:r>
          </a:p>
          <a:p>
            <a:r>
              <a:rPr lang="en-US" dirty="0" smtClean="0"/>
              <a:t>Persuasion At It’s Worst…</a:t>
            </a:r>
          </a:p>
          <a:p>
            <a:pPr lvl="1"/>
            <a:r>
              <a:rPr lang="en-US" dirty="0" smtClean="0"/>
              <a:t>Uses Lies &amp; Deception To Manipulate People Away From Christ</a:t>
            </a:r>
          </a:p>
          <a:p>
            <a:pPr lvl="1"/>
            <a:r>
              <a:rPr lang="en-US" dirty="0" smtClean="0"/>
              <a:t>Acts 13:8-12</a:t>
            </a:r>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Empty Deception</a:t>
            </a:r>
            <a:endParaRPr lang="en-US" dirty="0"/>
          </a:p>
        </p:txBody>
      </p:sp>
      <p:sp>
        <p:nvSpPr>
          <p:cNvPr id="3" name="Content Placeholder 2"/>
          <p:cNvSpPr>
            <a:spLocks noGrp="1"/>
          </p:cNvSpPr>
          <p:nvPr>
            <p:ph idx="1"/>
          </p:nvPr>
        </p:nvSpPr>
        <p:spPr>
          <a:xfrm>
            <a:off x="457200" y="1333499"/>
            <a:ext cx="8229600" cy="4174435"/>
          </a:xfrm>
        </p:spPr>
        <p:txBody>
          <a:bodyPr>
            <a:normAutofit/>
          </a:bodyPr>
          <a:lstStyle/>
          <a:p>
            <a:r>
              <a:rPr lang="en-US" dirty="0" smtClean="0"/>
              <a:t>Christians Must Be Aware of The Dangerous Impact of Religious Lies.</a:t>
            </a:r>
          </a:p>
          <a:p>
            <a:pPr lvl="1"/>
            <a:r>
              <a:rPr lang="en-US" dirty="0" smtClean="0"/>
              <a:t>Romans 3:4, Hebrews 6:18</a:t>
            </a:r>
          </a:p>
          <a:p>
            <a:r>
              <a:rPr lang="en-US" dirty="0" smtClean="0"/>
              <a:t>Christ Addresses Some Lies That Have Become So Widely Accepted, Even Christians Are Caused To Doubt &amp; Lose Faith.</a:t>
            </a:r>
          </a:p>
          <a:p>
            <a:pPr lvl="1"/>
            <a:r>
              <a:rPr lang="en-US" dirty="0" smtClean="0"/>
              <a:t>Matt. 5:45, 19:17, 25:41-46</a:t>
            </a:r>
          </a:p>
          <a:p>
            <a:pPr lvl="1"/>
            <a:r>
              <a:rPr lang="en-US" dirty="0" smtClean="0"/>
              <a:t>Matt. 12:39-41</a:t>
            </a:r>
          </a:p>
          <a:p>
            <a:pPr lvl="1"/>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Traditions of Men</a:t>
            </a:r>
            <a:endParaRPr lang="en-US" dirty="0"/>
          </a:p>
        </p:txBody>
      </p:sp>
      <p:sp>
        <p:nvSpPr>
          <p:cNvPr id="3" name="Content Placeholder 2"/>
          <p:cNvSpPr>
            <a:spLocks noGrp="1"/>
          </p:cNvSpPr>
          <p:nvPr>
            <p:ph idx="1"/>
          </p:nvPr>
        </p:nvSpPr>
        <p:spPr>
          <a:xfrm>
            <a:off x="457200" y="1333499"/>
            <a:ext cx="8229600" cy="4119217"/>
          </a:xfrm>
        </p:spPr>
        <p:txBody>
          <a:bodyPr>
            <a:normAutofit/>
          </a:bodyPr>
          <a:lstStyle/>
          <a:p>
            <a:r>
              <a:rPr lang="en-US" dirty="0" smtClean="0"/>
              <a:t>Traditions At Their Best…</a:t>
            </a:r>
          </a:p>
          <a:p>
            <a:pPr lvl="1"/>
            <a:r>
              <a:rPr lang="en-US" dirty="0" smtClean="0"/>
              <a:t>Instill A Sense of Unity, Morality, &amp; Integrity</a:t>
            </a:r>
            <a:br>
              <a:rPr lang="en-US" dirty="0" smtClean="0"/>
            </a:br>
            <a:r>
              <a:rPr lang="en-US" dirty="0" smtClean="0"/>
              <a:t>2 Thessalonians 2:15</a:t>
            </a:r>
          </a:p>
          <a:p>
            <a:r>
              <a:rPr lang="en-US" dirty="0" smtClean="0"/>
              <a:t>Traditions At Their Worst… </a:t>
            </a:r>
          </a:p>
          <a:p>
            <a:pPr lvl="1"/>
            <a:r>
              <a:rPr lang="en-US" dirty="0" smtClean="0"/>
              <a:t>Become More Important To People Than God’s Will (Matthew 15:3)</a:t>
            </a:r>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Traditions of Men</a:t>
            </a:r>
            <a:endParaRPr lang="en-US" dirty="0"/>
          </a:p>
        </p:txBody>
      </p:sp>
      <p:sp>
        <p:nvSpPr>
          <p:cNvPr id="3" name="Content Placeholder 2"/>
          <p:cNvSpPr>
            <a:spLocks noGrp="1"/>
          </p:cNvSpPr>
          <p:nvPr>
            <p:ph idx="1"/>
          </p:nvPr>
        </p:nvSpPr>
        <p:spPr>
          <a:xfrm>
            <a:off x="457200" y="1333499"/>
            <a:ext cx="8229600" cy="4119217"/>
          </a:xfrm>
        </p:spPr>
        <p:txBody>
          <a:bodyPr>
            <a:normAutofit fontScale="92500" lnSpcReduction="10000"/>
          </a:bodyPr>
          <a:lstStyle/>
          <a:p>
            <a:pPr>
              <a:buNone/>
            </a:pPr>
            <a:r>
              <a:rPr lang="en-US" b="1" dirty="0" smtClean="0"/>
              <a:t>Some</a:t>
            </a:r>
            <a:r>
              <a:rPr lang="en-US" b="1" dirty="0" smtClean="0"/>
              <a:t> </a:t>
            </a:r>
            <a:r>
              <a:rPr lang="en-US" b="1" dirty="0" smtClean="0"/>
              <a:t>Troubling </a:t>
            </a:r>
            <a:r>
              <a:rPr lang="en-US" b="1" dirty="0" smtClean="0"/>
              <a:t>Traditions </a:t>
            </a:r>
            <a:r>
              <a:rPr lang="en-US" b="1" dirty="0" smtClean="0"/>
              <a:t>Begin With People In Rebellion &amp; Catch On Very </a:t>
            </a:r>
            <a:r>
              <a:rPr lang="en-US" b="1" dirty="0" smtClean="0"/>
              <a:t>Quickly</a:t>
            </a:r>
            <a:r>
              <a:rPr lang="en-US" b="1" dirty="0" smtClean="0"/>
              <a:t>. Others Come From Temporary Practices People Revert To.</a:t>
            </a:r>
            <a:endParaRPr lang="en-US" dirty="0" smtClean="0"/>
          </a:p>
          <a:p>
            <a:r>
              <a:rPr lang="en-US" dirty="0" smtClean="0"/>
              <a:t>The Teachings of Christ Address Modern Cultural Trends Which Undermine Christ</a:t>
            </a:r>
          </a:p>
          <a:p>
            <a:pPr lvl="1"/>
            <a:r>
              <a:rPr lang="en-US" dirty="0" smtClean="0"/>
              <a:t>Matthew 7:21, John 14:6, Matthew 10:27-31</a:t>
            </a:r>
          </a:p>
          <a:p>
            <a:r>
              <a:rPr lang="en-US" dirty="0" smtClean="0"/>
              <a:t>We Are Called To Value Tradition, But Not Be Governed By It, But BY CHRIST.</a:t>
            </a:r>
          </a:p>
          <a:p>
            <a:pPr lvl="1"/>
            <a:r>
              <a:rPr lang="en-US" dirty="0" smtClean="0"/>
              <a:t>Galatians 5:1</a:t>
            </a:r>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Elementary Principles of the World</a:t>
            </a:r>
            <a:endParaRPr lang="en-US" dirty="0"/>
          </a:p>
        </p:txBody>
      </p:sp>
      <p:sp>
        <p:nvSpPr>
          <p:cNvPr id="3" name="Content Placeholder 2"/>
          <p:cNvSpPr>
            <a:spLocks noGrp="1"/>
          </p:cNvSpPr>
          <p:nvPr>
            <p:ph idx="1"/>
          </p:nvPr>
        </p:nvSpPr>
        <p:spPr>
          <a:xfrm>
            <a:off x="457200" y="1333499"/>
            <a:ext cx="8229600" cy="4119217"/>
          </a:xfrm>
        </p:spPr>
        <p:txBody>
          <a:bodyPr>
            <a:normAutofit/>
          </a:bodyPr>
          <a:lstStyle/>
          <a:p>
            <a:r>
              <a:rPr lang="en-US" dirty="0" smtClean="0"/>
              <a:t>Helpful Cross Reference: Galatians 4:8-11</a:t>
            </a:r>
            <a:endParaRPr lang="en-US" dirty="0" smtClean="0"/>
          </a:p>
          <a:p>
            <a:r>
              <a:rPr lang="en-US" dirty="0" smtClean="0"/>
              <a:t>Elementary Principles At Their Best…</a:t>
            </a:r>
          </a:p>
          <a:p>
            <a:pPr lvl="1"/>
            <a:r>
              <a:rPr lang="en-US" dirty="0" smtClean="0"/>
              <a:t>Point Us Towards God’s Greatness</a:t>
            </a:r>
            <a:endParaRPr lang="en-US" dirty="0" smtClean="0"/>
          </a:p>
          <a:p>
            <a:r>
              <a:rPr lang="en-US" dirty="0" smtClean="0"/>
              <a:t>Elementary </a:t>
            </a:r>
            <a:r>
              <a:rPr lang="en-US" dirty="0" smtClean="0"/>
              <a:t>Principles At Their Worst</a:t>
            </a:r>
            <a:r>
              <a:rPr lang="en-US" dirty="0" smtClean="0"/>
              <a:t>…</a:t>
            </a:r>
          </a:p>
          <a:p>
            <a:pPr lvl="1"/>
            <a:r>
              <a:rPr lang="en-US" dirty="0" smtClean="0"/>
              <a:t>When Holidays Become A Greater Joy Than JESUS!</a:t>
            </a:r>
          </a:p>
          <a:p>
            <a:pPr lvl="1"/>
            <a:r>
              <a:rPr lang="en-US" dirty="0" smtClean="0"/>
              <a:t>Looking To Religious Holidays To Connect Us To God, Instead of Jesus! (2:16-17)</a:t>
            </a:r>
            <a:endParaRPr lang="en-US" dirty="0" smtClean="0"/>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4123</TotalTime>
  <Words>1003</Words>
  <Application>Microsoft Macintosh PowerPoint</Application>
  <PresentationFormat>On-screen Show (16:10)</PresentationFormat>
  <Paragraphs>93</Paragraphs>
  <Slides>11</Slides>
  <Notes>10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Default Theme</vt:lpstr>
      <vt:lpstr>Complete in Christ: Colossians</vt:lpstr>
      <vt:lpstr>4 Major Threats</vt:lpstr>
      <vt:lpstr>1. Philosophy</vt:lpstr>
      <vt:lpstr>1. Philosophy</vt:lpstr>
      <vt:lpstr>2. Empty Deception</vt:lpstr>
      <vt:lpstr>2. Empty Deception</vt:lpstr>
      <vt:lpstr>3. Traditions of Men</vt:lpstr>
      <vt:lpstr>3. Traditions of Men</vt:lpstr>
      <vt:lpstr>4. Elementary Principles of the World</vt:lpstr>
      <vt:lpstr>4. Elementary Principles of the World</vt:lpstr>
      <vt:lpstr>Complete in Christ: Colossians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155</cp:revision>
  <cp:lastPrinted>2016-09-11T02:41:12Z</cp:lastPrinted>
  <dcterms:created xsi:type="dcterms:W3CDTF">2016-09-24T23:21:37Z</dcterms:created>
  <dcterms:modified xsi:type="dcterms:W3CDTF">2016-09-25T00:27:38Z</dcterms:modified>
</cp:coreProperties>
</file>