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61" r:id="rId4"/>
    <p:sldId id="262" r:id="rId5"/>
    <p:sldId id="273" r:id="rId6"/>
    <p:sldId id="260" r:id="rId7"/>
    <p:sldId id="263" r:id="rId8"/>
    <p:sldId id="264" r:id="rId9"/>
    <p:sldId id="266" r:id="rId10"/>
    <p:sldId id="267" r:id="rId11"/>
    <p:sldId id="268" r:id="rId12"/>
    <p:sldId id="269" r:id="rId13"/>
    <p:sldId id="272" r:id="rId14"/>
    <p:sldId id="271" r:id="rId15"/>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C22"/>
    <a:srgbClr val="FFB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5334000"/>
            <a:ext cx="9141619"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5278597"/>
            <a:ext cx="9141619" cy="533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632460"/>
            <a:ext cx="7543800" cy="297180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713017"/>
            <a:ext cx="7543800" cy="9525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9F3EAA-F88F-4178-8234-79762E08C081}"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4D138-9EE7-4418-B387-7A4F82650875}" type="slidenum">
              <a:rPr lang="en-US" smtClean="0"/>
              <a:t>‹#›</a:t>
            </a:fld>
            <a:endParaRPr lang="en-US"/>
          </a:p>
        </p:txBody>
      </p:sp>
      <p:cxnSp>
        <p:nvCxnSpPr>
          <p:cNvPr id="9" name="Straight Connector 8"/>
          <p:cNvCxnSpPr/>
          <p:nvPr/>
        </p:nvCxnSpPr>
        <p:spPr>
          <a:xfrm>
            <a:off x="905744" y="36195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061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9F3EAA-F88F-4178-8234-79762E08C081}"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4D138-9EE7-4418-B387-7A4F82650875}" type="slidenum">
              <a:rPr lang="en-US" smtClean="0"/>
              <a:t>‹#›</a:t>
            </a:fld>
            <a:endParaRPr lang="en-US"/>
          </a:p>
        </p:txBody>
      </p:sp>
    </p:spTree>
    <p:extLst>
      <p:ext uri="{BB962C8B-B14F-4D97-AF65-F5344CB8AC3E}">
        <p14:creationId xmlns:p14="http://schemas.microsoft.com/office/powerpoint/2010/main" val="1510094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5334000"/>
            <a:ext cx="9141619"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5278597"/>
            <a:ext cx="9141619" cy="533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45649"/>
            <a:ext cx="1971675" cy="479785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45648"/>
            <a:ext cx="5800725" cy="479785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9F3EAA-F88F-4178-8234-79762E08C081}"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4D138-9EE7-4418-B387-7A4F82650875}" type="slidenum">
              <a:rPr lang="en-US" smtClean="0"/>
              <a:t>‹#›</a:t>
            </a:fld>
            <a:endParaRPr lang="en-US"/>
          </a:p>
        </p:txBody>
      </p:sp>
    </p:spTree>
    <p:extLst>
      <p:ext uri="{BB962C8B-B14F-4D97-AF65-F5344CB8AC3E}">
        <p14:creationId xmlns:p14="http://schemas.microsoft.com/office/powerpoint/2010/main" val="411197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9F3EAA-F88F-4178-8234-79762E08C081}"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4D138-9EE7-4418-B387-7A4F82650875}" type="slidenum">
              <a:rPr lang="en-US" smtClean="0"/>
              <a:t>‹#›</a:t>
            </a:fld>
            <a:endParaRPr lang="en-US"/>
          </a:p>
        </p:txBody>
      </p:sp>
    </p:spTree>
    <p:extLst>
      <p:ext uri="{BB962C8B-B14F-4D97-AF65-F5344CB8AC3E}">
        <p14:creationId xmlns:p14="http://schemas.microsoft.com/office/powerpoint/2010/main" val="225535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5334000"/>
            <a:ext cx="9141619"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5278597"/>
            <a:ext cx="9141619" cy="533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632460"/>
            <a:ext cx="7543800" cy="297180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710940"/>
            <a:ext cx="7543800" cy="9525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9F3EAA-F88F-4178-8234-79762E08C081}"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4D138-9EE7-4418-B387-7A4F82650875}" type="slidenum">
              <a:rPr lang="en-US" smtClean="0"/>
              <a:t>‹#›</a:t>
            </a:fld>
            <a:endParaRPr lang="en-US"/>
          </a:p>
        </p:txBody>
      </p:sp>
      <p:cxnSp>
        <p:nvCxnSpPr>
          <p:cNvPr id="9" name="Straight Connector 8"/>
          <p:cNvCxnSpPr/>
          <p:nvPr/>
        </p:nvCxnSpPr>
        <p:spPr>
          <a:xfrm>
            <a:off x="905744" y="36195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082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38836"/>
            <a:ext cx="7543800" cy="12089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538112"/>
            <a:ext cx="3703320" cy="3352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38113"/>
            <a:ext cx="3703320" cy="3352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9F3EAA-F88F-4178-8234-79762E08C081}"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4D138-9EE7-4418-B387-7A4F82650875}" type="slidenum">
              <a:rPr lang="en-US" smtClean="0"/>
              <a:t>‹#›</a:t>
            </a:fld>
            <a:endParaRPr lang="en-US"/>
          </a:p>
        </p:txBody>
      </p:sp>
    </p:spTree>
    <p:extLst>
      <p:ext uri="{BB962C8B-B14F-4D97-AF65-F5344CB8AC3E}">
        <p14:creationId xmlns:p14="http://schemas.microsoft.com/office/powerpoint/2010/main" val="868460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38836"/>
            <a:ext cx="7543800" cy="1208964"/>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538377"/>
            <a:ext cx="3703320" cy="61356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151945"/>
            <a:ext cx="3703320" cy="2815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538377"/>
            <a:ext cx="3703320" cy="61356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151945"/>
            <a:ext cx="3703320" cy="2815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9F3EAA-F88F-4178-8234-79762E08C081}"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4D138-9EE7-4418-B387-7A4F82650875}" type="slidenum">
              <a:rPr lang="en-US" smtClean="0"/>
              <a:t>‹#›</a:t>
            </a:fld>
            <a:endParaRPr lang="en-US"/>
          </a:p>
        </p:txBody>
      </p:sp>
    </p:spTree>
    <p:extLst>
      <p:ext uri="{BB962C8B-B14F-4D97-AF65-F5344CB8AC3E}">
        <p14:creationId xmlns:p14="http://schemas.microsoft.com/office/powerpoint/2010/main" val="4235666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9F3EAA-F88F-4178-8234-79762E08C081}"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4D138-9EE7-4418-B387-7A4F82650875}" type="slidenum">
              <a:rPr lang="en-US" smtClean="0"/>
              <a:t>‹#›</a:t>
            </a:fld>
            <a:endParaRPr lang="en-US"/>
          </a:p>
        </p:txBody>
      </p:sp>
    </p:spTree>
    <p:extLst>
      <p:ext uri="{BB962C8B-B14F-4D97-AF65-F5344CB8AC3E}">
        <p14:creationId xmlns:p14="http://schemas.microsoft.com/office/powerpoint/2010/main" val="305118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5334000"/>
            <a:ext cx="9141619"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5278597"/>
            <a:ext cx="9141619" cy="533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9F3EAA-F88F-4178-8234-79762E08C081}" type="datetimeFigureOut">
              <a:rPr lang="en-US" smtClean="0"/>
              <a:t>9/25/2016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F44D138-9EE7-4418-B387-7A4F82650875}" type="slidenum">
              <a:rPr lang="en-US" smtClean="0"/>
              <a:t>‹#›</a:t>
            </a:fld>
            <a:endParaRPr lang="en-US"/>
          </a:p>
        </p:txBody>
      </p:sp>
    </p:spTree>
    <p:extLst>
      <p:ext uri="{BB962C8B-B14F-4D97-AF65-F5344CB8AC3E}">
        <p14:creationId xmlns:p14="http://schemas.microsoft.com/office/powerpoint/2010/main" val="306594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71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5299"/>
            <a:ext cx="2400300" cy="1905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609600"/>
            <a:ext cx="4869180" cy="4381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438400"/>
            <a:ext cx="2400300" cy="2815937"/>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5383155"/>
            <a:ext cx="1963883" cy="304271"/>
          </a:xfrm>
        </p:spPr>
        <p:txBody>
          <a:bodyPr/>
          <a:lstStyle>
            <a:lvl1pPr algn="l">
              <a:defRPr/>
            </a:lvl1pPr>
          </a:lstStyle>
          <a:p>
            <a:fld id="{909F3EAA-F88F-4178-8234-79762E08C081}" type="datetimeFigureOut">
              <a:rPr lang="en-US" smtClean="0"/>
              <a:t>9/25/2016</a:t>
            </a:fld>
            <a:endParaRPr lang="en-US"/>
          </a:p>
        </p:txBody>
      </p:sp>
      <p:sp>
        <p:nvSpPr>
          <p:cNvPr id="6" name="Footer Placeholder 5"/>
          <p:cNvSpPr>
            <a:spLocks noGrp="1"/>
          </p:cNvSpPr>
          <p:nvPr>
            <p:ph type="ftr" sz="quarter" idx="11"/>
          </p:nvPr>
        </p:nvSpPr>
        <p:spPr>
          <a:xfrm>
            <a:off x="3600450" y="5383155"/>
            <a:ext cx="3486150" cy="304271"/>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F44D138-9EE7-4418-B387-7A4F82650875}" type="slidenum">
              <a:rPr lang="en-US" smtClean="0"/>
              <a:t>‹#›</a:t>
            </a:fld>
            <a:endParaRPr lang="en-US"/>
          </a:p>
        </p:txBody>
      </p:sp>
    </p:spTree>
    <p:extLst>
      <p:ext uri="{BB962C8B-B14F-4D97-AF65-F5344CB8AC3E}">
        <p14:creationId xmlns:p14="http://schemas.microsoft.com/office/powerpoint/2010/main" val="224545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127500"/>
            <a:ext cx="9141619" cy="1587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095897"/>
            <a:ext cx="9141619" cy="533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4229100"/>
            <a:ext cx="7584948" cy="68580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095897"/>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922519"/>
            <a:ext cx="7584948" cy="49530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09F3EAA-F88F-4178-8234-79762E08C081}"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4D138-9EE7-4418-B387-7A4F82650875}" type="slidenum">
              <a:rPr lang="en-US" smtClean="0"/>
              <a:t>‹#›</a:t>
            </a:fld>
            <a:endParaRPr lang="en-US"/>
          </a:p>
        </p:txBody>
      </p:sp>
    </p:spTree>
    <p:extLst>
      <p:ext uri="{BB962C8B-B14F-4D97-AF65-F5344CB8AC3E}">
        <p14:creationId xmlns:p14="http://schemas.microsoft.com/office/powerpoint/2010/main" val="3661787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5334000"/>
            <a:ext cx="9144000" cy="38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5278597"/>
            <a:ext cx="9144001" cy="54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38836"/>
            <a:ext cx="7543800" cy="120896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538112"/>
            <a:ext cx="7543800" cy="33528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5383155"/>
            <a:ext cx="1854203" cy="304271"/>
          </a:xfrm>
          <a:prstGeom prst="rect">
            <a:avLst/>
          </a:prstGeom>
        </p:spPr>
        <p:txBody>
          <a:bodyPr vert="horz" lIns="91440" tIns="45720" rIns="91440" bIns="45720" rtlCol="0" anchor="ctr"/>
          <a:lstStyle>
            <a:lvl1pPr algn="l">
              <a:defRPr sz="675">
                <a:solidFill>
                  <a:srgbClr val="FFFFFF"/>
                </a:solidFill>
              </a:defRPr>
            </a:lvl1pPr>
          </a:lstStyle>
          <a:p>
            <a:fld id="{909F3EAA-F88F-4178-8234-79762E08C081}" type="datetimeFigureOut">
              <a:rPr lang="en-US" smtClean="0"/>
              <a:t>9/25/2016</a:t>
            </a:fld>
            <a:endParaRPr lang="en-US"/>
          </a:p>
        </p:txBody>
      </p:sp>
      <p:sp>
        <p:nvSpPr>
          <p:cNvPr id="5" name="Footer Placeholder 4"/>
          <p:cNvSpPr>
            <a:spLocks noGrp="1"/>
          </p:cNvSpPr>
          <p:nvPr>
            <p:ph type="ftr" sz="quarter" idx="3"/>
          </p:nvPr>
        </p:nvSpPr>
        <p:spPr>
          <a:xfrm>
            <a:off x="2764639" y="5383155"/>
            <a:ext cx="3617103" cy="304271"/>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5383155"/>
            <a:ext cx="984019" cy="304271"/>
          </a:xfrm>
          <a:prstGeom prst="rect">
            <a:avLst/>
          </a:prstGeom>
        </p:spPr>
        <p:txBody>
          <a:bodyPr vert="horz" lIns="91440" tIns="45720" rIns="91440" bIns="45720" rtlCol="0" anchor="ctr"/>
          <a:lstStyle>
            <a:lvl1pPr algn="r">
              <a:defRPr sz="788">
                <a:solidFill>
                  <a:srgbClr val="FFFFFF"/>
                </a:solidFill>
              </a:defRPr>
            </a:lvl1pPr>
          </a:lstStyle>
          <a:p>
            <a:fld id="{3F44D138-9EE7-4418-B387-7A4F82650875}" type="slidenum">
              <a:rPr lang="en-US" smtClean="0"/>
              <a:t>‹#›</a:t>
            </a:fld>
            <a:endParaRPr lang="en-US"/>
          </a:p>
        </p:txBody>
      </p:sp>
      <p:cxnSp>
        <p:nvCxnSpPr>
          <p:cNvPr id="10" name="Straight Connector 9"/>
          <p:cNvCxnSpPr/>
          <p:nvPr/>
        </p:nvCxnSpPr>
        <p:spPr>
          <a:xfrm>
            <a:off x="895149" y="144820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74356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Truth During Discouragement</a:t>
            </a:r>
          </a:p>
        </p:txBody>
      </p:sp>
      <p:sp>
        <p:nvSpPr>
          <p:cNvPr id="3" name="Subtitle 2"/>
          <p:cNvSpPr>
            <a:spLocks noGrp="1"/>
          </p:cNvSpPr>
          <p:nvPr>
            <p:ph type="subTitle" idx="1"/>
          </p:nvPr>
        </p:nvSpPr>
        <p:spPr/>
        <p:txBody>
          <a:bodyPr/>
          <a:lstStyle/>
          <a:p>
            <a:r>
              <a:rPr lang="en-US" dirty="0"/>
              <a:t>A lesson for me, you, King David, and everyone else</a:t>
            </a:r>
          </a:p>
        </p:txBody>
      </p:sp>
    </p:spTree>
    <p:extLst>
      <p:ext uri="{BB962C8B-B14F-4D97-AF65-F5344CB8AC3E}">
        <p14:creationId xmlns:p14="http://schemas.microsoft.com/office/powerpoint/2010/main" val="1430058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Periods of Struggle</a:t>
            </a:r>
          </a:p>
        </p:txBody>
      </p:sp>
      <p:sp>
        <p:nvSpPr>
          <p:cNvPr id="3" name="Content Placeholder 2"/>
          <p:cNvSpPr>
            <a:spLocks noGrp="1"/>
          </p:cNvSpPr>
          <p:nvPr>
            <p:ph idx="1"/>
          </p:nvPr>
        </p:nvSpPr>
        <p:spPr>
          <a:xfrm>
            <a:off x="915061" y="1546063"/>
            <a:ext cx="7191778" cy="3352800"/>
          </a:xfrm>
        </p:spPr>
        <p:txBody>
          <a:bodyPr/>
          <a:lstStyle/>
          <a:p>
            <a:r>
              <a:rPr lang="en-US" sz="2667" dirty="0"/>
              <a:t>1. Recognize we’re struggling.</a:t>
            </a:r>
          </a:p>
          <a:p>
            <a:r>
              <a:rPr lang="en-US" sz="2667" dirty="0"/>
              <a:t>2. Realize it is the effect of spiritual warfare.</a:t>
            </a:r>
          </a:p>
          <a:p>
            <a:r>
              <a:rPr lang="en-US" sz="2667" dirty="0"/>
              <a:t>3. Discern what is Truth.</a:t>
            </a:r>
          </a:p>
          <a:p>
            <a:pPr marL="167633" lvl="1" indent="0">
              <a:buNone/>
            </a:pPr>
            <a:endParaRPr lang="en-US" dirty="0"/>
          </a:p>
        </p:txBody>
      </p:sp>
    </p:spTree>
    <p:extLst>
      <p:ext uri="{BB962C8B-B14F-4D97-AF65-F5344CB8AC3E}">
        <p14:creationId xmlns:p14="http://schemas.microsoft.com/office/powerpoint/2010/main" val="6844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Discerning What is Truth</a:t>
            </a:r>
          </a:p>
        </p:txBody>
      </p:sp>
      <p:sp>
        <p:nvSpPr>
          <p:cNvPr id="4" name="Text Placeholder 3"/>
          <p:cNvSpPr>
            <a:spLocks noGrp="1"/>
          </p:cNvSpPr>
          <p:nvPr>
            <p:ph type="body" idx="1"/>
          </p:nvPr>
        </p:nvSpPr>
        <p:spPr>
          <a:ln w="25400">
            <a:solidFill>
              <a:schemeClr val="accent1"/>
            </a:solidFill>
          </a:ln>
        </p:spPr>
        <p:txBody>
          <a:bodyPr/>
          <a:lstStyle/>
          <a:p>
            <a:pPr algn="ctr"/>
            <a:r>
              <a:rPr lang="en-US" dirty="0"/>
              <a:t>What Satan wants us to believe</a:t>
            </a:r>
          </a:p>
        </p:txBody>
      </p:sp>
      <p:sp>
        <p:nvSpPr>
          <p:cNvPr id="5" name="Content Placeholder 4"/>
          <p:cNvSpPr>
            <a:spLocks noGrp="1"/>
          </p:cNvSpPr>
          <p:nvPr>
            <p:ph sz="half" idx="2"/>
          </p:nvPr>
        </p:nvSpPr>
        <p:spPr>
          <a:ln>
            <a:solidFill>
              <a:srgbClr val="E84C22"/>
            </a:solidFill>
          </a:ln>
        </p:spPr>
        <p:txBody>
          <a:bodyPr/>
          <a:lstStyle/>
          <a:p>
            <a:r>
              <a:rPr lang="en-US" sz="1800" dirty="0"/>
              <a:t>Sin is worth it.</a:t>
            </a:r>
          </a:p>
          <a:p>
            <a:endParaRPr lang="en-US" dirty="0"/>
          </a:p>
          <a:p>
            <a:endParaRPr lang="en-US" sz="667" dirty="0"/>
          </a:p>
          <a:p>
            <a:endParaRPr lang="en-US" sz="667" dirty="0"/>
          </a:p>
          <a:p>
            <a:pPr>
              <a:lnSpc>
                <a:spcPct val="100000"/>
              </a:lnSpc>
              <a:spcBef>
                <a:spcPts val="0"/>
              </a:spcBef>
            </a:pPr>
            <a:r>
              <a:rPr lang="en-US" sz="1800" dirty="0"/>
              <a:t>You’ll never make it.</a:t>
            </a:r>
          </a:p>
          <a:p>
            <a:pPr>
              <a:lnSpc>
                <a:spcPct val="100000"/>
              </a:lnSpc>
              <a:spcBef>
                <a:spcPts val="0"/>
              </a:spcBef>
            </a:pPr>
            <a:r>
              <a:rPr lang="en-US" sz="1800" dirty="0"/>
              <a:t>It is too hard.</a:t>
            </a:r>
          </a:p>
          <a:p>
            <a:pPr>
              <a:lnSpc>
                <a:spcPct val="100000"/>
              </a:lnSpc>
              <a:spcBef>
                <a:spcPts val="0"/>
              </a:spcBef>
            </a:pPr>
            <a:r>
              <a:rPr lang="en-US" sz="1800" dirty="0"/>
              <a:t>You’re not strong enough.</a:t>
            </a:r>
          </a:p>
        </p:txBody>
      </p:sp>
      <p:sp>
        <p:nvSpPr>
          <p:cNvPr id="6" name="Text Placeholder 5"/>
          <p:cNvSpPr>
            <a:spLocks noGrp="1"/>
          </p:cNvSpPr>
          <p:nvPr>
            <p:ph type="body" sz="quarter" idx="3"/>
          </p:nvPr>
        </p:nvSpPr>
        <p:spPr>
          <a:ln w="28575">
            <a:solidFill>
              <a:srgbClr val="FFBD47"/>
            </a:solidFill>
          </a:ln>
        </p:spPr>
        <p:txBody>
          <a:bodyPr/>
          <a:lstStyle/>
          <a:p>
            <a:pPr algn="ctr"/>
            <a:r>
              <a:rPr lang="en-US" dirty="0"/>
              <a:t>The truth</a:t>
            </a:r>
          </a:p>
        </p:txBody>
      </p:sp>
      <p:sp>
        <p:nvSpPr>
          <p:cNvPr id="7" name="Content Placeholder 6"/>
          <p:cNvSpPr>
            <a:spLocks noGrp="1"/>
          </p:cNvSpPr>
          <p:nvPr>
            <p:ph sz="quarter" idx="4"/>
          </p:nvPr>
        </p:nvSpPr>
        <p:spPr>
          <a:ln>
            <a:solidFill>
              <a:srgbClr val="FFBD47"/>
            </a:solidFill>
          </a:ln>
        </p:spPr>
        <p:txBody>
          <a:bodyPr>
            <a:normAutofit/>
          </a:bodyPr>
          <a:lstStyle/>
          <a:p>
            <a:r>
              <a:rPr lang="en-US" dirty="0"/>
              <a:t>Sin separates us from God, causes death.        </a:t>
            </a:r>
            <a:r>
              <a:rPr lang="en-US" sz="1167" dirty="0"/>
              <a:t>(Is. 59:1-2, Rom. 6:23)</a:t>
            </a:r>
            <a:endParaRPr lang="en-US" dirty="0"/>
          </a:p>
          <a:p>
            <a:r>
              <a:rPr lang="en-US" dirty="0"/>
              <a:t>The pleasures of sin will not last. </a:t>
            </a:r>
            <a:r>
              <a:rPr lang="en-US" sz="1167" dirty="0"/>
              <a:t>(Heb. 11:24-25)</a:t>
            </a:r>
          </a:p>
          <a:p>
            <a:endParaRPr lang="en-US" sz="1050" dirty="0"/>
          </a:p>
          <a:p>
            <a:r>
              <a:rPr lang="en-US" dirty="0"/>
              <a:t>Heaven is attainable! </a:t>
            </a:r>
            <a:r>
              <a:rPr lang="en-US" sz="1333" dirty="0"/>
              <a:t>(Matt. 11:28-30; II Cor. 4:17; Rom. 8:25)</a:t>
            </a:r>
          </a:p>
          <a:p>
            <a:r>
              <a:rPr lang="en-US" dirty="0"/>
              <a:t>We are not strong enough.</a:t>
            </a:r>
          </a:p>
          <a:p>
            <a:pPr>
              <a:spcBef>
                <a:spcPts val="0"/>
              </a:spcBef>
            </a:pPr>
            <a:r>
              <a:rPr lang="en-US" dirty="0"/>
              <a:t>But God is more than strong enough and will help us! </a:t>
            </a:r>
          </a:p>
          <a:p>
            <a:pPr>
              <a:spcBef>
                <a:spcPts val="0"/>
              </a:spcBef>
            </a:pPr>
            <a:r>
              <a:rPr lang="en-US" sz="1333" dirty="0"/>
              <a:t>(Phil 4:13; Rom. 8:31; Is. 40:31)</a:t>
            </a:r>
          </a:p>
        </p:txBody>
      </p:sp>
      <p:sp>
        <p:nvSpPr>
          <p:cNvPr id="9" name="Right Arrow 8"/>
          <p:cNvSpPr/>
          <p:nvPr/>
        </p:nvSpPr>
        <p:spPr>
          <a:xfrm>
            <a:off x="2825750" y="2242521"/>
            <a:ext cx="1822450" cy="117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10" name="Right Arrow 9"/>
          <p:cNvSpPr/>
          <p:nvPr/>
        </p:nvSpPr>
        <p:spPr>
          <a:xfrm rot="911931">
            <a:off x="2783109" y="2476618"/>
            <a:ext cx="1929739" cy="123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pic>
        <p:nvPicPr>
          <p:cNvPr id="11" name="Picture 10"/>
          <p:cNvPicPr>
            <a:picLocks noChangeAspect="1"/>
          </p:cNvPicPr>
          <p:nvPr/>
        </p:nvPicPr>
        <p:blipFill>
          <a:blip r:embed="rId2"/>
          <a:stretch>
            <a:fillRect/>
          </a:stretch>
        </p:blipFill>
        <p:spPr>
          <a:xfrm>
            <a:off x="963521" y="4373791"/>
            <a:ext cx="664528" cy="856503"/>
          </a:xfrm>
          <a:prstGeom prst="rect">
            <a:avLst/>
          </a:prstGeom>
        </p:spPr>
      </p:pic>
      <p:pic>
        <p:nvPicPr>
          <p:cNvPr id="12" name="Picture 11"/>
          <p:cNvPicPr>
            <a:picLocks noChangeAspect="1"/>
          </p:cNvPicPr>
          <p:nvPr/>
        </p:nvPicPr>
        <p:blipFill>
          <a:blip r:embed="rId3"/>
          <a:stretch>
            <a:fillRect/>
          </a:stretch>
        </p:blipFill>
        <p:spPr>
          <a:xfrm>
            <a:off x="7112000" y="4510329"/>
            <a:ext cx="1270000" cy="719965"/>
          </a:xfrm>
          <a:prstGeom prst="rect">
            <a:avLst/>
          </a:prstGeom>
        </p:spPr>
      </p:pic>
      <p:sp>
        <p:nvSpPr>
          <p:cNvPr id="13" name="Right Arrow 12"/>
          <p:cNvSpPr/>
          <p:nvPr/>
        </p:nvSpPr>
        <p:spPr>
          <a:xfrm>
            <a:off x="2832517" y="3349926"/>
            <a:ext cx="1815684" cy="114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14" name="Right Arrow 13"/>
          <p:cNvSpPr/>
          <p:nvPr/>
        </p:nvSpPr>
        <p:spPr>
          <a:xfrm rot="21059448">
            <a:off x="2584461" y="3540167"/>
            <a:ext cx="2078228" cy="1205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15" name="Right Arrow 14"/>
          <p:cNvSpPr/>
          <p:nvPr/>
        </p:nvSpPr>
        <p:spPr>
          <a:xfrm>
            <a:off x="3504382" y="3963495"/>
            <a:ext cx="1154931" cy="1052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3" name="TextBox 2"/>
          <p:cNvSpPr txBox="1"/>
          <p:nvPr/>
        </p:nvSpPr>
        <p:spPr>
          <a:xfrm rot="18767866">
            <a:off x="-227721" y="3155610"/>
            <a:ext cx="5600268" cy="502766"/>
          </a:xfrm>
          <a:prstGeom prst="rect">
            <a:avLst/>
          </a:prstGeom>
          <a:solidFill>
            <a:schemeClr val="bg1"/>
          </a:solidFill>
          <a:ln w="69850">
            <a:solidFill>
              <a:srgbClr val="C00000"/>
            </a:solidFill>
          </a:ln>
        </p:spPr>
        <p:txBody>
          <a:bodyPr wrap="square" rtlCol="0">
            <a:spAutoFit/>
          </a:bodyPr>
          <a:lstStyle/>
          <a:p>
            <a:r>
              <a:rPr lang="en-US" sz="2667" dirty="0"/>
              <a:t>If God is for us, who can be against us?</a:t>
            </a:r>
          </a:p>
        </p:txBody>
      </p:sp>
    </p:spTree>
    <p:extLst>
      <p:ext uri="{BB962C8B-B14F-4D97-AF65-F5344CB8AC3E}">
        <p14:creationId xmlns:p14="http://schemas.microsoft.com/office/powerpoint/2010/main" val="266752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plus(in)">
                                      <p:cBhvr>
                                        <p:cTn id="25" dur="250"/>
                                        <p:tgtEl>
                                          <p:spTgt spid="9"/>
                                        </p:tgtEl>
                                      </p:cBhvr>
                                    </p:animEffect>
                                  </p:childTnLst>
                                </p:cTn>
                              </p:par>
                              <p:par>
                                <p:cTn id="26" presetID="13" presetClass="entr" presetSubtype="16" fill="hold" grpId="0" nodeType="with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plus(in)">
                                      <p:cBhvr>
                                        <p:cTn id="28" dur="250"/>
                                        <p:tgtEl>
                                          <p:spTgt spid="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plus(in)">
                                      <p:cBhvr>
                                        <p:cTn id="33" dur="250"/>
                                        <p:tgtEl>
                                          <p:spTgt spid="10"/>
                                        </p:tgtEl>
                                      </p:cBhvr>
                                    </p:animEffect>
                                  </p:childTnLst>
                                </p:cTn>
                              </p:par>
                              <p:par>
                                <p:cTn id="34" presetID="13" presetClass="entr" presetSubtype="16" fill="hold" grpId="0" nodeType="with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plus(in)">
                                      <p:cBhvr>
                                        <p:cTn id="36" dur="250"/>
                                        <p:tgtEl>
                                          <p:spTgt spid="7">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3" presetClass="entr" presetSubtype="16"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plus(in)">
                                      <p:cBhvr>
                                        <p:cTn id="49" dur="250"/>
                                        <p:tgtEl>
                                          <p:spTgt spid="13"/>
                                        </p:tgtEl>
                                      </p:cBhvr>
                                    </p:animEffect>
                                  </p:childTnLst>
                                </p:cTn>
                              </p:par>
                              <p:par>
                                <p:cTn id="50" presetID="13" presetClass="entr" presetSubtype="16" fill="hold" grpId="0" nodeType="withEffect">
                                  <p:stCondLst>
                                    <p:cond delay="0"/>
                                  </p:stCondLst>
                                  <p:childTnLst>
                                    <p:set>
                                      <p:cBhvr>
                                        <p:cTn id="51" dur="1" fill="hold">
                                          <p:stCondLst>
                                            <p:cond delay="0"/>
                                          </p:stCondLst>
                                        </p:cTn>
                                        <p:tgtEl>
                                          <p:spTgt spid="7">
                                            <p:txEl>
                                              <p:pRg st="3" end="3"/>
                                            </p:txEl>
                                          </p:spTgt>
                                        </p:tgtEl>
                                        <p:attrNameLst>
                                          <p:attrName>style.visibility</p:attrName>
                                        </p:attrNameLst>
                                      </p:cBhvr>
                                      <p:to>
                                        <p:strVal val="visible"/>
                                      </p:to>
                                    </p:set>
                                    <p:animEffect transition="in" filter="plus(in)">
                                      <p:cBhvr>
                                        <p:cTn id="52" dur="250"/>
                                        <p:tgtEl>
                                          <p:spTgt spid="7">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plus(in)">
                                      <p:cBhvr>
                                        <p:cTn id="57" dur="25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3" presetClass="entr" presetSubtype="16" fill="hold" grpId="0" nodeType="clickEffect">
                                  <p:stCondLst>
                                    <p:cond delay="0"/>
                                  </p:stCondLst>
                                  <p:childTnLst>
                                    <p:set>
                                      <p:cBhvr>
                                        <p:cTn id="61" dur="1" fill="hold">
                                          <p:stCondLst>
                                            <p:cond delay="0"/>
                                          </p:stCondLst>
                                        </p:cTn>
                                        <p:tgtEl>
                                          <p:spTgt spid="7">
                                            <p:txEl>
                                              <p:pRg st="4" end="4"/>
                                            </p:txEl>
                                          </p:spTgt>
                                        </p:tgtEl>
                                        <p:attrNameLst>
                                          <p:attrName>style.visibility</p:attrName>
                                        </p:attrNameLst>
                                      </p:cBhvr>
                                      <p:to>
                                        <p:strVal val="visible"/>
                                      </p:to>
                                    </p:set>
                                    <p:animEffect transition="in" filter="plus(in)">
                                      <p:cBhvr>
                                        <p:cTn id="62" dur="250"/>
                                        <p:tgtEl>
                                          <p:spTgt spid="7">
                                            <p:txEl>
                                              <p:pRg st="4" end="4"/>
                                            </p:txEl>
                                          </p:spTgt>
                                        </p:tgtEl>
                                      </p:cBhvr>
                                    </p:animEffect>
                                  </p:childTnLst>
                                </p:cTn>
                              </p:par>
                              <p:par>
                                <p:cTn id="63" presetID="13" presetClass="entr" presetSubtype="16"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plus(in)">
                                      <p:cBhvr>
                                        <p:cTn id="65" dur="25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13" presetClass="entr" presetSubtype="16" fill="hold" grpId="0" nodeType="clickEffect">
                                  <p:stCondLst>
                                    <p:cond delay="0"/>
                                  </p:stCondLst>
                                  <p:childTnLst>
                                    <p:set>
                                      <p:cBhvr>
                                        <p:cTn id="69" dur="1" fill="hold">
                                          <p:stCondLst>
                                            <p:cond delay="0"/>
                                          </p:stCondLst>
                                        </p:cTn>
                                        <p:tgtEl>
                                          <p:spTgt spid="7">
                                            <p:txEl>
                                              <p:pRg st="5" end="5"/>
                                            </p:txEl>
                                          </p:spTgt>
                                        </p:tgtEl>
                                        <p:attrNameLst>
                                          <p:attrName>style.visibility</p:attrName>
                                        </p:attrNameLst>
                                      </p:cBhvr>
                                      <p:to>
                                        <p:strVal val="visible"/>
                                      </p:to>
                                    </p:set>
                                    <p:animEffect transition="in" filter="plus(in)">
                                      <p:cBhvr>
                                        <p:cTn id="70" dur="250"/>
                                        <p:tgtEl>
                                          <p:spTgt spid="7">
                                            <p:txEl>
                                              <p:pRg st="5" end="5"/>
                                            </p:txEl>
                                          </p:spTgt>
                                        </p:tgtEl>
                                      </p:cBhvr>
                                    </p:animEffect>
                                  </p:childTnLst>
                                </p:cTn>
                              </p:par>
                              <p:par>
                                <p:cTn id="71" presetID="13" presetClass="entr" presetSubtype="16" fill="hold" grpId="0" nodeType="withEffect">
                                  <p:stCondLst>
                                    <p:cond delay="0"/>
                                  </p:stCondLst>
                                  <p:childTnLst>
                                    <p:set>
                                      <p:cBhvr>
                                        <p:cTn id="72" dur="1" fill="hold">
                                          <p:stCondLst>
                                            <p:cond delay="0"/>
                                          </p:stCondLst>
                                        </p:cTn>
                                        <p:tgtEl>
                                          <p:spTgt spid="7">
                                            <p:txEl>
                                              <p:pRg st="6" end="6"/>
                                            </p:txEl>
                                          </p:spTgt>
                                        </p:tgtEl>
                                        <p:attrNameLst>
                                          <p:attrName>style.visibility</p:attrName>
                                        </p:attrNameLst>
                                      </p:cBhvr>
                                      <p:to>
                                        <p:strVal val="visible"/>
                                      </p:to>
                                    </p:set>
                                    <p:animEffect transition="in" filter="plus(in)">
                                      <p:cBhvr>
                                        <p:cTn id="73" dur="250"/>
                                        <p:tgtEl>
                                          <p:spTgt spid="7">
                                            <p:txEl>
                                              <p:pRg st="6" end="6"/>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3"/>
                                        </p:tgtEl>
                                        <p:attrNameLst>
                                          <p:attrName>style.visibility</p:attrName>
                                        </p:attrNameLst>
                                      </p:cBhvr>
                                      <p:to>
                                        <p:strVal val="visible"/>
                                      </p:to>
                                    </p:set>
                                    <p:anim calcmode="lin" valueType="num">
                                      <p:cBhvr>
                                        <p:cTn id="78" dur="1000" fill="hold"/>
                                        <p:tgtEl>
                                          <p:spTgt spid="3"/>
                                        </p:tgtEl>
                                        <p:attrNameLst>
                                          <p:attrName>ppt_w</p:attrName>
                                        </p:attrNameLst>
                                      </p:cBhvr>
                                      <p:tavLst>
                                        <p:tav tm="0">
                                          <p:val>
                                            <p:fltVal val="0"/>
                                          </p:val>
                                        </p:tav>
                                        <p:tav tm="100000">
                                          <p:val>
                                            <p:strVal val="#ppt_w"/>
                                          </p:val>
                                        </p:tav>
                                      </p:tavLst>
                                    </p:anim>
                                    <p:anim calcmode="lin" valueType="num">
                                      <p:cBhvr>
                                        <p:cTn id="79" dur="1000" fill="hold"/>
                                        <p:tgtEl>
                                          <p:spTgt spid="3"/>
                                        </p:tgtEl>
                                        <p:attrNameLst>
                                          <p:attrName>ppt_h</p:attrName>
                                        </p:attrNameLst>
                                      </p:cBhvr>
                                      <p:tavLst>
                                        <p:tav tm="0">
                                          <p:val>
                                            <p:fltVal val="0"/>
                                          </p:val>
                                        </p:tav>
                                        <p:tav tm="100000">
                                          <p:val>
                                            <p:strVal val="#ppt_h"/>
                                          </p:val>
                                        </p:tav>
                                      </p:tavLst>
                                    </p:anim>
                                    <p:anim calcmode="lin" valueType="num">
                                      <p:cBhvr>
                                        <p:cTn id="80" dur="1000" fill="hold"/>
                                        <p:tgtEl>
                                          <p:spTgt spid="3"/>
                                        </p:tgtEl>
                                        <p:attrNameLst>
                                          <p:attrName>style.rotation</p:attrName>
                                        </p:attrNameLst>
                                      </p:cBhvr>
                                      <p:tavLst>
                                        <p:tav tm="0">
                                          <p:val>
                                            <p:fltVal val="90"/>
                                          </p:val>
                                        </p:tav>
                                        <p:tav tm="100000">
                                          <p:val>
                                            <p:fltVal val="0"/>
                                          </p:val>
                                        </p:tav>
                                      </p:tavLst>
                                    </p:anim>
                                    <p:animEffect transition="in" filter="fade">
                                      <p:cBhvr>
                                        <p:cTn id="8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uiExpand="1" build="p"/>
      <p:bldP spid="6" grpId="0" build="p" animBg="1"/>
      <p:bldP spid="7" grpId="0" uiExpand="1" build="p"/>
      <p:bldP spid="9" grpId="0" animBg="1"/>
      <p:bldP spid="10" grpId="0" animBg="1"/>
      <p:bldP spid="13" grpId="0" animBg="1"/>
      <p:bldP spid="14" grpId="0" animBg="1"/>
      <p:bldP spid="15"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Discerning What is Truth</a:t>
            </a:r>
          </a:p>
        </p:txBody>
      </p:sp>
      <p:sp>
        <p:nvSpPr>
          <p:cNvPr id="4" name="Text Placeholder 3"/>
          <p:cNvSpPr>
            <a:spLocks noGrp="1"/>
          </p:cNvSpPr>
          <p:nvPr>
            <p:ph type="body" idx="1"/>
          </p:nvPr>
        </p:nvSpPr>
        <p:spPr>
          <a:ln w="25400">
            <a:solidFill>
              <a:schemeClr val="accent1"/>
            </a:solidFill>
          </a:ln>
        </p:spPr>
        <p:txBody>
          <a:bodyPr/>
          <a:lstStyle/>
          <a:p>
            <a:pPr algn="ctr"/>
            <a:r>
              <a:rPr lang="en-US" dirty="0"/>
              <a:t>What Satan wants us to believe</a:t>
            </a:r>
          </a:p>
        </p:txBody>
      </p:sp>
      <p:sp>
        <p:nvSpPr>
          <p:cNvPr id="5" name="Content Placeholder 4"/>
          <p:cNvSpPr>
            <a:spLocks noGrp="1"/>
          </p:cNvSpPr>
          <p:nvPr>
            <p:ph sz="half" idx="2"/>
          </p:nvPr>
        </p:nvSpPr>
        <p:spPr>
          <a:ln>
            <a:solidFill>
              <a:srgbClr val="E84C22"/>
            </a:solidFill>
          </a:ln>
        </p:spPr>
        <p:txBody>
          <a:bodyPr/>
          <a:lstStyle/>
          <a:p>
            <a:r>
              <a:rPr lang="en-US" dirty="0"/>
              <a:t>You can handle this by yourself.</a:t>
            </a:r>
          </a:p>
          <a:p>
            <a:endParaRPr lang="en-US" dirty="0"/>
          </a:p>
          <a:p>
            <a:endParaRPr lang="en-US" sz="667" dirty="0"/>
          </a:p>
          <a:p>
            <a:endParaRPr lang="en-US" sz="667" dirty="0"/>
          </a:p>
          <a:p>
            <a:pPr>
              <a:lnSpc>
                <a:spcPct val="100000"/>
              </a:lnSpc>
              <a:spcBef>
                <a:spcPts val="0"/>
              </a:spcBef>
            </a:pPr>
            <a:endParaRPr lang="en-US" dirty="0"/>
          </a:p>
          <a:p>
            <a:pPr>
              <a:lnSpc>
                <a:spcPct val="100000"/>
              </a:lnSpc>
              <a:spcBef>
                <a:spcPts val="0"/>
              </a:spcBef>
            </a:pPr>
            <a:r>
              <a:rPr lang="en-US" dirty="0"/>
              <a:t>If you ever get out of this Satan will give up and leave you alone.</a:t>
            </a:r>
          </a:p>
        </p:txBody>
      </p:sp>
      <p:sp>
        <p:nvSpPr>
          <p:cNvPr id="6" name="Text Placeholder 5"/>
          <p:cNvSpPr>
            <a:spLocks noGrp="1"/>
          </p:cNvSpPr>
          <p:nvPr>
            <p:ph type="body" sz="quarter" idx="3"/>
          </p:nvPr>
        </p:nvSpPr>
        <p:spPr>
          <a:ln w="28575">
            <a:solidFill>
              <a:srgbClr val="FFBD47"/>
            </a:solidFill>
          </a:ln>
        </p:spPr>
        <p:txBody>
          <a:bodyPr/>
          <a:lstStyle/>
          <a:p>
            <a:pPr algn="ctr"/>
            <a:r>
              <a:rPr lang="en-US" dirty="0"/>
              <a:t>The truth</a:t>
            </a:r>
          </a:p>
        </p:txBody>
      </p:sp>
      <p:sp>
        <p:nvSpPr>
          <p:cNvPr id="7" name="Content Placeholder 6"/>
          <p:cNvSpPr>
            <a:spLocks noGrp="1"/>
          </p:cNvSpPr>
          <p:nvPr>
            <p:ph sz="quarter" idx="4"/>
          </p:nvPr>
        </p:nvSpPr>
        <p:spPr>
          <a:ln>
            <a:solidFill>
              <a:srgbClr val="FFBD47"/>
            </a:solidFill>
          </a:ln>
        </p:spPr>
        <p:txBody>
          <a:bodyPr>
            <a:normAutofit/>
          </a:bodyPr>
          <a:lstStyle/>
          <a:p>
            <a:r>
              <a:rPr lang="en-US" dirty="0"/>
              <a:t>We should never handle it ourselves. </a:t>
            </a:r>
            <a:r>
              <a:rPr lang="en-US" sz="1167" dirty="0"/>
              <a:t>(Gal. 6:1-5)</a:t>
            </a:r>
            <a:endParaRPr lang="en-US" dirty="0"/>
          </a:p>
          <a:p>
            <a:endParaRPr lang="en-US" dirty="0"/>
          </a:p>
          <a:p>
            <a:endParaRPr lang="en-US" sz="167" dirty="0"/>
          </a:p>
          <a:p>
            <a:endParaRPr lang="en-US" sz="667" dirty="0"/>
          </a:p>
          <a:p>
            <a:endParaRPr lang="en-US" sz="667" dirty="0"/>
          </a:p>
          <a:p>
            <a:r>
              <a:rPr lang="en-US" dirty="0"/>
              <a:t>Satan will </a:t>
            </a:r>
            <a:r>
              <a:rPr lang="en-US" u="sng" dirty="0"/>
              <a:t>never</a:t>
            </a:r>
            <a:r>
              <a:rPr lang="en-US" dirty="0"/>
              <a:t> give up.</a:t>
            </a:r>
          </a:p>
          <a:p>
            <a:pPr>
              <a:spcBef>
                <a:spcPts val="0"/>
              </a:spcBef>
            </a:pPr>
            <a:r>
              <a:rPr lang="en-US" dirty="0"/>
              <a:t>WE SHOULDN’T EITHER! </a:t>
            </a:r>
          </a:p>
          <a:p>
            <a:pPr>
              <a:spcBef>
                <a:spcPts val="0"/>
              </a:spcBef>
            </a:pPr>
            <a:r>
              <a:rPr lang="en-US" sz="1167" dirty="0"/>
              <a:t>(I Cor.16:13 &amp;15:58)</a:t>
            </a:r>
            <a:endParaRPr lang="en-US" sz="1333" dirty="0"/>
          </a:p>
        </p:txBody>
      </p:sp>
      <p:sp>
        <p:nvSpPr>
          <p:cNvPr id="9" name="Right Arrow 8"/>
          <p:cNvSpPr/>
          <p:nvPr/>
        </p:nvSpPr>
        <p:spPr>
          <a:xfrm>
            <a:off x="3848431" y="2210717"/>
            <a:ext cx="799769" cy="1587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pic>
        <p:nvPicPr>
          <p:cNvPr id="12" name="Picture 11"/>
          <p:cNvPicPr>
            <a:picLocks noChangeAspect="1"/>
          </p:cNvPicPr>
          <p:nvPr/>
        </p:nvPicPr>
        <p:blipFill>
          <a:blip r:embed="rId2"/>
          <a:stretch>
            <a:fillRect/>
          </a:stretch>
        </p:blipFill>
        <p:spPr>
          <a:xfrm>
            <a:off x="7112000" y="4510329"/>
            <a:ext cx="1270000" cy="719965"/>
          </a:xfrm>
          <a:prstGeom prst="rect">
            <a:avLst/>
          </a:prstGeom>
        </p:spPr>
      </p:pic>
      <p:sp>
        <p:nvSpPr>
          <p:cNvPr id="16" name="Right Arrow 15"/>
          <p:cNvSpPr/>
          <p:nvPr/>
        </p:nvSpPr>
        <p:spPr>
          <a:xfrm>
            <a:off x="4254500" y="3559528"/>
            <a:ext cx="393700" cy="1808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pic>
        <p:nvPicPr>
          <p:cNvPr id="13" name="Picture 12"/>
          <p:cNvPicPr>
            <a:picLocks noChangeAspect="1"/>
          </p:cNvPicPr>
          <p:nvPr/>
        </p:nvPicPr>
        <p:blipFill>
          <a:blip r:embed="rId3"/>
          <a:stretch>
            <a:fillRect/>
          </a:stretch>
        </p:blipFill>
        <p:spPr>
          <a:xfrm>
            <a:off x="963521" y="4373791"/>
            <a:ext cx="664528" cy="856503"/>
          </a:xfrm>
          <a:prstGeom prst="rect">
            <a:avLst/>
          </a:prstGeom>
        </p:spPr>
      </p:pic>
    </p:spTree>
    <p:extLst>
      <p:ext uri="{BB962C8B-B14F-4D97-AF65-F5344CB8AC3E}">
        <p14:creationId xmlns:p14="http://schemas.microsoft.com/office/powerpoint/2010/main" val="84381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3" presetClass="entr" presetSubtype="16"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plus(in)">
                                      <p:cBhvr>
                                        <p:cTn id="11" dur="250"/>
                                        <p:tgtEl>
                                          <p:spTgt spid="9"/>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plus(in)">
                                      <p:cBhvr>
                                        <p:cTn id="22" dur="250"/>
                                        <p:tgtEl>
                                          <p:spTgt spid="16"/>
                                        </p:tgtEl>
                                      </p:cBhvr>
                                    </p:animEffect>
                                  </p:childTnLst>
                                </p:cTn>
                              </p:par>
                              <p:par>
                                <p:cTn id="23" presetID="13" presetClass="entr" presetSubtype="16" fill="hold" grpId="0" nodeType="with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Effect transition="in" filter="plus(in)">
                                      <p:cBhvr>
                                        <p:cTn id="25" dur="250"/>
                                        <p:tgtEl>
                                          <p:spTgt spid="7">
                                            <p:txEl>
                                              <p:pRg st="5" end="5"/>
                                            </p:txEl>
                                          </p:spTgt>
                                        </p:tgtEl>
                                      </p:cBhvr>
                                    </p:animEffect>
                                  </p:childTnLst>
                                </p:cTn>
                              </p:par>
                              <p:par>
                                <p:cTn id="26" presetID="13" presetClass="entr" presetSubtype="16" fill="hold" grpId="0" nodeType="with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Effect transition="in" filter="plus(in)">
                                      <p:cBhvr>
                                        <p:cTn id="28" dur="250"/>
                                        <p:tgtEl>
                                          <p:spTgt spid="7">
                                            <p:txEl>
                                              <p:pRg st="6" end="6"/>
                                            </p:txEl>
                                          </p:spTgt>
                                        </p:tgtEl>
                                      </p:cBhvr>
                                    </p:animEffect>
                                  </p:childTnLst>
                                </p:cTn>
                              </p:par>
                              <p:par>
                                <p:cTn id="29" presetID="13" presetClass="entr" presetSubtype="16" fill="hold" grpId="0" nodeType="with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Effect transition="in" filter="plus(in)">
                                      <p:cBhvr>
                                        <p:cTn id="31" dur="25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7" grpId="0" uiExpand="1" build="p"/>
      <p:bldP spid="9"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Periods of Struggle</a:t>
            </a:r>
          </a:p>
        </p:txBody>
      </p:sp>
      <p:sp>
        <p:nvSpPr>
          <p:cNvPr id="3" name="Content Placeholder 2"/>
          <p:cNvSpPr>
            <a:spLocks noGrp="1"/>
          </p:cNvSpPr>
          <p:nvPr>
            <p:ph idx="1"/>
          </p:nvPr>
        </p:nvSpPr>
        <p:spPr/>
        <p:txBody>
          <a:bodyPr>
            <a:noAutofit/>
          </a:bodyPr>
          <a:lstStyle/>
          <a:p>
            <a:r>
              <a:rPr lang="en-US" sz="2667" dirty="0"/>
              <a:t>1. Recognize we’re struggling.</a:t>
            </a:r>
          </a:p>
          <a:p>
            <a:r>
              <a:rPr lang="en-US" sz="2667" dirty="0"/>
              <a:t>2. Realize it is the effect of spiritual warfare.</a:t>
            </a:r>
          </a:p>
          <a:p>
            <a:r>
              <a:rPr lang="en-US" sz="2667" dirty="0"/>
              <a:t>3. Discern what is Truth.</a:t>
            </a:r>
          </a:p>
          <a:p>
            <a:r>
              <a:rPr lang="en-US" sz="2667" dirty="0"/>
              <a:t>4. Plan your way out!</a:t>
            </a:r>
          </a:p>
          <a:p>
            <a:pPr marL="167633" lvl="1" indent="0">
              <a:buNone/>
            </a:pPr>
            <a:endParaRPr lang="en-US" sz="1667" dirty="0"/>
          </a:p>
        </p:txBody>
      </p:sp>
    </p:spTree>
    <p:extLst>
      <p:ext uri="{BB962C8B-B14F-4D97-AF65-F5344CB8AC3E}">
        <p14:creationId xmlns:p14="http://schemas.microsoft.com/office/powerpoint/2010/main" val="237973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Truth During Discouragement</a:t>
            </a:r>
          </a:p>
        </p:txBody>
      </p:sp>
      <p:sp>
        <p:nvSpPr>
          <p:cNvPr id="3" name="Subtitle 2"/>
          <p:cNvSpPr>
            <a:spLocks noGrp="1"/>
          </p:cNvSpPr>
          <p:nvPr>
            <p:ph type="subTitle" idx="1"/>
          </p:nvPr>
        </p:nvSpPr>
        <p:spPr/>
        <p:txBody>
          <a:bodyPr/>
          <a:lstStyle/>
          <a:p>
            <a:r>
              <a:rPr lang="en-US" dirty="0"/>
              <a:t>A lesson for me, you, King David, and everyone else</a:t>
            </a:r>
          </a:p>
        </p:txBody>
      </p:sp>
      <p:sp>
        <p:nvSpPr>
          <p:cNvPr id="4" name="TextBox 3"/>
          <p:cNvSpPr txBox="1"/>
          <p:nvPr/>
        </p:nvSpPr>
        <p:spPr>
          <a:xfrm>
            <a:off x="794198" y="4466167"/>
            <a:ext cx="7620000" cy="707886"/>
          </a:xfrm>
          <a:prstGeom prst="rect">
            <a:avLst/>
          </a:prstGeom>
          <a:noFill/>
        </p:spPr>
        <p:txBody>
          <a:bodyPr wrap="square" rtlCol="0">
            <a:spAutoFit/>
          </a:bodyPr>
          <a:lstStyle/>
          <a:p>
            <a:pPr algn="ctr"/>
            <a:r>
              <a:rPr lang="en-US" sz="4000" dirty="0"/>
              <a:t>How are you doing spiritually?</a:t>
            </a:r>
          </a:p>
        </p:txBody>
      </p:sp>
    </p:spTree>
    <p:extLst>
      <p:ext uri="{BB962C8B-B14F-4D97-AF65-F5344CB8AC3E}">
        <p14:creationId xmlns:p14="http://schemas.microsoft.com/office/powerpoint/2010/main" val="293411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type="lt">
                                    <p:tmAbs val="0"/>
                                  </p:iterate>
                                  <p:childTnLst>
                                    <p:set>
                                      <p:cBhvr>
                                        <p:cTn id="6" dur="1" fill="hold">
                                          <p:stCondLst>
                                            <p:cond delay="0"/>
                                          </p:stCondLst>
                                        </p:cTn>
                                        <p:tgtEl>
                                          <p:spTgt spid="4"/>
                                        </p:tgtEl>
                                        <p:attrNameLst>
                                          <p:attrName>style.visibility</p:attrName>
                                        </p:attrNameLst>
                                      </p:cBhvr>
                                      <p:to>
                                        <p:strVal val="visible"/>
                                      </p:to>
                                    </p:set>
                                  </p:childTnLst>
                                </p:cTn>
                              </p:par>
                              <p:par>
                                <p:cTn id="7" presetID="15" presetClass="emph" presetSubtype="0" grpId="0" nodeType="withEffect">
                                  <p:stCondLst>
                                    <p:cond delay="0"/>
                                  </p:stCondLst>
                                  <p:iterate type="lt">
                                    <p:tmAbs val="25"/>
                                  </p:iterate>
                                  <p:childTnLst>
                                    <p:set>
                                      <p:cBhvr override="childStyle">
                                        <p:cTn id="8" dur="indefinite"/>
                                        <p:tgtEl>
                                          <p:spTgt spid="4"/>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and Bathsheba</a:t>
            </a:r>
          </a:p>
        </p:txBody>
      </p:sp>
      <p:sp>
        <p:nvSpPr>
          <p:cNvPr id="3" name="Content Placeholder 2"/>
          <p:cNvSpPr>
            <a:spLocks noGrp="1"/>
          </p:cNvSpPr>
          <p:nvPr>
            <p:ph idx="1"/>
          </p:nvPr>
        </p:nvSpPr>
        <p:spPr>
          <a:xfrm>
            <a:off x="762001" y="1538112"/>
            <a:ext cx="7619999" cy="3774722"/>
          </a:xfrm>
          <a:noFill/>
        </p:spPr>
        <p:txBody>
          <a:bodyPr>
            <a:normAutofit fontScale="92500" lnSpcReduction="20000"/>
          </a:bodyPr>
          <a:lstStyle/>
          <a:p>
            <a:r>
              <a:rPr lang="en-US" sz="2333" dirty="0"/>
              <a:t>Then it happened in the spring, at the time when kings go out </a:t>
            </a:r>
            <a:r>
              <a:rPr lang="en-US" sz="2333" i="1" dirty="0"/>
              <a:t>to battle</a:t>
            </a:r>
            <a:r>
              <a:rPr lang="en-US" sz="2333" dirty="0"/>
              <a:t>, that David sent </a:t>
            </a:r>
            <a:r>
              <a:rPr lang="en-US" sz="2333" dirty="0" err="1"/>
              <a:t>Joab</a:t>
            </a:r>
            <a:r>
              <a:rPr lang="en-US" sz="2333" dirty="0"/>
              <a:t> and his servants with him and all Israel, and they destroyed the sons of Ammon and besieged </a:t>
            </a:r>
            <a:r>
              <a:rPr lang="en-US" sz="2333" dirty="0" err="1"/>
              <a:t>Rabbah</a:t>
            </a:r>
            <a:r>
              <a:rPr lang="en-US" sz="2333" dirty="0"/>
              <a:t>. But David stayed at Jerusalem.</a:t>
            </a:r>
          </a:p>
          <a:p>
            <a:r>
              <a:rPr lang="en-US" sz="2333" baseline="30000" dirty="0"/>
              <a:t>2 </a:t>
            </a:r>
            <a:r>
              <a:rPr lang="en-US" sz="2333" dirty="0"/>
              <a:t>Now when evening came David arose from his bed and walked around on the roof of the king’s house, and from the roof he saw a woman bathing; and the woman was very beautiful in appearance. </a:t>
            </a:r>
            <a:r>
              <a:rPr lang="en-US" sz="2333" baseline="30000" dirty="0"/>
              <a:t>3 </a:t>
            </a:r>
            <a:r>
              <a:rPr lang="en-US" sz="2333" dirty="0"/>
              <a:t>So David sent and inquired about the woman. And one said, “Is this not Bathsheba, the daughter of </a:t>
            </a:r>
            <a:r>
              <a:rPr lang="en-US" sz="2333" dirty="0" err="1"/>
              <a:t>Eliam</a:t>
            </a:r>
            <a:r>
              <a:rPr lang="en-US" sz="2333" dirty="0"/>
              <a:t>, the wife of Uriah the Hittite?” </a:t>
            </a:r>
            <a:r>
              <a:rPr lang="en-US" sz="2333" baseline="30000" dirty="0"/>
              <a:t>4 </a:t>
            </a:r>
            <a:r>
              <a:rPr lang="en-US" sz="2333" dirty="0"/>
              <a:t>David sent messengers and took her, and when she came to him, he lay with her; and when she had purified herself from her uncleanness, she returned to her house. </a:t>
            </a:r>
            <a:r>
              <a:rPr lang="en-US" sz="2333" baseline="30000" dirty="0"/>
              <a:t>5 </a:t>
            </a:r>
            <a:r>
              <a:rPr lang="en-US" sz="2333" dirty="0"/>
              <a:t>The woman conceived; and she sent and told David, and said, “I am pregnant.”</a:t>
            </a:r>
          </a:p>
          <a:p>
            <a:endParaRPr lang="en-US" dirty="0"/>
          </a:p>
        </p:txBody>
      </p:sp>
      <p:sp>
        <p:nvSpPr>
          <p:cNvPr id="4" name="TextBox 3"/>
          <p:cNvSpPr txBox="1"/>
          <p:nvPr/>
        </p:nvSpPr>
        <p:spPr>
          <a:xfrm>
            <a:off x="762000" y="5359951"/>
            <a:ext cx="7620000" cy="323165"/>
          </a:xfrm>
          <a:prstGeom prst="rect">
            <a:avLst/>
          </a:prstGeom>
          <a:noFill/>
        </p:spPr>
        <p:txBody>
          <a:bodyPr wrap="square" rtlCol="0">
            <a:spAutoFit/>
          </a:bodyPr>
          <a:lstStyle/>
          <a:p>
            <a:r>
              <a:rPr lang="en-US" sz="1500" dirty="0"/>
              <a:t>II Samuel 11:1-5 (NASB)</a:t>
            </a:r>
          </a:p>
        </p:txBody>
      </p:sp>
    </p:spTree>
    <p:extLst>
      <p:ext uri="{BB962C8B-B14F-4D97-AF65-F5344CB8AC3E}">
        <p14:creationId xmlns:p14="http://schemas.microsoft.com/office/powerpoint/2010/main" val="2690363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and Bathsheba</a:t>
            </a:r>
          </a:p>
        </p:txBody>
      </p:sp>
      <p:sp>
        <p:nvSpPr>
          <p:cNvPr id="3" name="Content Placeholder 2"/>
          <p:cNvSpPr>
            <a:spLocks noGrp="1"/>
          </p:cNvSpPr>
          <p:nvPr>
            <p:ph idx="1"/>
          </p:nvPr>
        </p:nvSpPr>
        <p:spPr>
          <a:xfrm>
            <a:off x="762001" y="1538112"/>
            <a:ext cx="7619999" cy="3944055"/>
          </a:xfrm>
          <a:noFill/>
        </p:spPr>
        <p:txBody>
          <a:bodyPr>
            <a:normAutofit fontScale="25000" lnSpcReduction="20000"/>
          </a:bodyPr>
          <a:lstStyle/>
          <a:p>
            <a:r>
              <a:rPr lang="en-US" sz="9333" baseline="30000" dirty="0"/>
              <a:t>26 </a:t>
            </a:r>
            <a:r>
              <a:rPr lang="en-US" sz="9333" dirty="0"/>
              <a:t>Now when the wife of Uriah heard that Uriah her husband was dead, she mourned for her husband. </a:t>
            </a:r>
            <a:r>
              <a:rPr lang="en-US" sz="9333" baseline="30000" dirty="0"/>
              <a:t>27 </a:t>
            </a:r>
            <a:r>
              <a:rPr lang="en-US" sz="9333" dirty="0"/>
              <a:t>When the </a:t>
            </a:r>
            <a:r>
              <a:rPr lang="en-US" sz="9333" i="1" dirty="0"/>
              <a:t>time of</a:t>
            </a:r>
            <a:r>
              <a:rPr lang="en-US" sz="9333" dirty="0"/>
              <a:t> mourning was over, David sent and brought her to his house and she became his wife; then she bore him a son. But the thing that David had done was evil in the sight of the </a:t>
            </a:r>
            <a:r>
              <a:rPr lang="en-US" sz="9333" cap="small" dirty="0"/>
              <a:t>Lord</a:t>
            </a:r>
            <a:r>
              <a:rPr lang="en-US" sz="9333" dirty="0"/>
              <a:t>.</a:t>
            </a:r>
          </a:p>
          <a:p>
            <a:r>
              <a:rPr lang="en-US" sz="9333" dirty="0"/>
              <a:t>12 Then the </a:t>
            </a:r>
            <a:r>
              <a:rPr lang="en-US" sz="9333" cap="small" dirty="0"/>
              <a:t>Lord</a:t>
            </a:r>
            <a:r>
              <a:rPr lang="en-US" sz="9333" dirty="0"/>
              <a:t> sent Nathan to David. And he came to him and said, “There were two men in one city, the one rich and the other poor.</a:t>
            </a:r>
            <a:br>
              <a:rPr lang="en-US" sz="9333" dirty="0"/>
            </a:br>
            <a:r>
              <a:rPr lang="en-US" sz="9333" baseline="30000" dirty="0"/>
              <a:t>2 </a:t>
            </a:r>
            <a:r>
              <a:rPr lang="en-US" sz="9333" dirty="0"/>
              <a:t>“The rich man had a great many flocks and herds.</a:t>
            </a:r>
            <a:br>
              <a:rPr lang="en-US" sz="9333" dirty="0"/>
            </a:br>
            <a:r>
              <a:rPr lang="en-US" sz="9333" baseline="30000" dirty="0"/>
              <a:t>3 </a:t>
            </a:r>
            <a:r>
              <a:rPr lang="en-US" sz="9333" dirty="0"/>
              <a:t>“But the poor man had nothing except one little ewe lamb</a:t>
            </a:r>
            <a:br>
              <a:rPr lang="en-US" sz="9333" dirty="0"/>
            </a:br>
            <a:r>
              <a:rPr lang="en-US" sz="9333" dirty="0"/>
              <a:t>Which he bought and nourished;</a:t>
            </a:r>
            <a:br>
              <a:rPr lang="en-US" sz="9333" dirty="0"/>
            </a:br>
            <a:r>
              <a:rPr lang="en-US" sz="9333" dirty="0"/>
              <a:t>And it grew up together with him and his children.</a:t>
            </a:r>
            <a:br>
              <a:rPr lang="en-US" sz="9333" dirty="0"/>
            </a:br>
            <a:r>
              <a:rPr lang="en-US" sz="9333" dirty="0"/>
              <a:t>It would eat of his bread and drink of his cup and lie in his bosom, And was like a daughter to him.</a:t>
            </a:r>
            <a:br>
              <a:rPr lang="en-US" dirty="0"/>
            </a:br>
            <a:endParaRPr lang="en-US" dirty="0"/>
          </a:p>
          <a:p>
            <a:endParaRPr lang="en-US" dirty="0"/>
          </a:p>
        </p:txBody>
      </p:sp>
      <p:sp>
        <p:nvSpPr>
          <p:cNvPr id="4" name="TextBox 3"/>
          <p:cNvSpPr txBox="1"/>
          <p:nvPr/>
        </p:nvSpPr>
        <p:spPr>
          <a:xfrm>
            <a:off x="762000" y="5359951"/>
            <a:ext cx="7620000" cy="323165"/>
          </a:xfrm>
          <a:prstGeom prst="rect">
            <a:avLst/>
          </a:prstGeom>
          <a:noFill/>
        </p:spPr>
        <p:txBody>
          <a:bodyPr wrap="square" rtlCol="0">
            <a:spAutoFit/>
          </a:bodyPr>
          <a:lstStyle/>
          <a:p>
            <a:r>
              <a:rPr lang="en-US" sz="1500" dirty="0"/>
              <a:t>II Samuel 11:26 – 12:3 (NASB)</a:t>
            </a:r>
          </a:p>
        </p:txBody>
      </p:sp>
    </p:spTree>
    <p:extLst>
      <p:ext uri="{BB962C8B-B14F-4D97-AF65-F5344CB8AC3E}">
        <p14:creationId xmlns:p14="http://schemas.microsoft.com/office/powerpoint/2010/main" val="147794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and Bathsheba</a:t>
            </a:r>
          </a:p>
        </p:txBody>
      </p:sp>
      <p:sp>
        <p:nvSpPr>
          <p:cNvPr id="3" name="Content Placeholder 2"/>
          <p:cNvSpPr>
            <a:spLocks noGrp="1"/>
          </p:cNvSpPr>
          <p:nvPr>
            <p:ph idx="1"/>
          </p:nvPr>
        </p:nvSpPr>
        <p:spPr>
          <a:xfrm>
            <a:off x="762001" y="1538112"/>
            <a:ext cx="7619999" cy="3944055"/>
          </a:xfrm>
          <a:noFill/>
        </p:spPr>
        <p:txBody>
          <a:bodyPr>
            <a:normAutofit fontScale="25000" lnSpcReduction="20000"/>
          </a:bodyPr>
          <a:lstStyle/>
          <a:p>
            <a:r>
              <a:rPr lang="en-US" sz="8800" baseline="30000" dirty="0"/>
              <a:t>4 </a:t>
            </a:r>
            <a:r>
              <a:rPr lang="en-US" sz="8800" dirty="0"/>
              <a:t>“Now a traveler came to the rich man,</a:t>
            </a:r>
            <a:br>
              <a:rPr lang="en-US" sz="8800" dirty="0"/>
            </a:br>
            <a:r>
              <a:rPr lang="en-US" sz="8800" dirty="0"/>
              <a:t>And he was unwilling to take from his own flock or his own herd,</a:t>
            </a:r>
            <a:br>
              <a:rPr lang="en-US" sz="8800" dirty="0"/>
            </a:br>
            <a:r>
              <a:rPr lang="en-US" sz="8800" dirty="0"/>
              <a:t>To prepare for the wayfarer who had come to him;</a:t>
            </a:r>
            <a:br>
              <a:rPr lang="en-US" sz="8800" dirty="0"/>
            </a:br>
            <a:r>
              <a:rPr lang="en-US" sz="8800" dirty="0"/>
              <a:t>Rather he took the poor man’s ewe lamb and prepared it for the man who had come to him.”</a:t>
            </a:r>
          </a:p>
          <a:p>
            <a:r>
              <a:rPr lang="en-US" sz="8800" baseline="30000" dirty="0"/>
              <a:t>5 </a:t>
            </a:r>
            <a:r>
              <a:rPr lang="en-US" sz="8800" dirty="0"/>
              <a:t>Then David’s anger burned greatly against the man, and he said to Nathan, “As the </a:t>
            </a:r>
            <a:r>
              <a:rPr lang="en-US" sz="8800" cap="small" dirty="0"/>
              <a:t>Lord</a:t>
            </a:r>
            <a:r>
              <a:rPr lang="en-US" sz="8800" dirty="0"/>
              <a:t> lives, surely the man who has done this deserves to die. </a:t>
            </a:r>
            <a:r>
              <a:rPr lang="en-US" sz="8800" baseline="30000" dirty="0"/>
              <a:t>6 </a:t>
            </a:r>
            <a:r>
              <a:rPr lang="en-US" sz="8800" dirty="0"/>
              <a:t>He must make restitution for the lamb fourfold, because he did this thing and had no compassion.”</a:t>
            </a:r>
          </a:p>
          <a:p>
            <a:r>
              <a:rPr lang="en-US" sz="8800" baseline="30000" dirty="0"/>
              <a:t>7 </a:t>
            </a:r>
            <a:r>
              <a:rPr lang="en-US" sz="8800" dirty="0"/>
              <a:t>Nathan then said to David, “You are the man! Thus says the </a:t>
            </a:r>
            <a:r>
              <a:rPr lang="en-US" sz="8800" cap="small" dirty="0"/>
              <a:t>Lord</a:t>
            </a:r>
            <a:r>
              <a:rPr lang="en-US" sz="8800" dirty="0"/>
              <a:t> God of Israel, ‘It is I who anointed you king over Israel and it is I who delivered you from the hand of Saul.</a:t>
            </a:r>
          </a:p>
          <a:p>
            <a:br>
              <a:rPr lang="en-US" dirty="0"/>
            </a:br>
            <a:endParaRPr lang="en-US" dirty="0"/>
          </a:p>
          <a:p>
            <a:endParaRPr lang="en-US" dirty="0"/>
          </a:p>
        </p:txBody>
      </p:sp>
      <p:sp>
        <p:nvSpPr>
          <p:cNvPr id="4" name="TextBox 3"/>
          <p:cNvSpPr txBox="1"/>
          <p:nvPr/>
        </p:nvSpPr>
        <p:spPr>
          <a:xfrm>
            <a:off x="762000" y="5359951"/>
            <a:ext cx="7620000" cy="323165"/>
          </a:xfrm>
          <a:prstGeom prst="rect">
            <a:avLst/>
          </a:prstGeom>
          <a:noFill/>
        </p:spPr>
        <p:txBody>
          <a:bodyPr wrap="square" rtlCol="0">
            <a:spAutoFit/>
          </a:bodyPr>
          <a:lstStyle/>
          <a:p>
            <a:r>
              <a:rPr lang="en-US" sz="1500" dirty="0"/>
              <a:t>II Samuel 12:1-10 (NASB)</a:t>
            </a:r>
          </a:p>
        </p:txBody>
      </p:sp>
    </p:spTree>
    <p:extLst>
      <p:ext uri="{BB962C8B-B14F-4D97-AF65-F5344CB8AC3E}">
        <p14:creationId xmlns:p14="http://schemas.microsoft.com/office/powerpoint/2010/main" val="379963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and Bathsheba</a:t>
            </a:r>
          </a:p>
        </p:txBody>
      </p:sp>
      <p:sp>
        <p:nvSpPr>
          <p:cNvPr id="3" name="Content Placeholder 2"/>
          <p:cNvSpPr>
            <a:spLocks noGrp="1"/>
          </p:cNvSpPr>
          <p:nvPr>
            <p:ph idx="1"/>
          </p:nvPr>
        </p:nvSpPr>
        <p:spPr>
          <a:xfrm>
            <a:off x="762001" y="1538112"/>
            <a:ext cx="7619999" cy="3944055"/>
          </a:xfrm>
          <a:noFill/>
        </p:spPr>
        <p:txBody>
          <a:bodyPr>
            <a:normAutofit/>
          </a:bodyPr>
          <a:lstStyle/>
          <a:p>
            <a:r>
              <a:rPr lang="en-US" sz="2333" baseline="30000" dirty="0"/>
              <a:t>8 </a:t>
            </a:r>
            <a:r>
              <a:rPr lang="en-US" sz="2333" dirty="0"/>
              <a:t>I also gave you your master’s house and your master’s wives into your care, and I gave you the house of Israel and Judah; and if </a:t>
            </a:r>
            <a:r>
              <a:rPr lang="en-US" sz="2333" i="1" dirty="0"/>
              <a:t>that had been</a:t>
            </a:r>
            <a:r>
              <a:rPr lang="en-US" sz="2333" dirty="0"/>
              <a:t> too little, I would have added to you many more things like these! </a:t>
            </a:r>
            <a:r>
              <a:rPr lang="en-US" sz="2333" baseline="30000" dirty="0"/>
              <a:t>9 </a:t>
            </a:r>
            <a:r>
              <a:rPr lang="en-US" sz="2333" dirty="0"/>
              <a:t>Why have you despised the word of the </a:t>
            </a:r>
            <a:r>
              <a:rPr lang="en-US" sz="2333" cap="small" dirty="0"/>
              <a:t>Lord</a:t>
            </a:r>
            <a:r>
              <a:rPr lang="en-US" sz="2333" dirty="0"/>
              <a:t> by doing evil in His sight? You have struck down Uriah the Hittite with the sword, have taken his wife to be your wife, and have killed him with the sword of the sons of Ammon. </a:t>
            </a:r>
            <a:r>
              <a:rPr lang="en-US" sz="2333" baseline="30000" dirty="0"/>
              <a:t>10 </a:t>
            </a:r>
            <a:r>
              <a:rPr lang="en-US" sz="2333" dirty="0"/>
              <a:t>Now therefore, the sword shall never depart from your house, because you have despised Me and have taken the wife of Uriah the Hittite to be your wife.’ </a:t>
            </a:r>
            <a:br>
              <a:rPr lang="en-US" dirty="0"/>
            </a:br>
            <a:endParaRPr lang="en-US" dirty="0"/>
          </a:p>
          <a:p>
            <a:endParaRPr lang="en-US" dirty="0"/>
          </a:p>
        </p:txBody>
      </p:sp>
      <p:sp>
        <p:nvSpPr>
          <p:cNvPr id="4" name="TextBox 3"/>
          <p:cNvSpPr txBox="1"/>
          <p:nvPr/>
        </p:nvSpPr>
        <p:spPr>
          <a:xfrm>
            <a:off x="762000" y="5359951"/>
            <a:ext cx="7620000" cy="323165"/>
          </a:xfrm>
          <a:prstGeom prst="rect">
            <a:avLst/>
          </a:prstGeom>
          <a:noFill/>
        </p:spPr>
        <p:txBody>
          <a:bodyPr wrap="square" rtlCol="0">
            <a:spAutoFit/>
          </a:bodyPr>
          <a:lstStyle/>
          <a:p>
            <a:r>
              <a:rPr lang="en-US" sz="1500" dirty="0"/>
              <a:t>II Samuel 12:1-10 (NASB)</a:t>
            </a:r>
          </a:p>
        </p:txBody>
      </p:sp>
    </p:spTree>
    <p:extLst>
      <p:ext uri="{BB962C8B-B14F-4D97-AF65-F5344CB8AC3E}">
        <p14:creationId xmlns:p14="http://schemas.microsoft.com/office/powerpoint/2010/main" val="976469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and the Census</a:t>
            </a:r>
          </a:p>
        </p:txBody>
      </p:sp>
      <p:sp>
        <p:nvSpPr>
          <p:cNvPr id="3" name="Content Placeholder 2"/>
          <p:cNvSpPr>
            <a:spLocks noGrp="1"/>
          </p:cNvSpPr>
          <p:nvPr>
            <p:ph idx="1"/>
          </p:nvPr>
        </p:nvSpPr>
        <p:spPr>
          <a:xfrm>
            <a:off x="762001" y="1538112"/>
            <a:ext cx="7619999" cy="3785305"/>
          </a:xfrm>
        </p:spPr>
        <p:txBody>
          <a:bodyPr>
            <a:noAutofit/>
          </a:bodyPr>
          <a:lstStyle/>
          <a:p>
            <a:r>
              <a:rPr lang="en-US" sz="2000" dirty="0"/>
              <a:t>24 Now again the anger of the </a:t>
            </a:r>
            <a:r>
              <a:rPr lang="en-US" sz="2000" cap="small" dirty="0"/>
              <a:t>Lord</a:t>
            </a:r>
            <a:r>
              <a:rPr lang="en-US" sz="2000" dirty="0"/>
              <a:t> burned against Israel, and it incited David against them to say, “Go, number Israel and Judah.” </a:t>
            </a:r>
            <a:r>
              <a:rPr lang="en-US" sz="2000" baseline="30000" dirty="0"/>
              <a:t>2 </a:t>
            </a:r>
            <a:r>
              <a:rPr lang="en-US" sz="2000" dirty="0"/>
              <a:t>The king said to </a:t>
            </a:r>
            <a:r>
              <a:rPr lang="en-US" sz="2000" dirty="0" err="1"/>
              <a:t>Joab</a:t>
            </a:r>
            <a:r>
              <a:rPr lang="en-US" sz="2000" dirty="0"/>
              <a:t> the commander of the army who was with him, “Go about now through all the tribes of Israel, from Dan to Beersheba, and register the people, that I may know the number of the people.” </a:t>
            </a:r>
            <a:r>
              <a:rPr lang="en-US" sz="2000" baseline="30000" dirty="0"/>
              <a:t>3 </a:t>
            </a:r>
            <a:r>
              <a:rPr lang="en-US" sz="2000" dirty="0"/>
              <a:t>But </a:t>
            </a:r>
            <a:r>
              <a:rPr lang="en-US" sz="2000" dirty="0" err="1"/>
              <a:t>Joab</a:t>
            </a:r>
            <a:r>
              <a:rPr lang="en-US" sz="2000" dirty="0"/>
              <a:t> said to the king, “Now may the </a:t>
            </a:r>
            <a:r>
              <a:rPr lang="en-US" sz="2000" cap="small" dirty="0"/>
              <a:t>Lord</a:t>
            </a:r>
            <a:r>
              <a:rPr lang="en-US" sz="2000" dirty="0"/>
              <a:t> your God add to the people a hundred times as many as they are, while the eyes of my lord the king </a:t>
            </a:r>
            <a:r>
              <a:rPr lang="en-US" sz="2000" i="1" dirty="0"/>
              <a:t>still</a:t>
            </a:r>
            <a:r>
              <a:rPr lang="en-US" sz="2000" dirty="0"/>
              <a:t> see; but why does my lord the king delight in this thing?” </a:t>
            </a:r>
            <a:r>
              <a:rPr lang="en-US" sz="2000" baseline="30000" dirty="0"/>
              <a:t>4 </a:t>
            </a:r>
            <a:r>
              <a:rPr lang="en-US" sz="2000" dirty="0"/>
              <a:t>Nevertheless, the king’s word prevailed against </a:t>
            </a:r>
            <a:r>
              <a:rPr lang="en-US" sz="2000" dirty="0" err="1"/>
              <a:t>Joab</a:t>
            </a:r>
            <a:r>
              <a:rPr lang="en-US" sz="2000" dirty="0"/>
              <a:t> and against the commanders of the army. So </a:t>
            </a:r>
            <a:r>
              <a:rPr lang="en-US" sz="2000" dirty="0" err="1"/>
              <a:t>Joab</a:t>
            </a:r>
            <a:r>
              <a:rPr lang="en-US" sz="2000" dirty="0"/>
              <a:t> and the commanders of the army went out from the presence of the king to register the people of Israel. </a:t>
            </a:r>
            <a:r>
              <a:rPr lang="en-US" sz="2000" baseline="30000" dirty="0"/>
              <a:t>5 </a:t>
            </a:r>
            <a:r>
              <a:rPr lang="en-US" sz="2000" dirty="0"/>
              <a:t>They crossed the Jordan and camped in </a:t>
            </a:r>
            <a:r>
              <a:rPr lang="en-US" sz="2000" dirty="0" err="1"/>
              <a:t>Aroer</a:t>
            </a:r>
            <a:r>
              <a:rPr lang="en-US" sz="2000" dirty="0"/>
              <a:t>, on the right side of the city that is in the middle of the valley of Gad and toward </a:t>
            </a:r>
            <a:r>
              <a:rPr lang="en-US" sz="2000" dirty="0" err="1"/>
              <a:t>Jazer</a:t>
            </a:r>
            <a:r>
              <a:rPr lang="en-US" sz="2000" dirty="0"/>
              <a:t>. </a:t>
            </a:r>
          </a:p>
        </p:txBody>
      </p:sp>
      <p:sp>
        <p:nvSpPr>
          <p:cNvPr id="4" name="TextBox 3"/>
          <p:cNvSpPr txBox="1"/>
          <p:nvPr/>
        </p:nvSpPr>
        <p:spPr>
          <a:xfrm>
            <a:off x="762000" y="5359951"/>
            <a:ext cx="7620000" cy="323165"/>
          </a:xfrm>
          <a:prstGeom prst="rect">
            <a:avLst/>
          </a:prstGeom>
          <a:noFill/>
        </p:spPr>
        <p:txBody>
          <a:bodyPr wrap="square" rtlCol="0">
            <a:spAutoFit/>
          </a:bodyPr>
          <a:lstStyle/>
          <a:p>
            <a:r>
              <a:rPr lang="en-US" sz="1500" dirty="0"/>
              <a:t>II Samuel 24:1-10 (NASB)</a:t>
            </a:r>
          </a:p>
        </p:txBody>
      </p:sp>
    </p:spTree>
    <p:extLst>
      <p:ext uri="{BB962C8B-B14F-4D97-AF65-F5344CB8AC3E}">
        <p14:creationId xmlns:p14="http://schemas.microsoft.com/office/powerpoint/2010/main" val="305671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and the Census</a:t>
            </a:r>
          </a:p>
        </p:txBody>
      </p:sp>
      <p:sp>
        <p:nvSpPr>
          <p:cNvPr id="3" name="Content Placeholder 2"/>
          <p:cNvSpPr>
            <a:spLocks noGrp="1"/>
          </p:cNvSpPr>
          <p:nvPr>
            <p:ph idx="1"/>
          </p:nvPr>
        </p:nvSpPr>
        <p:spPr>
          <a:xfrm>
            <a:off x="762001" y="1447801"/>
            <a:ext cx="7619999" cy="3875616"/>
          </a:xfrm>
        </p:spPr>
        <p:txBody>
          <a:bodyPr>
            <a:noAutofit/>
          </a:bodyPr>
          <a:lstStyle/>
          <a:p>
            <a:r>
              <a:rPr lang="en-US" sz="2000" baseline="30000" dirty="0"/>
              <a:t>6 </a:t>
            </a:r>
            <a:r>
              <a:rPr lang="en-US" sz="2000" dirty="0"/>
              <a:t>Then they came to Gilead and to the land of </a:t>
            </a:r>
            <a:r>
              <a:rPr lang="en-US" sz="2000" dirty="0" err="1"/>
              <a:t>Tahtim-hodshi</a:t>
            </a:r>
            <a:r>
              <a:rPr lang="en-US" sz="2000" dirty="0"/>
              <a:t>, and they came to Dan-</a:t>
            </a:r>
            <a:r>
              <a:rPr lang="en-US" sz="2000" dirty="0" err="1"/>
              <a:t>jaan</a:t>
            </a:r>
            <a:r>
              <a:rPr lang="en-US" sz="2000" dirty="0"/>
              <a:t> and around to Sidon, </a:t>
            </a:r>
            <a:r>
              <a:rPr lang="en-US" sz="2000" baseline="30000" dirty="0"/>
              <a:t>7 </a:t>
            </a:r>
            <a:r>
              <a:rPr lang="en-US" sz="2000" dirty="0"/>
              <a:t>and came to the fortress of </a:t>
            </a:r>
            <a:r>
              <a:rPr lang="en-US" sz="2000" dirty="0" err="1"/>
              <a:t>Tyre</a:t>
            </a:r>
            <a:r>
              <a:rPr lang="en-US" sz="2000" dirty="0"/>
              <a:t> and to all the cities of the </a:t>
            </a:r>
            <a:r>
              <a:rPr lang="en-US" sz="2000" dirty="0" err="1"/>
              <a:t>Hivites</a:t>
            </a:r>
            <a:r>
              <a:rPr lang="en-US" sz="2000" dirty="0"/>
              <a:t> and of the Canaanites, and they went out to the south of Judah, </a:t>
            </a:r>
            <a:r>
              <a:rPr lang="en-US" sz="2000" i="1" dirty="0"/>
              <a:t>to</a:t>
            </a:r>
            <a:r>
              <a:rPr lang="en-US" sz="2000" dirty="0"/>
              <a:t> Beersheba. </a:t>
            </a:r>
            <a:r>
              <a:rPr lang="en-US" sz="2000" baseline="30000" dirty="0"/>
              <a:t>8 </a:t>
            </a:r>
            <a:r>
              <a:rPr lang="en-US" sz="2000" dirty="0"/>
              <a:t>So when they had gone about through the whole land, they came to Jerusalem at the end of nine months and twenty days.  </a:t>
            </a:r>
            <a:r>
              <a:rPr lang="en-US" sz="2000" baseline="30000" dirty="0"/>
              <a:t>9 </a:t>
            </a:r>
            <a:r>
              <a:rPr lang="en-US" sz="2000" dirty="0"/>
              <a:t>And </a:t>
            </a:r>
            <a:r>
              <a:rPr lang="en-US" sz="2000" dirty="0" err="1"/>
              <a:t>Joab</a:t>
            </a:r>
            <a:r>
              <a:rPr lang="en-US" sz="2000" dirty="0"/>
              <a:t> gave the number of the registration of the people to the king; and there were in Israel eight hundred thousand valiant men who drew the sword, and the men of Judah were five hundred thousand men.</a:t>
            </a:r>
          </a:p>
          <a:p>
            <a:r>
              <a:rPr lang="en-US" sz="2000" baseline="30000" dirty="0"/>
              <a:t>10 </a:t>
            </a:r>
            <a:r>
              <a:rPr lang="en-US" sz="2000" dirty="0"/>
              <a:t>Now David’s heart troubled him after he had numbered the people. So David said to the </a:t>
            </a:r>
            <a:r>
              <a:rPr lang="en-US" sz="2000" cap="small" dirty="0"/>
              <a:t>Lord</a:t>
            </a:r>
            <a:r>
              <a:rPr lang="en-US" sz="2000" dirty="0"/>
              <a:t>, “I have sinned greatly in what I have done. But now, O </a:t>
            </a:r>
            <a:r>
              <a:rPr lang="en-US" sz="2000" cap="small" dirty="0"/>
              <a:t>Lord</a:t>
            </a:r>
            <a:r>
              <a:rPr lang="en-US" sz="2000" dirty="0"/>
              <a:t>, please take away the iniquity of Your servant, for I have acted very foolishly.” </a:t>
            </a:r>
          </a:p>
          <a:p>
            <a:endParaRPr lang="en-US" sz="2000" dirty="0"/>
          </a:p>
        </p:txBody>
      </p:sp>
      <p:sp>
        <p:nvSpPr>
          <p:cNvPr id="4" name="TextBox 3"/>
          <p:cNvSpPr txBox="1"/>
          <p:nvPr/>
        </p:nvSpPr>
        <p:spPr>
          <a:xfrm>
            <a:off x="762000" y="5359951"/>
            <a:ext cx="7620000" cy="323165"/>
          </a:xfrm>
          <a:prstGeom prst="rect">
            <a:avLst/>
          </a:prstGeom>
          <a:noFill/>
        </p:spPr>
        <p:txBody>
          <a:bodyPr wrap="square" rtlCol="0">
            <a:spAutoFit/>
          </a:bodyPr>
          <a:lstStyle/>
          <a:p>
            <a:r>
              <a:rPr lang="en-US" sz="1500" dirty="0"/>
              <a:t>II Samuel 24:1-10 (NASB)</a:t>
            </a:r>
          </a:p>
        </p:txBody>
      </p:sp>
      <p:sp>
        <p:nvSpPr>
          <p:cNvPr id="5" name="TextBox 4"/>
          <p:cNvSpPr txBox="1"/>
          <p:nvPr/>
        </p:nvSpPr>
        <p:spPr>
          <a:xfrm>
            <a:off x="7186083" y="2517321"/>
            <a:ext cx="656167" cy="400110"/>
          </a:xfrm>
          <a:prstGeom prst="rect">
            <a:avLst/>
          </a:prstGeom>
          <a:solidFill>
            <a:srgbClr val="FFFF00"/>
          </a:solidFill>
        </p:spPr>
        <p:txBody>
          <a:bodyPr wrap="square" rtlCol="0">
            <a:spAutoFit/>
          </a:bodyPr>
          <a:lstStyle/>
          <a:p>
            <a:r>
              <a:rPr lang="en-US" sz="2000" dirty="0"/>
              <a:t>nine</a:t>
            </a:r>
            <a:endParaRPr lang="en-US" sz="1500" dirty="0"/>
          </a:p>
        </p:txBody>
      </p:sp>
      <p:sp>
        <p:nvSpPr>
          <p:cNvPr id="6" name="TextBox 5"/>
          <p:cNvSpPr txBox="1"/>
          <p:nvPr/>
        </p:nvSpPr>
        <p:spPr>
          <a:xfrm>
            <a:off x="761999" y="2783764"/>
            <a:ext cx="2809540" cy="400110"/>
          </a:xfrm>
          <a:prstGeom prst="rect">
            <a:avLst/>
          </a:prstGeom>
          <a:solidFill>
            <a:srgbClr val="FFFF00"/>
          </a:solidFill>
        </p:spPr>
        <p:txBody>
          <a:bodyPr wrap="square" rtlCol="0">
            <a:spAutoFit/>
          </a:bodyPr>
          <a:lstStyle/>
          <a:p>
            <a:r>
              <a:rPr lang="en-US" sz="2000" dirty="0"/>
              <a:t>months and twenty days.</a:t>
            </a:r>
          </a:p>
        </p:txBody>
      </p:sp>
    </p:spTree>
    <p:extLst>
      <p:ext uri="{BB962C8B-B14F-4D97-AF65-F5344CB8AC3E}">
        <p14:creationId xmlns:p14="http://schemas.microsoft.com/office/powerpoint/2010/main" val="101083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and Bathsheba</a:t>
            </a:r>
          </a:p>
        </p:txBody>
      </p:sp>
      <p:sp>
        <p:nvSpPr>
          <p:cNvPr id="3" name="Content Placeholder 2"/>
          <p:cNvSpPr>
            <a:spLocks noGrp="1"/>
          </p:cNvSpPr>
          <p:nvPr>
            <p:ph idx="1"/>
          </p:nvPr>
        </p:nvSpPr>
        <p:spPr>
          <a:xfrm>
            <a:off x="836084" y="1538112"/>
            <a:ext cx="7545916" cy="3944055"/>
          </a:xfrm>
          <a:noFill/>
        </p:spPr>
        <p:txBody>
          <a:bodyPr>
            <a:normAutofit fontScale="25000" lnSpcReduction="20000"/>
          </a:bodyPr>
          <a:lstStyle/>
          <a:p>
            <a:r>
              <a:rPr lang="en-US" sz="9333" baseline="30000" dirty="0"/>
              <a:t>26 </a:t>
            </a:r>
            <a:r>
              <a:rPr lang="en-US" sz="9333" dirty="0"/>
              <a:t>Now when the wife of Uriah heard that Uriah her husband was dead, she mourned for her husband. </a:t>
            </a:r>
            <a:r>
              <a:rPr lang="en-US" sz="9333" baseline="30000" dirty="0"/>
              <a:t>27 </a:t>
            </a:r>
            <a:r>
              <a:rPr lang="en-US" sz="9333" dirty="0"/>
              <a:t>When the </a:t>
            </a:r>
            <a:r>
              <a:rPr lang="en-US" sz="9333" i="1" dirty="0"/>
              <a:t>time of</a:t>
            </a:r>
            <a:r>
              <a:rPr lang="en-US" sz="9333" dirty="0"/>
              <a:t> mourning was over, David sent and brought her to his house and she became his wife; then she bore him a son. But the thing that David had done was evil in the sight of the </a:t>
            </a:r>
            <a:r>
              <a:rPr lang="en-US" sz="9333" cap="small" dirty="0"/>
              <a:t>Lord</a:t>
            </a:r>
            <a:r>
              <a:rPr lang="en-US" sz="9333" dirty="0"/>
              <a:t>.</a:t>
            </a:r>
          </a:p>
          <a:p>
            <a:r>
              <a:rPr lang="en-US" sz="9333" dirty="0"/>
              <a:t>12 Then the </a:t>
            </a:r>
            <a:r>
              <a:rPr lang="en-US" sz="9333" cap="small" dirty="0"/>
              <a:t>Lord</a:t>
            </a:r>
            <a:r>
              <a:rPr lang="en-US" sz="9333" dirty="0"/>
              <a:t> sent Nathan to David. And he came to him and said, “There were two men in one city, the one rich and the other poor.</a:t>
            </a:r>
            <a:br>
              <a:rPr lang="en-US" sz="9333" dirty="0"/>
            </a:br>
            <a:r>
              <a:rPr lang="en-US" sz="9333" baseline="30000" dirty="0"/>
              <a:t>2 </a:t>
            </a:r>
            <a:r>
              <a:rPr lang="en-US" sz="9333" dirty="0"/>
              <a:t>“The rich man had a great many flocks and herds.</a:t>
            </a:r>
            <a:br>
              <a:rPr lang="en-US" sz="9333" dirty="0"/>
            </a:br>
            <a:r>
              <a:rPr lang="en-US" sz="9333" baseline="30000" dirty="0"/>
              <a:t>3 </a:t>
            </a:r>
            <a:r>
              <a:rPr lang="en-US" sz="9333" dirty="0"/>
              <a:t>“But the poor man had nothing except one little ewe lamb</a:t>
            </a:r>
            <a:br>
              <a:rPr lang="en-US" sz="9333" dirty="0"/>
            </a:br>
            <a:r>
              <a:rPr lang="en-US" sz="9333" dirty="0"/>
              <a:t>Which he bought and nourished;</a:t>
            </a:r>
            <a:br>
              <a:rPr lang="en-US" sz="9333" dirty="0"/>
            </a:br>
            <a:r>
              <a:rPr lang="en-US" sz="9333" dirty="0"/>
              <a:t>And it grew up together with him and his children.</a:t>
            </a:r>
            <a:br>
              <a:rPr lang="en-US" sz="9333" dirty="0"/>
            </a:br>
            <a:r>
              <a:rPr lang="en-US" sz="9333" dirty="0"/>
              <a:t>It would eat of his bread and drink of his cup and lie in his bosom, And was like a daughter to him.</a:t>
            </a:r>
            <a:br>
              <a:rPr lang="en-US" dirty="0"/>
            </a:br>
            <a:endParaRPr lang="en-US" dirty="0"/>
          </a:p>
          <a:p>
            <a:endParaRPr lang="en-US" dirty="0"/>
          </a:p>
        </p:txBody>
      </p:sp>
      <p:sp>
        <p:nvSpPr>
          <p:cNvPr id="4" name="TextBox 3"/>
          <p:cNvSpPr txBox="1"/>
          <p:nvPr/>
        </p:nvSpPr>
        <p:spPr>
          <a:xfrm>
            <a:off x="762000" y="5359951"/>
            <a:ext cx="7620000" cy="323165"/>
          </a:xfrm>
          <a:prstGeom prst="rect">
            <a:avLst/>
          </a:prstGeom>
          <a:noFill/>
        </p:spPr>
        <p:txBody>
          <a:bodyPr wrap="square" rtlCol="0">
            <a:spAutoFit/>
          </a:bodyPr>
          <a:lstStyle/>
          <a:p>
            <a:r>
              <a:rPr lang="en-US" sz="1500" dirty="0"/>
              <a:t>II Samuel 11:26 – 12:3 (NASB)</a:t>
            </a:r>
          </a:p>
        </p:txBody>
      </p:sp>
      <p:sp>
        <p:nvSpPr>
          <p:cNvPr id="5" name="TextBox 4"/>
          <p:cNvSpPr txBox="1"/>
          <p:nvPr/>
        </p:nvSpPr>
        <p:spPr>
          <a:xfrm>
            <a:off x="3865217" y="2286001"/>
            <a:ext cx="115112" cy="323165"/>
          </a:xfrm>
          <a:prstGeom prst="rect">
            <a:avLst/>
          </a:prstGeom>
          <a:solidFill>
            <a:srgbClr val="FFFF00"/>
          </a:solidFill>
        </p:spPr>
        <p:txBody>
          <a:bodyPr wrap="square" rtlCol="0">
            <a:spAutoFit/>
          </a:bodyPr>
          <a:lstStyle/>
          <a:p>
            <a:endParaRPr lang="en-US" sz="1500" dirty="0"/>
          </a:p>
        </p:txBody>
      </p:sp>
    </p:spTree>
    <p:extLst>
      <p:ext uri="{BB962C8B-B14F-4D97-AF65-F5344CB8AC3E}">
        <p14:creationId xmlns:p14="http://schemas.microsoft.com/office/powerpoint/2010/main" val="111748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David’s Spiritual Struggles</a:t>
            </a:r>
          </a:p>
        </p:txBody>
      </p:sp>
      <p:sp>
        <p:nvSpPr>
          <p:cNvPr id="3" name="Content Placeholder 2"/>
          <p:cNvSpPr>
            <a:spLocks noGrp="1"/>
          </p:cNvSpPr>
          <p:nvPr>
            <p:ph idx="1"/>
          </p:nvPr>
        </p:nvSpPr>
        <p:spPr>
          <a:xfrm>
            <a:off x="915058" y="1538111"/>
            <a:ext cx="6934201" cy="3722377"/>
          </a:xfrm>
        </p:spPr>
        <p:txBody>
          <a:bodyPr>
            <a:noAutofit/>
          </a:bodyPr>
          <a:lstStyle/>
          <a:p>
            <a:r>
              <a:rPr lang="en-US" sz="2050" dirty="0"/>
              <a:t>I believe they were much like mine…</a:t>
            </a:r>
          </a:p>
          <a:p>
            <a:pPr lvl="1"/>
            <a:r>
              <a:rPr lang="en-US" sz="2050" dirty="0"/>
              <a:t>David’s relationship with God was not the same as it once was.</a:t>
            </a:r>
          </a:p>
          <a:p>
            <a:pPr lvl="1"/>
            <a:r>
              <a:rPr lang="en-US" sz="2050" dirty="0"/>
              <a:t>David struggled with his faith.</a:t>
            </a:r>
          </a:p>
          <a:p>
            <a:pPr lvl="1"/>
            <a:r>
              <a:rPr lang="en-US" sz="2050" dirty="0"/>
              <a:t>David suppressed internal calls to action or repentance.</a:t>
            </a:r>
          </a:p>
          <a:p>
            <a:pPr lvl="1"/>
            <a:r>
              <a:rPr lang="en-US" sz="2050" dirty="0"/>
              <a:t>David’s prayers lacked the frequency and intimacy with God they once had.</a:t>
            </a:r>
          </a:p>
          <a:p>
            <a:pPr lvl="1"/>
            <a:r>
              <a:rPr lang="en-US" sz="2050" dirty="0"/>
              <a:t>David became more of a pessimist than an optimist about his spiritual future.</a:t>
            </a:r>
          </a:p>
          <a:p>
            <a:pPr lvl="1"/>
            <a:r>
              <a:rPr lang="en-US" sz="2050" dirty="0"/>
              <a:t>David felt helpless, doubted his ability to please God again.</a:t>
            </a:r>
          </a:p>
          <a:p>
            <a:pPr lvl="1"/>
            <a:r>
              <a:rPr lang="en-US" sz="2050" dirty="0"/>
              <a:t>David, at times, convinced himself he didn’t know what to do.</a:t>
            </a:r>
          </a:p>
        </p:txBody>
      </p:sp>
    </p:spTree>
    <p:extLst>
      <p:ext uri="{BB962C8B-B14F-4D97-AF65-F5344CB8AC3E}">
        <p14:creationId xmlns:p14="http://schemas.microsoft.com/office/powerpoint/2010/main" val="317803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733</TotalTime>
  <Words>508</Words>
  <Application>Microsoft Office PowerPoint</Application>
  <PresentationFormat>On-screen Show (16:10)</PresentationFormat>
  <Paragraphs>88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Truth During Discouragement</vt:lpstr>
      <vt:lpstr>David and Bathsheba</vt:lpstr>
      <vt:lpstr>David and Bathsheba</vt:lpstr>
      <vt:lpstr>David and Bathsheba</vt:lpstr>
      <vt:lpstr>David and Bathsheba</vt:lpstr>
      <vt:lpstr>David and the Census</vt:lpstr>
      <vt:lpstr>David and the Census</vt:lpstr>
      <vt:lpstr>David and Bathsheba</vt:lpstr>
      <vt:lpstr>David’s Spiritual Struggles</vt:lpstr>
      <vt:lpstr>Handling Periods of Struggle</vt:lpstr>
      <vt:lpstr>Discerning What is Truth</vt:lpstr>
      <vt:lpstr>Discerning What is Truth</vt:lpstr>
      <vt:lpstr>Handling Periods of Struggle</vt:lpstr>
      <vt:lpstr>Truth During Discouragement</vt:lpstr>
    </vt:vector>
  </TitlesOfParts>
  <Company>Drummond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 in Discouragement</dc:title>
  <dc:creator>Hall, Andrew</dc:creator>
  <cp:lastModifiedBy>Brad Beutjer</cp:lastModifiedBy>
  <cp:revision>39</cp:revision>
  <dcterms:created xsi:type="dcterms:W3CDTF">2014-09-14T02:43:44Z</dcterms:created>
  <dcterms:modified xsi:type="dcterms:W3CDTF">2016-09-25T22:38:02Z</dcterms:modified>
</cp:coreProperties>
</file>