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311" r:id="rId2"/>
    <p:sldId id="365" r:id="rId3"/>
    <p:sldId id="356" r:id="rId4"/>
    <p:sldId id="358" r:id="rId5"/>
    <p:sldId id="359" r:id="rId6"/>
    <p:sldId id="360" r:id="rId7"/>
    <p:sldId id="361" r:id="rId8"/>
    <p:sldId id="362" r:id="rId9"/>
    <p:sldId id="363" r:id="rId10"/>
    <p:sldId id="364"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65145" autoAdjust="0"/>
  </p:normalViewPr>
  <p:slideViewPr>
    <p:cSldViewPr snapToGrid="0" snapToObjects="1">
      <p:cViewPr varScale="1">
        <p:scale>
          <a:sx n="90" d="100"/>
          <a:sy n="90" d="100"/>
        </p:scale>
        <p:origin x="-1416" y="-9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10/12/16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Tonight </a:t>
            </a:r>
          </a:p>
          <a:p>
            <a:endParaRPr lang="en-US" dirty="0" smtClean="0"/>
          </a:p>
          <a:p>
            <a:r>
              <a:rPr lang="en-US" dirty="0" smtClean="0"/>
              <a:t>We are starting</a:t>
            </a:r>
            <a:r>
              <a:rPr lang="en-US" baseline="0" dirty="0" smtClean="0"/>
              <a:t> a NEW section of Colossians with Chapter 3…  In this section the PREMENENCE OF CHRIST is not just declared or defended…but is now DEMONSTRATED.</a:t>
            </a:r>
          </a:p>
          <a:p>
            <a:endParaRPr lang="en-US" baseline="0" dirty="0" smtClean="0"/>
          </a:p>
          <a:p>
            <a:r>
              <a:rPr lang="en-US" baseline="0" dirty="0" smtClean="0"/>
              <a:t>Chapter 3 and Chapter 4 show us the superiority of CHRIST in everyday living.</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Tonight </a:t>
            </a:r>
          </a:p>
          <a:p>
            <a:endParaRPr lang="en-US" dirty="0" smtClean="0"/>
          </a:p>
          <a:p>
            <a:r>
              <a:rPr lang="en-US" dirty="0" smtClean="0"/>
              <a:t>We are starting</a:t>
            </a:r>
            <a:r>
              <a:rPr lang="en-US" baseline="0" dirty="0" smtClean="0"/>
              <a:t> a NEW section of Colossians with Chapter 3…  In this section the PREMENENCE OF CHRIST is not just declared or defended…but is now DEMONSTRATED.</a:t>
            </a:r>
          </a:p>
          <a:p>
            <a:endParaRPr lang="en-US" baseline="0" dirty="0" smtClean="0"/>
          </a:p>
          <a:p>
            <a:r>
              <a:rPr lang="en-US" baseline="0" dirty="0" smtClean="0"/>
              <a:t>Chapter 3 and Chapter 4 show us the superiority of CHRIST in everyday living.</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Because we get tempted!</a:t>
            </a:r>
          </a:p>
          <a:p>
            <a:endParaRPr lang="en-US" dirty="0" smtClean="0"/>
          </a:p>
          <a:p>
            <a:r>
              <a:rPr lang="en-US" dirty="0" smtClean="0"/>
              <a:t>Also,</a:t>
            </a:r>
            <a:r>
              <a:rPr lang="en-US" baseline="0" dirty="0" smtClean="0"/>
              <a:t> because we so often “revert” to the old self behaviors of the previous verses.</a:t>
            </a:r>
          </a:p>
          <a:p>
            <a:endParaRPr lang="en-US" baseline="0" dirty="0" smtClean="0"/>
          </a:p>
          <a:p>
            <a:r>
              <a:rPr lang="en-US" baseline="0" dirty="0" smtClean="0"/>
              <a:t>*** These commands are SO NEEDED…that Ephesians actually goes into even more detail in each of these areas.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A</a:t>
            </a:r>
            <a:r>
              <a:rPr lang="en-US" baseline="0" dirty="0" smtClean="0"/>
              <a:t> new self, and new heart, and new ruler – inevitably leads to new relationships.</a:t>
            </a:r>
          </a:p>
          <a:p>
            <a:endParaRPr lang="en-US" baseline="0" dirty="0" smtClean="0"/>
          </a:p>
          <a:p>
            <a:endParaRPr lang="en-US" baseline="0" dirty="0" smtClean="0"/>
          </a:p>
          <a:p>
            <a:r>
              <a:rPr lang="en-US" baseline="0" dirty="0" smtClean="0"/>
              <a:t>ALL 3 require self-control and sacrifice for the good of the WHOLE family over self.</a:t>
            </a:r>
          </a:p>
          <a:p>
            <a:endParaRPr lang="en-US" baseline="0" dirty="0" smtClean="0"/>
          </a:p>
          <a:p>
            <a:r>
              <a:rPr lang="en-US" baseline="0" dirty="0" smtClean="0"/>
              <a:t>Affection &amp; Friendship…</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347" y="75600"/>
            <a:ext cx="3412440" cy="2132775"/>
          </a:xfrm>
        </p:spPr>
      </p:sp>
      <p:sp>
        <p:nvSpPr>
          <p:cNvPr id="3" name="Notes Placeholder 2"/>
          <p:cNvSpPr>
            <a:spLocks noGrp="1"/>
          </p:cNvSpPr>
          <p:nvPr>
            <p:ph type="body" idx="1"/>
          </p:nvPr>
        </p:nvSpPr>
        <p:spPr>
          <a:xfrm>
            <a:off x="332601" y="2208375"/>
            <a:ext cx="6122877" cy="6788200"/>
          </a:xfrm>
        </p:spPr>
        <p:txBody>
          <a:bodyPr>
            <a:normAutofit fontScale="92500" lnSpcReduction="20000"/>
          </a:bodyPr>
          <a:lstStyle/>
          <a:p>
            <a:r>
              <a:rPr lang="en-US" dirty="0" smtClean="0"/>
              <a:t>A </a:t>
            </a:r>
            <a:r>
              <a:rPr lang="en-US" u="sng" dirty="0" smtClean="0"/>
              <a:t>Helper</a:t>
            </a:r>
            <a:r>
              <a:rPr lang="en-US" dirty="0" smtClean="0"/>
              <a:t>: “help, one who helps”</a:t>
            </a:r>
          </a:p>
          <a:p>
            <a:pPr lvl="1"/>
            <a:r>
              <a:rPr lang="en-US" dirty="0" smtClean="0"/>
              <a:t>to make it easier for someone to do something by offering one's services or resources.</a:t>
            </a:r>
            <a:r>
              <a:rPr lang="en-US" dirty="0" smtClean="0"/>
              <a:t> </a:t>
            </a:r>
          </a:p>
          <a:p>
            <a:endParaRPr lang="en-US" dirty="0" smtClean="0"/>
          </a:p>
          <a:p>
            <a:r>
              <a:rPr lang="en-US" dirty="0" smtClean="0"/>
              <a:t>She Is NOT Inferior.</a:t>
            </a:r>
          </a:p>
          <a:p>
            <a:pPr lvl="1"/>
            <a:r>
              <a:rPr lang="en-US" dirty="0" smtClean="0"/>
              <a:t> “fellow heir” (1 Peter 3:7)</a:t>
            </a:r>
          </a:p>
          <a:p>
            <a:pPr lvl="1"/>
            <a:r>
              <a:rPr lang="en-US" dirty="0" smtClean="0"/>
              <a:t>Nor, to be blamed (Genesis 3:12)</a:t>
            </a:r>
          </a:p>
          <a:p>
            <a:r>
              <a:rPr lang="en-US" dirty="0" smtClean="0"/>
              <a:t>She IS Made In God’s Image.</a:t>
            </a:r>
          </a:p>
          <a:p>
            <a:pPr lvl="1"/>
            <a:r>
              <a:rPr lang="en-US" dirty="0" smtClean="0"/>
              <a:t>She Is A Person With Free Will &amp; </a:t>
            </a:r>
            <a:br>
              <a:rPr lang="en-US" dirty="0" smtClean="0"/>
            </a:br>
            <a:r>
              <a:rPr lang="en-US" dirty="0" smtClean="0"/>
              <a:t>Moral Obligations (Genesis 1:27)</a:t>
            </a:r>
          </a:p>
          <a:p>
            <a:pPr lvl="1"/>
            <a:r>
              <a:rPr lang="en-US" dirty="0" smtClean="0"/>
              <a:t>Personal Talents &amp; Strengths</a:t>
            </a:r>
          </a:p>
          <a:p>
            <a:r>
              <a:rPr lang="en-US" dirty="0" smtClean="0"/>
              <a:t>She IS In Consent To His Leadership.</a:t>
            </a:r>
          </a:p>
          <a:p>
            <a:pPr lvl="1"/>
            <a:r>
              <a:rPr lang="en-US" dirty="0" smtClean="0"/>
              <a:t>Genesis 3:16, Ephesians 5:24</a:t>
            </a:r>
          </a:p>
          <a:p>
            <a:pPr lvl="1"/>
            <a:r>
              <a:rPr lang="en-US" dirty="0" smtClean="0"/>
              <a:t>Worthy of Praise (Genesis 2:23, </a:t>
            </a:r>
            <a:r>
              <a:rPr lang="en-US" dirty="0" err="1" smtClean="0"/>
              <a:t>Prov</a:t>
            </a:r>
            <a:r>
              <a:rPr lang="en-US" dirty="0" smtClean="0"/>
              <a:t> 31:28-30)</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Ladies</a:t>
            </a:r>
            <a:r>
              <a:rPr lang="en-US" baseline="0" dirty="0" smtClean="0"/>
              <a:t> – you are his most important Partner.</a:t>
            </a:r>
          </a:p>
          <a:p>
            <a:pPr>
              <a:buFont typeface="Wingdings" pitchFamily="-103" charset="2"/>
              <a:buChar char="Ø"/>
            </a:pPr>
            <a:r>
              <a:rPr lang="en-US" baseline="0" dirty="0" smtClean="0"/>
              <a:t>You are above his team-mates. You are above his colleagues. You are above his friends. You are above other women.  You are the human being whose support he is most in need of.</a:t>
            </a:r>
            <a:endParaRPr lang="en-US" baseline="0" dirty="0" smtClean="0"/>
          </a:p>
          <a:p>
            <a:endParaRPr lang="en-US" dirty="0" smtClean="0"/>
          </a:p>
          <a:p>
            <a:r>
              <a:rPr lang="en-US" dirty="0" smtClean="0"/>
              <a:t>Aspirations: To encourage</a:t>
            </a:r>
            <a:r>
              <a:rPr lang="en-US" baseline="0" dirty="0" smtClean="0"/>
              <a:t> him in all that is right!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This especially </a:t>
            </a:r>
            <a:r>
              <a:rPr lang="en-US" baseline="0" dirty="0" err="1" smtClean="0"/>
              <a:t>includes:</a:t>
            </a:r>
            <a:r>
              <a:rPr lang="en-US" dirty="0" err="1" smtClean="0"/>
              <a:t>Leadership</a:t>
            </a:r>
            <a:r>
              <a:rPr lang="en-US" dirty="0" smtClean="0"/>
              <a:t> In The Home &amp; Church.  Remember, Godly deacons</a:t>
            </a:r>
            <a:r>
              <a:rPr lang="en-US" baseline="0" dirty="0" smtClean="0"/>
              <a:t> and elders must have Godly wives on their side.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Ladies (and husbands too) – ask yourself… I am helping my spouse be more engaged? or disconnected from church leadership?</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am I bringing more stress? Or peace?</a:t>
            </a:r>
            <a:br>
              <a:rPr lang="en-US" baseline="0" dirty="0" smtClean="0"/>
            </a:br>
            <a:r>
              <a:rPr lang="en-US" baseline="0" dirty="0" smtClean="0"/>
              <a:t>Am I helping him be more focused? Or more divided?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Am I helping him be more foolish or wise?</a:t>
            </a:r>
            <a:endParaRPr lang="en-US" dirty="0" smtClean="0"/>
          </a:p>
          <a:p>
            <a:endParaRPr lang="en-US" baseline="0" dirty="0" smtClean="0"/>
          </a:p>
          <a:p>
            <a:r>
              <a:rPr lang="en-US" baseline="0" dirty="0" smtClean="0"/>
              <a:t>To “Support” His aspirations – I don’t mean financially – but I DO MEAN: To be supportive!  To help him find a way to embark upon and excel in good works.</a:t>
            </a:r>
          </a:p>
          <a:p>
            <a:endParaRPr lang="en-US" baseline="0" dirty="0" smtClean="0"/>
          </a:p>
          <a:p>
            <a:pPr>
              <a:buFont typeface="Wingdings" pitchFamily="-103" charset="2"/>
              <a:buChar char="à"/>
            </a:pPr>
            <a:r>
              <a:rPr lang="en-US" baseline="0" dirty="0" smtClean="0">
                <a:sym typeface="Wingdings"/>
              </a:rPr>
              <a:t>A Help-Meet not only assists him, but prays for the Lord’s blessings, assistance, open doors, and fellow laborers.</a:t>
            </a:r>
          </a:p>
          <a:p>
            <a:pPr>
              <a:buFont typeface="Wingdings" pitchFamily="-103" charset="2"/>
              <a:buNone/>
            </a:pPr>
            <a:endParaRPr lang="en-US" baseline="0" dirty="0" smtClean="0">
              <a:sym typeface="Wingdings"/>
            </a:endParaRPr>
          </a:p>
          <a:p>
            <a:pPr>
              <a:buFont typeface="Wingdings" pitchFamily="-103" charset="2"/>
              <a:buNone/>
            </a:pPr>
            <a:r>
              <a:rPr lang="en-US" baseline="0" dirty="0" smtClean="0">
                <a:sym typeface="Wingdings"/>
              </a:rPr>
              <a:t>Your Godly Example &amp; Influential Words: </a:t>
            </a:r>
          </a:p>
          <a:p>
            <a:pPr>
              <a:buFont typeface="Wingdings" pitchFamily="-103" charset="2"/>
              <a:buNone/>
            </a:pPr>
            <a:r>
              <a:rPr lang="en-US" baseline="0" dirty="0" smtClean="0">
                <a:sym typeface="Wingdings"/>
              </a:rPr>
              <a:t>Positive Example - Ruth Brings out the Best in Boaz With Inner &amp; Outer Beauty She Stirs Him To Godly Actions…</a:t>
            </a:r>
          </a:p>
          <a:p>
            <a:pPr>
              <a:buFont typeface="Wingdings" pitchFamily="-103" charset="2"/>
              <a:buNone/>
            </a:pPr>
            <a:r>
              <a:rPr lang="en-US" baseline="0" dirty="0" smtClean="0">
                <a:sym typeface="Wingdings"/>
              </a:rPr>
              <a:t>Negative Example - Delilah Used Her Nagging to Bring Out The Worst In Samson.</a:t>
            </a:r>
          </a:p>
          <a:p>
            <a:pPr>
              <a:buFont typeface="Wingdings" pitchFamily="-103" charset="2"/>
              <a:buNone/>
            </a:pPr>
            <a:endParaRPr lang="en-US" baseline="0" dirty="0" smtClean="0">
              <a:sym typeface="Wingdings"/>
            </a:endParaRPr>
          </a:p>
          <a:p>
            <a:r>
              <a:rPr lang="en-US" dirty="0" smtClean="0"/>
              <a:t>Her good deed towards Naomi, inspires His kindness, protection and generosity towards her.</a:t>
            </a:r>
          </a:p>
          <a:p>
            <a:endParaRPr lang="en-US" dirty="0" smtClean="0"/>
          </a:p>
          <a:p>
            <a:r>
              <a:rPr lang="en-US" dirty="0" smtClean="0"/>
              <a:t>Her elegant</a:t>
            </a:r>
            <a:r>
              <a:rPr lang="en-US" baseline="0" dirty="0" smtClean="0"/>
              <a:t> courtship, inspires His honorable oath. &amp; His taking on the responsibility to care for Naomi as well.</a:t>
            </a:r>
          </a:p>
          <a:p>
            <a:endParaRPr lang="en-US" baseline="0" dirty="0" smtClean="0"/>
          </a:p>
          <a:p>
            <a:r>
              <a:rPr lang="en-US" baseline="0" dirty="0" smtClean="0"/>
              <a:t>Proverbs 31:6 – words are great and are powerful. They should be used as a woman’s great gift (which by the way reveals that God gave her an excellent brain to form those thoughts and speak those words and teach the next generation of young ladies and children…)</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“there is a difference between working to escape the home and working to help the home.” </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endParaRPr lang="en-US" dirty="0" smtClean="0"/>
          </a:p>
          <a:p>
            <a:r>
              <a:rPr lang="en-US" dirty="0" smtClean="0"/>
              <a:t>Is your heart driven by ambition? By pride? By friendships?  By Insecurity?  By Fear?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Husbands Need Ezra 7:10 Habits.</a:t>
            </a:r>
          </a:p>
          <a:p>
            <a:endParaRPr lang="en-US" dirty="0" smtClean="0"/>
          </a:p>
          <a:p>
            <a:r>
              <a:rPr lang="en-US" dirty="0" smtClean="0"/>
              <a:t>Heart</a:t>
            </a:r>
            <a:r>
              <a:rPr lang="en-US" baseline="0" dirty="0" smtClean="0"/>
              <a:t> Must be Led….Matthew 6:21 – where is your treasure?</a:t>
            </a:r>
          </a:p>
          <a:p>
            <a:endParaRPr lang="en-US" baseline="0" dirty="0" smtClean="0"/>
          </a:p>
          <a:p>
            <a:endParaRPr lang="en-US" baseline="0" dirty="0" smtClean="0"/>
          </a:p>
          <a:p>
            <a:endParaRPr lang="en-US" baseline="0" dirty="0" smtClean="0"/>
          </a:p>
          <a:p>
            <a:endParaRPr lang="en-US" baseline="0" dirty="0" smtClean="0"/>
          </a:p>
          <a:p>
            <a:r>
              <a:rPr lang="en-US" baseline="0" dirty="0" smtClean="0"/>
              <a:t>BITTERNESS &amp; INGRATITUDE…  Please remember that Paul just told us three times in vs. 15, 16, and 17 to be THANKFUL.  And Thankfulness should dominate our family relationships.  &gt; If you have a spouse…If you have children… If you have your parents… BE THANKFUL.</a:t>
            </a:r>
          </a:p>
          <a:p>
            <a:endParaRPr lang="en-US" baseline="0" dirty="0" smtClean="0"/>
          </a:p>
          <a:p>
            <a:r>
              <a:rPr lang="en-US" sz="1200" kern="1200" dirty="0" smtClean="0">
                <a:solidFill>
                  <a:schemeClr val="tx1"/>
                </a:solidFill>
                <a:latin typeface="+mn-lt"/>
                <a:ea typeface="+mn-ea"/>
                <a:cs typeface="+mn-cs"/>
              </a:rPr>
              <a:t>JFB:  be not bitter—ill-tempered and provoking. Many who are polite abroad, are rude and bitter at home because they are not afraid to be so there.</a:t>
            </a:r>
            <a:endParaRPr lang="en-US" baseline="0" dirty="0" smtClean="0"/>
          </a:p>
          <a:p>
            <a:endParaRPr lang="en-US" baseline="0" dirty="0" smtClean="0"/>
          </a:p>
          <a:p>
            <a:endParaRPr lang="en-US" baseline="0" dirty="0" smtClean="0"/>
          </a:p>
          <a:p>
            <a:pPr>
              <a:buFont typeface="Wingdings" charset="2"/>
              <a:buChar char="Ø"/>
            </a:pPr>
            <a:r>
              <a:rPr lang="en-US" baseline="0" dirty="0" smtClean="0"/>
              <a:t>When a person who should be seen as a joy and a blessing in your life, is viewed with bitterness, husbands have a big problem. They’ve begun to focus on what they dislike about their wives, rather than the many ways she supports and loves him.</a:t>
            </a:r>
          </a:p>
          <a:p>
            <a:pPr>
              <a:buFont typeface="Wingdings" charset="2"/>
              <a:buChar char="Ø"/>
            </a:pPr>
            <a:endParaRPr lang="en-US" baseline="0" dirty="0" smtClean="0"/>
          </a:p>
          <a:p>
            <a:pPr>
              <a:buFont typeface="Wingdings" charset="2"/>
              <a:buChar char="Ø"/>
            </a:pPr>
            <a:r>
              <a:rPr lang="en-US" baseline="0" dirty="0" smtClean="0"/>
              <a:t> To render </a:t>
            </a:r>
            <a:r>
              <a:rPr lang="en-US" baseline="0" dirty="0" err="1" smtClean="0"/>
              <a:t>angry..to</a:t>
            </a:r>
            <a:r>
              <a:rPr lang="en-US" baseline="0" dirty="0" smtClean="0"/>
              <a:t> Deal bitterly with.  Husbands – just like you are not to treat your children poorly and cause them to develop bitter anger, you must not allow bitter anger to grow in your heart.  Do not allow bitterness to lead to disrespect.  Do not allow bitterness to lead to abandonment.  Do not allow bitterness to lead you to being unfair and ungenerous in the demands you place on your wife. (Exodus 1:14)   You’ve got to face bitterness. </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Parents represent</a:t>
            </a:r>
            <a:r>
              <a:rPr lang="en-US" baseline="0" dirty="0" smtClean="0"/>
              <a:t> authority. If children are taught by our repeated behavior that authority is INSENSITIVE, UNCONCERNED, UNJUST, UNREALISITIC, UNFORGIVING…then their entire perception of God’s love and leadership is wrong.</a:t>
            </a:r>
          </a:p>
          <a:p>
            <a:endParaRPr lang="en-US" baseline="0" dirty="0" smtClean="0"/>
          </a:p>
          <a:p>
            <a:r>
              <a:rPr lang="en-US" baseline="0" dirty="0" smtClean="0"/>
              <a:t>It is our job to lead the way God leads.  To lead in a way that draws our children closer to us, To lead in a way that causes them to seek out our counsel, not run from it.</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10/12/16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10/12/16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10/12/16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10/12/16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 Goals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To understand and appreciate the preeminence of Christ.</a:t>
            </a:r>
          </a:p>
          <a:p>
            <a:pPr marL="514350" indent="-514350">
              <a:buFont typeface="+mj-lt"/>
              <a:buAutoNum type="arabicPeriod"/>
            </a:pPr>
            <a:r>
              <a:rPr lang="en-US" dirty="0" smtClean="0"/>
              <a:t>To guard against worldly arguments which undermine Christ.</a:t>
            </a:r>
          </a:p>
          <a:p>
            <a:pPr marL="514350" indent="-514350">
              <a:buFont typeface="+mj-lt"/>
              <a:buAutoNum type="arabicPeriod"/>
            </a:pPr>
            <a:r>
              <a:rPr lang="en-US" dirty="0" smtClean="0"/>
              <a:t>To elevate our thinking towards heavenly blessings in Christ.</a:t>
            </a:r>
          </a:p>
          <a:p>
            <a:pPr marL="514350" indent="-514350">
              <a:buFont typeface="+mj-lt"/>
              <a:buAutoNum type="arabicPeriod"/>
            </a:pPr>
            <a:r>
              <a:rPr lang="en-US" b="1" dirty="0" smtClean="0"/>
              <a:t>To transform daily decisions in the light of the leadership of Christ.</a:t>
            </a:r>
            <a:endParaRPr lang="en-US" b="1"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754"/>
            <a:ext cx="8229600" cy="2468101"/>
          </a:xfrm>
        </p:spPr>
        <p:txBody>
          <a:bodyPr>
            <a:normAutofit/>
          </a:bodyPr>
          <a:lstStyle/>
          <a:p>
            <a:r>
              <a:rPr lang="en-US" dirty="0" smtClean="0"/>
              <a:t>These Commands Appear </a:t>
            </a:r>
            <a:br>
              <a:rPr lang="en-US" dirty="0" smtClean="0"/>
            </a:br>
            <a:r>
              <a:rPr lang="en-US" dirty="0" smtClean="0"/>
              <a:t>Brief And Somewhat Obvious, So Why Do We Need Them?</a:t>
            </a:r>
            <a:endParaRPr lang="en-US" dirty="0"/>
          </a:p>
        </p:txBody>
      </p:sp>
      <p:sp>
        <p:nvSpPr>
          <p:cNvPr id="3" name="Content Placeholder 2"/>
          <p:cNvSpPr>
            <a:spLocks noGrp="1"/>
          </p:cNvSpPr>
          <p:nvPr>
            <p:ph idx="1"/>
          </p:nvPr>
        </p:nvSpPr>
        <p:spPr>
          <a:xfrm>
            <a:off x="457200" y="2939550"/>
            <a:ext cx="8229600" cy="2165585"/>
          </a:xfrm>
        </p:spPr>
        <p:txBody>
          <a:bodyPr>
            <a:normAutofit fontScale="85000" lnSpcReduction="10000"/>
          </a:bodyPr>
          <a:lstStyle/>
          <a:p>
            <a:r>
              <a:rPr lang="en-US" dirty="0" smtClean="0"/>
              <a:t>We Need These Commands To Create A Functional &amp; Beneficial Structure That Equips Families To Meet Their God-Designed Purposes.</a:t>
            </a:r>
          </a:p>
          <a:p>
            <a:r>
              <a:rPr lang="en-US" dirty="0" smtClean="0"/>
              <a:t>We Need These Commands Because Satan Tempts Us To Revert To The Old Man’s Unloving &amp; Selfish Actions.</a:t>
            </a: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85"/>
            <a:ext cx="8229600" cy="952500"/>
          </a:xfrm>
        </p:spPr>
        <p:txBody>
          <a:bodyPr/>
          <a:lstStyle/>
          <a:p>
            <a:r>
              <a:rPr lang="en-US" dirty="0" smtClean="0"/>
              <a:t>Our New Relationships</a:t>
            </a:r>
            <a:endParaRPr lang="en-US" dirty="0"/>
          </a:p>
        </p:txBody>
      </p:sp>
      <p:sp>
        <p:nvSpPr>
          <p:cNvPr id="3" name="Content Placeholder 2"/>
          <p:cNvSpPr>
            <a:spLocks noGrp="1"/>
          </p:cNvSpPr>
          <p:nvPr>
            <p:ph idx="1"/>
          </p:nvPr>
        </p:nvSpPr>
        <p:spPr>
          <a:xfrm>
            <a:off x="357303" y="927527"/>
            <a:ext cx="8686800" cy="4744663"/>
          </a:xfrm>
        </p:spPr>
        <p:txBody>
          <a:bodyPr>
            <a:normAutofit fontScale="92500" lnSpcReduction="10000"/>
          </a:bodyPr>
          <a:lstStyle/>
          <a:p>
            <a:r>
              <a:rPr lang="en-US" dirty="0" smtClean="0"/>
              <a:t>These Commandments Establish Our Roles</a:t>
            </a:r>
          </a:p>
          <a:p>
            <a:pPr lvl="1"/>
            <a:r>
              <a:rPr lang="en-US" dirty="0" smtClean="0"/>
              <a:t>Wives Practicing Voluntary Subjection</a:t>
            </a:r>
          </a:p>
          <a:p>
            <a:pPr lvl="1"/>
            <a:r>
              <a:rPr lang="en-US" dirty="0" smtClean="0"/>
              <a:t>Husbands Practicing Sacrificial Love</a:t>
            </a:r>
          </a:p>
          <a:p>
            <a:pPr lvl="1"/>
            <a:r>
              <a:rPr lang="en-US" dirty="0" smtClean="0"/>
              <a:t>Children Practicing Obedience</a:t>
            </a:r>
          </a:p>
          <a:p>
            <a:r>
              <a:rPr lang="en-US" dirty="0" smtClean="0"/>
              <a:t>These Commands Help Us Self-Regulate</a:t>
            </a:r>
          </a:p>
          <a:p>
            <a:pPr lvl="1"/>
            <a:r>
              <a:rPr lang="en-US" dirty="0" smtClean="0"/>
              <a:t>Women &amp; Children </a:t>
            </a:r>
            <a:r>
              <a:rPr lang="en-US" dirty="0" err="1" smtClean="0">
                <a:sym typeface="Wingdings"/>
              </a:rPr>
              <a:t></a:t>
            </a:r>
            <a:r>
              <a:rPr lang="en-US" dirty="0" smtClean="0">
                <a:sym typeface="Wingdings"/>
              </a:rPr>
              <a:t> Consider The Lord</a:t>
            </a:r>
          </a:p>
          <a:p>
            <a:pPr lvl="1"/>
            <a:r>
              <a:rPr lang="en-US" dirty="0" smtClean="0">
                <a:sym typeface="Wingdings"/>
              </a:rPr>
              <a:t>Husbands &amp; Fathers </a:t>
            </a:r>
            <a:r>
              <a:rPr lang="en-US" dirty="0" err="1" smtClean="0">
                <a:sym typeface="Wingdings"/>
              </a:rPr>
              <a:t></a:t>
            </a:r>
            <a:r>
              <a:rPr lang="en-US" dirty="0" smtClean="0">
                <a:sym typeface="Wingdings"/>
              </a:rPr>
              <a:t> Consider The Result</a:t>
            </a:r>
            <a:endParaRPr lang="en-US" dirty="0" smtClean="0"/>
          </a:p>
          <a:p>
            <a:r>
              <a:rPr lang="en-US" dirty="0" smtClean="0"/>
              <a:t>These Commandments Create Boundaries</a:t>
            </a:r>
          </a:p>
          <a:p>
            <a:pPr lvl="1"/>
            <a:r>
              <a:rPr lang="en-US" dirty="0" smtClean="0"/>
              <a:t>Conduct That Is “Fitting” &amp; “Pleasing” In The Lord</a:t>
            </a:r>
          </a:p>
          <a:p>
            <a:pPr lvl="1"/>
            <a:r>
              <a:rPr lang="en-US" dirty="0" smtClean="0"/>
              <a:t>Conduct That Creates Warm Affection &amp; Contentment</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Wives Complete In Christ</a:t>
            </a:r>
            <a:endParaRPr lang="en-US" dirty="0"/>
          </a:p>
        </p:txBody>
      </p:sp>
      <p:sp>
        <p:nvSpPr>
          <p:cNvPr id="3" name="Content Placeholder 2"/>
          <p:cNvSpPr>
            <a:spLocks noGrp="1"/>
          </p:cNvSpPr>
          <p:nvPr>
            <p:ph idx="1"/>
          </p:nvPr>
        </p:nvSpPr>
        <p:spPr>
          <a:xfrm>
            <a:off x="457200" y="1333500"/>
            <a:ext cx="8229600" cy="4161194"/>
          </a:xfrm>
        </p:spPr>
        <p:txBody>
          <a:bodyPr>
            <a:normAutofit fontScale="85000" lnSpcReduction="20000"/>
          </a:bodyPr>
          <a:lstStyle/>
          <a:p>
            <a:r>
              <a:rPr lang="en-US" dirty="0" smtClean="0"/>
              <a:t>To Encourage &amp; Aid His Godly Aspirations</a:t>
            </a:r>
          </a:p>
          <a:p>
            <a:pPr lvl="1"/>
            <a:r>
              <a:rPr lang="en-US" dirty="0" smtClean="0"/>
              <a:t>Genesis 1:28</a:t>
            </a:r>
          </a:p>
          <a:p>
            <a:r>
              <a:rPr lang="en-US" dirty="0" smtClean="0"/>
              <a:t>To Share In His Success &amp; Failure</a:t>
            </a:r>
          </a:p>
          <a:p>
            <a:pPr lvl="1"/>
            <a:r>
              <a:rPr lang="en-US" dirty="0" smtClean="0"/>
              <a:t>Genesis 2:24, 3:22-24</a:t>
            </a:r>
          </a:p>
          <a:p>
            <a:r>
              <a:rPr lang="en-US" dirty="0" smtClean="0"/>
              <a:t>To Be His Most Intimate Partner</a:t>
            </a:r>
          </a:p>
          <a:p>
            <a:pPr lvl="1"/>
            <a:r>
              <a:rPr lang="en-US" dirty="0" smtClean="0"/>
              <a:t>Genesis 2:25, 4:1-2</a:t>
            </a:r>
          </a:p>
          <a:p>
            <a:r>
              <a:rPr lang="en-US" dirty="0" smtClean="0"/>
              <a:t>To Leverage Your Example &amp; Words Well.</a:t>
            </a:r>
          </a:p>
          <a:p>
            <a:pPr lvl="1"/>
            <a:r>
              <a:rPr lang="en-US" dirty="0" smtClean="0"/>
              <a:t>Genesis 3:6</a:t>
            </a:r>
          </a:p>
          <a:p>
            <a:r>
              <a:rPr lang="en-US" dirty="0" smtClean="0"/>
              <a:t>To Pursue Work That Enhances The Home</a:t>
            </a:r>
          </a:p>
          <a:p>
            <a:pPr lvl="1"/>
            <a:r>
              <a:rPr lang="en-US" dirty="0" smtClean="0"/>
              <a:t>“the wise woman…” Proverbs 14:1</a:t>
            </a: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Husbands Complete In Christ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Husbands: Satan Loves To Attack The Leader.</a:t>
            </a:r>
          </a:p>
          <a:p>
            <a:pPr lvl="1"/>
            <a:r>
              <a:rPr lang="en-US" dirty="0" smtClean="0"/>
              <a:t>To Alienate You From Your Wife</a:t>
            </a:r>
          </a:p>
          <a:p>
            <a:pPr lvl="1"/>
            <a:r>
              <a:rPr lang="en-US" dirty="0" smtClean="0"/>
              <a:t>To Alienate You From Your Children</a:t>
            </a:r>
          </a:p>
          <a:p>
            <a:r>
              <a:rPr lang="en-US" dirty="0" smtClean="0"/>
              <a:t>Husbands: You Can’t Fulfill Your Role With Your Heart On Auto-Pilot. </a:t>
            </a:r>
          </a:p>
          <a:p>
            <a:pPr lvl="1"/>
            <a:r>
              <a:rPr lang="en-US" dirty="0" smtClean="0"/>
              <a:t>Proverbs 7:24-27 &amp; Ezra 7:10</a:t>
            </a:r>
          </a:p>
          <a:p>
            <a:r>
              <a:rPr lang="en-US" dirty="0" smtClean="0"/>
              <a:t>Bitterness &amp; Ingratitude</a:t>
            </a:r>
          </a:p>
          <a:p>
            <a:pPr lvl="1"/>
            <a:r>
              <a:rPr lang="en-US" dirty="0" smtClean="0"/>
              <a:t>A Bitter Perception Makes You Vulnerable To TRUE Bitterness. (Eccl. 7:26) </a:t>
            </a:r>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Complete In Christ</a:t>
            </a:r>
            <a:endParaRPr lang="en-US" dirty="0"/>
          </a:p>
        </p:txBody>
      </p:sp>
      <p:sp>
        <p:nvSpPr>
          <p:cNvPr id="3" name="Content Placeholder 2"/>
          <p:cNvSpPr>
            <a:spLocks noGrp="1"/>
          </p:cNvSpPr>
          <p:nvPr>
            <p:ph idx="1"/>
          </p:nvPr>
        </p:nvSpPr>
        <p:spPr/>
        <p:txBody>
          <a:bodyPr/>
          <a:lstStyle/>
          <a:p>
            <a:r>
              <a:rPr lang="en-US" dirty="0" smtClean="0"/>
              <a:t>Children Must Be Taught Their Responsibility &amp; The Positive Outcome of Their Obedience.</a:t>
            </a:r>
          </a:p>
          <a:p>
            <a:r>
              <a:rPr lang="en-US" dirty="0" smtClean="0"/>
              <a:t>Children Must Learn The Relationship Between Their Choices &amp; God’s Approval.</a:t>
            </a:r>
          </a:p>
          <a:p>
            <a:r>
              <a:rPr lang="en-US" dirty="0" smtClean="0"/>
              <a:t>God Is Pleased When Adults Continue To Honor Their Parents.</a:t>
            </a:r>
          </a:p>
          <a:p>
            <a:pPr lvl="1"/>
            <a:r>
              <a:rPr lang="en-US" dirty="0" smtClean="0"/>
              <a:t>Proverbs 1:8-10 </a:t>
            </a:r>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Complete In Christ</a:t>
            </a:r>
            <a:endParaRPr lang="en-US" dirty="0"/>
          </a:p>
        </p:txBody>
      </p:sp>
      <p:sp>
        <p:nvSpPr>
          <p:cNvPr id="3" name="Content Placeholder 2"/>
          <p:cNvSpPr>
            <a:spLocks noGrp="1"/>
          </p:cNvSpPr>
          <p:nvPr>
            <p:ph idx="1"/>
          </p:nvPr>
        </p:nvSpPr>
        <p:spPr/>
        <p:txBody>
          <a:bodyPr/>
          <a:lstStyle/>
          <a:p>
            <a:r>
              <a:rPr lang="en-US" dirty="0" smtClean="0"/>
              <a:t>Parents Must Avoid Hardening The Hearts of Their Children Against God’s Authority.</a:t>
            </a:r>
          </a:p>
          <a:p>
            <a:r>
              <a:rPr lang="en-US" dirty="0" smtClean="0"/>
              <a:t>Practice Justice</a:t>
            </a:r>
          </a:p>
          <a:p>
            <a:r>
              <a:rPr lang="en-US" dirty="0" smtClean="0"/>
              <a:t>Set Attainable Expectations</a:t>
            </a:r>
          </a:p>
          <a:p>
            <a:r>
              <a:rPr lang="en-US" dirty="0" smtClean="0"/>
              <a:t>Show Mercy &amp; Forgiveness</a:t>
            </a:r>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Complete In Christ</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Christian Work Is Characterized By…</a:t>
            </a:r>
          </a:p>
          <a:p>
            <a:r>
              <a:rPr lang="en-US" dirty="0" smtClean="0"/>
              <a:t>Obedience To Our Boss.</a:t>
            </a:r>
          </a:p>
          <a:p>
            <a:r>
              <a:rPr lang="en-US" dirty="0" smtClean="0"/>
              <a:t>Diligent Service Regardless of Supervision.</a:t>
            </a:r>
          </a:p>
          <a:p>
            <a:r>
              <a:rPr lang="en-US" dirty="0" smtClean="0"/>
              <a:t>Sincere Internal Devotion To A Job Well Done.</a:t>
            </a:r>
          </a:p>
          <a:p>
            <a:r>
              <a:rPr lang="en-US" dirty="0" smtClean="0"/>
              <a:t>Quality Labor Examined By The Lord.</a:t>
            </a:r>
          </a:p>
          <a:p>
            <a:r>
              <a:rPr lang="en-US" dirty="0" smtClean="0"/>
              <a:t>Investing Your Concern &amp; Energy To Please God.</a:t>
            </a:r>
          </a:p>
          <a:p>
            <a:r>
              <a:rPr lang="en-US" dirty="0" smtClean="0"/>
              <a:t>Leading With Justice &amp; Accountability.</a:t>
            </a:r>
            <a:endParaRPr lang="en-US" dirty="0"/>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4986</TotalTime>
  <Words>1469</Words>
  <Application>Microsoft Macintosh PowerPoint</Application>
  <PresentationFormat>On-screen Show (16:10)</PresentationFormat>
  <Paragraphs>150</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Default Theme</vt:lpstr>
      <vt:lpstr>Complete in Christ: Colossians</vt:lpstr>
      <vt:lpstr>Our Class Goals</vt:lpstr>
      <vt:lpstr>These Commands Appear  Brief And Somewhat Obvious, So Why Do We Need Them?</vt:lpstr>
      <vt:lpstr>Our New Relationships</vt:lpstr>
      <vt:lpstr>Wives Complete In Christ</vt:lpstr>
      <vt:lpstr>Husbands Complete In Christ</vt:lpstr>
      <vt:lpstr>Children Complete In Christ</vt:lpstr>
      <vt:lpstr>Parents Complete In Christ</vt:lpstr>
      <vt:lpstr>Work Complete In Christ</vt:lpstr>
      <vt:lpstr>Complete in Christ: Colossians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256</cp:revision>
  <cp:lastPrinted>2016-10-12T20:47:36Z</cp:lastPrinted>
  <dcterms:created xsi:type="dcterms:W3CDTF">2016-10-12T20:46:06Z</dcterms:created>
  <dcterms:modified xsi:type="dcterms:W3CDTF">2016-10-12T23:15:22Z</dcterms:modified>
</cp:coreProperties>
</file>