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8"/>
  </p:notesMasterIdLst>
  <p:sldIdLst>
    <p:sldId id="311" r:id="rId2"/>
    <p:sldId id="365" r:id="rId3"/>
    <p:sldId id="366" r:id="rId4"/>
    <p:sldId id="369" r:id="rId5"/>
    <p:sldId id="368" r:id="rId6"/>
    <p:sldId id="367" r:id="rId7"/>
    <p:sldId id="370" r:id="rId8"/>
    <p:sldId id="371" r:id="rId9"/>
    <p:sldId id="377" r:id="rId10"/>
    <p:sldId id="376" r:id="rId11"/>
    <p:sldId id="378" r:id="rId12"/>
    <p:sldId id="375" r:id="rId13"/>
    <p:sldId id="379" r:id="rId14"/>
    <p:sldId id="372" r:id="rId15"/>
    <p:sldId id="380" r:id="rId16"/>
    <p:sldId id="364" r:id="rId17"/>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clrMru>
    <a:srgbClr val="2F4D31"/>
    <a:srgbClr val="3E4D1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65145" autoAdjust="0"/>
  </p:normalViewPr>
  <p:slideViewPr>
    <p:cSldViewPr snapToGrid="0" snapToObjects="1">
      <p:cViewPr varScale="1">
        <p:scale>
          <a:sx n="78" d="100"/>
          <a:sy n="78" d="100"/>
        </p:scale>
        <p:origin x="-1608" y="-112"/>
      </p:cViewPr>
      <p:guideLst>
        <p:guide orient="horz" pos="1800"/>
        <p:guide pos="2880"/>
      </p:guideLst>
    </p:cSldViewPr>
  </p:slideViewPr>
  <p:notesTextViewPr>
    <p:cViewPr>
      <p:scale>
        <a:sx n="100" d="100"/>
        <a:sy n="100" d="100"/>
      </p:scale>
      <p:origin x="0" y="0"/>
    </p:cViewPr>
  </p:notesTextViewPr>
  <p:notesViewPr>
    <p:cSldViewPr snapToGrid="0" snapToObjects="1">
      <p:cViewPr varScale="1">
        <p:scale>
          <a:sx n="89" d="100"/>
          <a:sy n="89" d="100"/>
        </p:scale>
        <p:origin x="-2880"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1EB0E2-D183-1D40-8318-73E69CA99473}" type="datetimeFigureOut">
              <a:rPr lang="en-US" smtClean="0"/>
              <a:pPr/>
              <a:t>10/13/16</a:t>
            </a:fld>
            <a:endParaRPr lang="en-US"/>
          </a:p>
        </p:txBody>
      </p:sp>
      <p:sp>
        <p:nvSpPr>
          <p:cNvPr id="4" name="Slide Image Placeholder 3"/>
          <p:cNvSpPr>
            <a:spLocks noGrp="1" noRot="1" noChangeAspect="1"/>
          </p:cNvSpPr>
          <p:nvPr>
            <p:ph type="sldImg" idx="2"/>
          </p:nvPr>
        </p:nvSpPr>
        <p:spPr>
          <a:xfrm>
            <a:off x="1139346" y="75600"/>
            <a:ext cx="4484629" cy="280289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32601" y="2999453"/>
            <a:ext cx="6122877" cy="599712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6173787" y="457200"/>
            <a:ext cx="684213" cy="457200"/>
          </a:xfrm>
          <a:prstGeom prst="rect">
            <a:avLst/>
          </a:prstGeom>
        </p:spPr>
        <p:txBody>
          <a:bodyPr vert="horz" lIns="91440" tIns="45720" rIns="91440" bIns="45720" rtlCol="0" anchor="b"/>
          <a:lstStyle>
            <a:lvl1pPr algn="r">
              <a:defRPr sz="1200"/>
            </a:lvl1pPr>
          </a:lstStyle>
          <a:p>
            <a:fld id="{EECA6D95-889E-504C-BC58-8FD1A8B54BE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Tonight </a:t>
            </a:r>
          </a:p>
          <a:p>
            <a:endParaRPr lang="en-US" dirty="0" smtClean="0"/>
          </a:p>
          <a:p>
            <a:r>
              <a:rPr lang="en-US" dirty="0" smtClean="0"/>
              <a:t>We are starting</a:t>
            </a:r>
            <a:r>
              <a:rPr lang="en-US" baseline="0" dirty="0" smtClean="0"/>
              <a:t> a NEW section of Colossians with Chapter 3…  In this section the PREMENENCE OF CHRIST is not just declared or defended…but is now DEMONSTRATED.</a:t>
            </a:r>
          </a:p>
          <a:p>
            <a:endParaRPr lang="en-US" baseline="0" dirty="0" smtClean="0"/>
          </a:p>
          <a:p>
            <a:r>
              <a:rPr lang="en-US" baseline="0" dirty="0" smtClean="0"/>
              <a:t>Chapter 3 and Chapter 4 show us the superiority of CHRIST in everyday living.</a:t>
            </a:r>
            <a:endParaRPr lang="en-US"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76200"/>
            <a:ext cx="4484688" cy="2801938"/>
          </a:xfrm>
        </p:spPr>
      </p:sp>
      <p:sp>
        <p:nvSpPr>
          <p:cNvPr id="3" name="Notes Placeholder 2"/>
          <p:cNvSpPr>
            <a:spLocks noGrp="1"/>
          </p:cNvSpPr>
          <p:nvPr>
            <p:ph type="body" idx="1"/>
          </p:nvPr>
        </p:nvSpPr>
        <p:spPr/>
        <p:txBody>
          <a:bodyPr>
            <a:normAutofit/>
          </a:bodyPr>
          <a:lstStyle/>
          <a:p>
            <a:endParaRPr lang="en-US" sz="1600"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DAILY DECISIONS….</a:t>
            </a:r>
          </a:p>
          <a:p>
            <a:endParaRPr lang="en-US" dirty="0" smtClean="0"/>
          </a:p>
          <a:p>
            <a:endParaRPr lang="en-US" dirty="0" smtClean="0"/>
          </a:p>
          <a:p>
            <a:r>
              <a:rPr lang="en-US" dirty="0" smtClean="0"/>
              <a:t>The instructions in</a:t>
            </a:r>
            <a:r>
              <a:rPr lang="en-US" baseline="0" dirty="0" smtClean="0"/>
              <a:t> Chapter 4 are things that don’t fit neatly into one category or one area of life.  </a:t>
            </a:r>
          </a:p>
          <a:p>
            <a:endParaRPr lang="en-US" baseline="0" dirty="0" smtClean="0"/>
          </a:p>
          <a:p>
            <a:r>
              <a:rPr lang="en-US" baseline="0" dirty="0" smtClean="0"/>
              <a:t>They aren’t just heart issues – they are very active in nature.  </a:t>
            </a:r>
          </a:p>
          <a:p>
            <a:r>
              <a:rPr lang="en-US" baseline="0" dirty="0" smtClean="0"/>
              <a:t>They aren’t just family or work issues – they show up there – but they show up in other areas too.</a:t>
            </a:r>
          </a:p>
          <a:p>
            <a:endParaRPr lang="en-US" baseline="0" dirty="0" smtClean="0"/>
          </a:p>
          <a:p>
            <a:r>
              <a:rPr lang="en-US" baseline="0" dirty="0" smtClean="0"/>
              <a:t>These are DAILY DECISIONS…that truthfully – need to become second nature. They need to become habits that we consistently draw on every day.</a:t>
            </a:r>
          </a:p>
          <a:p>
            <a:endParaRPr lang="en-US" baseline="0" dirty="0" smtClean="0"/>
          </a:p>
          <a:p>
            <a:r>
              <a:rPr lang="en-US" baseline="0" dirty="0" smtClean="0"/>
              <a:t>Any day missing one of these should feel “off” – like finding out you’ve been walking with your shoes on the wrong feet and something just isn’t right.  These literally are EVERY SINGLE DAY OF YOUR LIFE habits.</a:t>
            </a:r>
          </a:p>
          <a:p>
            <a:endParaRPr lang="en-US" baseline="0" dirty="0" smtClean="0"/>
          </a:p>
          <a:p>
            <a:r>
              <a:rPr lang="en-US" baseline="0" dirty="0" smtClean="0"/>
              <a:t>Prayer, Wise Conduct &amp; Wise Time Management, Gracious Speech, Thoughtfulness about Fellow Christians.</a:t>
            </a:r>
            <a:endParaRPr lang="en-US"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a:t>
            </a:r>
            <a:r>
              <a:rPr lang="en-US" baseline="0" dirty="0" smtClean="0"/>
              <a:t> DEVOTED in your prayer life.  Pray often.</a:t>
            </a:r>
          </a:p>
          <a:p>
            <a:endParaRPr lang="en-US" baseline="0" dirty="0" smtClean="0"/>
          </a:p>
          <a:p>
            <a:r>
              <a:rPr lang="en-US" baseline="0" dirty="0" smtClean="0"/>
              <a:t>Keep ALERT.  Be intentional and purposeful.</a:t>
            </a:r>
          </a:p>
          <a:p>
            <a:endParaRPr lang="en-US" baseline="0" dirty="0" smtClean="0"/>
          </a:p>
          <a:p>
            <a:r>
              <a:rPr lang="en-US" baseline="0" dirty="0" smtClean="0"/>
              <a:t>Thanksgiving.  An </a:t>
            </a:r>
            <a:r>
              <a:rPr lang="en-US" baseline="0" dirty="0" err="1" smtClean="0"/>
              <a:t>attiude</a:t>
            </a:r>
            <a:r>
              <a:rPr lang="en-US" baseline="0" dirty="0" smtClean="0"/>
              <a:t> of gratitude.  Sets our minds at ease, and gives us confidence in our requests knowing God has delivered in the past.</a:t>
            </a:r>
          </a:p>
          <a:p>
            <a:endParaRPr lang="en-US" baseline="0" dirty="0" smtClean="0"/>
          </a:p>
          <a:p>
            <a:r>
              <a:rPr lang="en-US" baseline="0" dirty="0" smtClean="0"/>
              <a:t>God gets the credit for opening the door….the door is not for ME…the door is the for word…let’s not use the open door for our glory. Use it for HIS message.  Aka. “the mystery of Christ.”   Ch. 1:25-29</a:t>
            </a:r>
          </a:p>
          <a:p>
            <a:endParaRPr lang="en-US" baseline="0" dirty="0" smtClean="0"/>
          </a:p>
          <a:p>
            <a:r>
              <a:rPr lang="en-US" baseline="0" dirty="0" smtClean="0"/>
              <a:t>Pray with DETERMINATION.  Look ahead beyond the temporary obstacles.</a:t>
            </a:r>
          </a:p>
          <a:p>
            <a:endParaRPr lang="en-US" baseline="0" dirty="0" smtClean="0"/>
          </a:p>
          <a:p>
            <a:r>
              <a:rPr lang="en-US" baseline="0" dirty="0" smtClean="0"/>
              <a:t>Pray with CLARITY.  And  Eph 6:20 – “boldness”  Col. 4:6 with “grace”</a:t>
            </a:r>
          </a:p>
          <a:p>
            <a:endParaRPr lang="en-US"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76200"/>
            <a:ext cx="4484688" cy="2801938"/>
          </a:xfrm>
        </p:spPr>
      </p:sp>
      <p:sp>
        <p:nvSpPr>
          <p:cNvPr id="3" name="Notes Placeholder 2"/>
          <p:cNvSpPr>
            <a:spLocks noGrp="1"/>
          </p:cNvSpPr>
          <p:nvPr>
            <p:ph type="body" idx="1"/>
          </p:nvPr>
        </p:nvSpPr>
        <p:spPr/>
        <p:txBody>
          <a:bodyPr>
            <a:normAutofit/>
          </a:bodyPr>
          <a:lstStyle/>
          <a:p>
            <a:r>
              <a:rPr lang="en-US" dirty="0" smtClean="0"/>
              <a:t>Seasoned with Salt….</a:t>
            </a:r>
          </a:p>
          <a:p>
            <a:endParaRPr lang="en-US" dirty="0" smtClean="0"/>
          </a:p>
          <a:p>
            <a:pPr>
              <a:buFont typeface="Wingdings" charset="2"/>
              <a:buChar char="Ø"/>
            </a:pPr>
            <a:r>
              <a:rPr lang="en-US" dirty="0" smtClean="0"/>
              <a:t>What can I add?</a:t>
            </a:r>
          </a:p>
          <a:p>
            <a:pPr>
              <a:buFont typeface="Wingdings" charset="2"/>
              <a:buChar char="Ø"/>
            </a:pPr>
            <a:r>
              <a:rPr lang="en-US" dirty="0" smtClean="0"/>
              <a:t>What can enhance the fundamental message?  (Anything</a:t>
            </a:r>
            <a:r>
              <a:rPr lang="en-US" baseline="0" dirty="0" smtClean="0"/>
              <a:t> from an adjective, to my tone, to repeating an apology or thanks)</a:t>
            </a:r>
          </a:p>
          <a:p>
            <a:pPr>
              <a:buFont typeface="Wingdings" charset="2"/>
              <a:buChar char="Ø"/>
            </a:pPr>
            <a:r>
              <a:rPr lang="en-US" baseline="0" dirty="0" smtClean="0"/>
              <a:t>What reflects my life as a Christian – the salt of the earth?</a:t>
            </a:r>
          </a:p>
          <a:p>
            <a:pPr>
              <a:buFont typeface="Wingdings" charset="2"/>
              <a:buChar char="Ø"/>
            </a:pPr>
            <a:endParaRPr lang="en-US" baseline="0" dirty="0" smtClean="0"/>
          </a:p>
          <a:p>
            <a:pPr>
              <a:buFont typeface="Wingdings" charset="2"/>
              <a:buNone/>
            </a:pPr>
            <a:r>
              <a:rPr lang="en-US" baseline="0" dirty="0" smtClean="0"/>
              <a:t>Best Response For Each Person…</a:t>
            </a:r>
          </a:p>
          <a:p>
            <a:pPr>
              <a:buFont typeface="Wingdings" charset="2"/>
              <a:buNone/>
            </a:pPr>
            <a:endParaRPr lang="en-US" baseline="0" dirty="0" smtClean="0"/>
          </a:p>
          <a:p>
            <a:pPr>
              <a:buFont typeface="Wingdings" charset="2"/>
              <a:buNone/>
            </a:pPr>
            <a:r>
              <a:rPr lang="en-US" baseline="0" dirty="0" smtClean="0"/>
              <a:t>Respond in Light of their Authority. (most noble </a:t>
            </a:r>
            <a:r>
              <a:rPr lang="en-US" baseline="0" dirty="0" err="1" smtClean="0"/>
              <a:t>festus</a:t>
            </a:r>
            <a:r>
              <a:rPr lang="en-US" baseline="0" dirty="0" smtClean="0"/>
              <a:t>…)</a:t>
            </a:r>
          </a:p>
          <a:p>
            <a:pPr>
              <a:buFont typeface="Wingdings" charset="2"/>
              <a:buNone/>
            </a:pPr>
            <a:r>
              <a:rPr lang="en-US" baseline="0" dirty="0" smtClean="0"/>
              <a:t>Respond in Light of their Maturity. (speak as babes…)</a:t>
            </a:r>
          </a:p>
          <a:p>
            <a:pPr>
              <a:buFont typeface="Wingdings" charset="2"/>
              <a:buNone/>
            </a:pPr>
            <a:r>
              <a:rPr lang="en-US" baseline="0" dirty="0" smtClean="0"/>
              <a:t>Respond in Light of their Expectations.</a:t>
            </a:r>
          </a:p>
          <a:p>
            <a:pPr>
              <a:buFont typeface="Wingdings" charset="2"/>
              <a:buNone/>
            </a:pPr>
            <a:r>
              <a:rPr lang="en-US" baseline="0" dirty="0" smtClean="0"/>
              <a:t>Respond in Light of Time Limits.</a:t>
            </a:r>
          </a:p>
          <a:p>
            <a:pPr>
              <a:buFont typeface="Wingdings" charset="2"/>
              <a:buNone/>
            </a:pPr>
            <a:r>
              <a:rPr lang="en-US" baseline="0" dirty="0" smtClean="0"/>
              <a:t>Respond in Light of Their Friendliness or Hostility.</a:t>
            </a:r>
          </a:p>
          <a:p>
            <a:pPr>
              <a:buFont typeface="Wingdings" charset="2"/>
              <a:buNone/>
            </a:pPr>
            <a:endParaRPr lang="en-US" baseline="0" dirty="0" smtClean="0"/>
          </a:p>
          <a:p>
            <a:pPr>
              <a:buFont typeface="Wingdings" charset="2"/>
              <a:buNone/>
            </a:pPr>
            <a:r>
              <a:rPr lang="en-US" baseline="0" dirty="0" smtClean="0"/>
              <a:t>**Don’t just let my response be based on how angry I am, how tired I am, how hungry I am…Have a response that considers THEIR state more than my own.</a:t>
            </a:r>
            <a:endParaRPr lang="en-US"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76200"/>
            <a:ext cx="4484688" cy="2801938"/>
          </a:xfrm>
        </p:spPr>
      </p:sp>
      <p:sp>
        <p:nvSpPr>
          <p:cNvPr id="3" name="Notes Placeholder 2"/>
          <p:cNvSpPr>
            <a:spLocks noGrp="1"/>
          </p:cNvSpPr>
          <p:nvPr>
            <p:ph type="body" idx="1"/>
          </p:nvPr>
        </p:nvSpPr>
        <p:spPr/>
        <p:txBody>
          <a:bodyPr>
            <a:normAutofit/>
          </a:bodyPr>
          <a:lstStyle/>
          <a:p>
            <a:r>
              <a:rPr lang="en-US" dirty="0" smtClean="0"/>
              <a:t>Vs. 8 – Letting</a:t>
            </a:r>
            <a:r>
              <a:rPr lang="en-US" baseline="0" dirty="0" smtClean="0"/>
              <a:t> others know about our circumstances is BIBLICAL.  In Ch 3 we saw authority for our congregational singing…in Ch 4 we are witnessing authority for our congregational announcements.   These personal greetings at the end of the epistles help shape our understanding of what kind of things we should announce, and be willing to share with each other – FOR ENCOURAGEMENT.</a:t>
            </a:r>
            <a:endParaRPr lang="en-US"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Tonight </a:t>
            </a:r>
          </a:p>
          <a:p>
            <a:endParaRPr lang="en-US" dirty="0" smtClean="0"/>
          </a:p>
          <a:p>
            <a:r>
              <a:rPr lang="en-US" dirty="0" smtClean="0"/>
              <a:t>We are starting</a:t>
            </a:r>
            <a:r>
              <a:rPr lang="en-US" baseline="0" dirty="0" smtClean="0"/>
              <a:t> a NEW section of Colossians with Chapter 3…  In this section the PREMENENCE OF CHRIST is not just declared or defended…but is now DEMONSTRATED.</a:t>
            </a:r>
          </a:p>
          <a:p>
            <a:endParaRPr lang="en-US" baseline="0" dirty="0" smtClean="0"/>
          </a:p>
          <a:p>
            <a:r>
              <a:rPr lang="en-US" baseline="0" dirty="0" smtClean="0"/>
              <a:t>Chapter 3 and Chapter 4 show us the superiority of CHRIST in everyday living.</a:t>
            </a:r>
            <a:endParaRPr lang="en-US"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10/13/16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10/13/16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10/13/16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10/13/16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E2248-6F52-1147-B0F4-9518474F28CC}" type="datetimeFigureOut">
              <a:rPr lang="en-US" smtClean="0"/>
              <a:pPr/>
              <a:t>10/13/16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DE2248-6F52-1147-B0F4-9518474F28CC}" type="datetimeFigureOut">
              <a:rPr lang="en-US" smtClean="0"/>
              <a:pPr/>
              <a:t>10/13/16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DE2248-6F52-1147-B0F4-9518474F28CC}" type="datetimeFigureOut">
              <a:rPr lang="en-US" smtClean="0"/>
              <a:pPr/>
              <a:t>10/13/16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DE2248-6F52-1147-B0F4-9518474F28CC}" type="datetimeFigureOut">
              <a:rPr lang="en-US" smtClean="0"/>
              <a:pPr/>
              <a:t>10/13/16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E2248-6F52-1147-B0F4-9518474F28CC}" type="datetimeFigureOut">
              <a:rPr lang="en-US" smtClean="0"/>
              <a:pPr/>
              <a:t>10/13/16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10/13/16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10/13/16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F4DE2248-6F52-1147-B0F4-9518474F28CC}" type="datetimeFigureOut">
              <a:rPr lang="en-US" smtClean="0"/>
              <a:pPr/>
              <a:t>10/13/16</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5FA980E8-25D5-DA44-82EC-4B4C3575DF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accel="50000" decel="5000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accel="50000" decel="5000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txStyles>
    <p:titleStyle>
      <a:lvl1pPr algn="ctr" defTabSz="457200" rtl="0" eaLnBrk="1" latinLnBrk="0" hangingPunct="1">
        <a:spcBef>
          <a:spcPct val="0"/>
        </a:spcBef>
        <a:buNone/>
        <a:defRPr sz="4400" b="1" kern="1200">
          <a:solidFill>
            <a:srgbClr val="2F4D3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2F4D3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2F4D3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2F4D3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2F4D3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2F4D3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Complete in Christ: Colossians</a:t>
            </a:r>
            <a:endParaRPr lang="en-US" dirty="0"/>
          </a:p>
        </p:txBody>
      </p:sp>
      <p:sp>
        <p:nvSpPr>
          <p:cNvPr id="3" name="Subtitle 2"/>
          <p:cNvSpPr>
            <a:spLocks noGrp="1"/>
          </p:cNvSpPr>
          <p:nvPr>
            <p:ph type="subTitle" idx="1"/>
          </p:nvPr>
        </p:nvSpPr>
        <p:spPr/>
        <p:txBody>
          <a:bodyPr/>
          <a:lstStyle/>
          <a:p>
            <a:endParaRPr lang="en-US"/>
          </a:p>
        </p:txBody>
      </p:sp>
      <p:pic>
        <p:nvPicPr>
          <p:cNvPr id="4" name="Picture 3" descr="Complete In Christ-Title-beige.jpg"/>
          <p:cNvPicPr>
            <a:picLocks noChangeAspect="1"/>
          </p:cNvPicPr>
          <p:nvPr/>
        </p:nvPicPr>
        <p:blipFill>
          <a:blip r:embed="rId3"/>
          <a:stretch>
            <a:fillRect/>
          </a:stretch>
        </p:blipFill>
        <p:spPr>
          <a:xfrm>
            <a:off x="0" y="-1"/>
            <a:ext cx="9140825" cy="5715001"/>
          </a:xfrm>
          <a:prstGeom prst="rect">
            <a:avLst/>
          </a:prstGeom>
        </p:spPr>
      </p:pic>
    </p:spTree>
  </p:cSld>
  <p:clrMapOvr>
    <a:masterClrMapping/>
  </p:clrMapOvr>
  <p:transition>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6-10-15 at 4.22.11 PM.png"/>
          <p:cNvPicPr>
            <a:picLocks noChangeAspect="1"/>
          </p:cNvPicPr>
          <p:nvPr/>
        </p:nvPicPr>
        <p:blipFill>
          <a:blip r:embed="rId2"/>
          <a:stretch>
            <a:fillRect/>
          </a:stretch>
        </p:blipFill>
        <p:spPr>
          <a:xfrm>
            <a:off x="0" y="0"/>
            <a:ext cx="7648575" cy="5715000"/>
          </a:xfrm>
          <a:prstGeom prst="rect">
            <a:avLst/>
          </a:prstGeom>
        </p:spPr>
      </p:pic>
    </p:spTree>
  </p:cSld>
  <p:clrMapOvr>
    <a:masterClrMapping/>
  </p:clrMapOvr>
  <p:transition>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6-10-15 at 4.22.41 PM.png"/>
          <p:cNvPicPr>
            <a:picLocks noChangeAspect="1"/>
          </p:cNvPicPr>
          <p:nvPr/>
        </p:nvPicPr>
        <p:blipFill>
          <a:blip r:embed="rId2"/>
          <a:stretch>
            <a:fillRect/>
          </a:stretch>
        </p:blipFill>
        <p:spPr>
          <a:xfrm>
            <a:off x="0" y="0"/>
            <a:ext cx="7629526" cy="5715000"/>
          </a:xfrm>
          <a:prstGeom prst="rect">
            <a:avLst/>
          </a:prstGeom>
        </p:spPr>
      </p:pic>
    </p:spTree>
  </p:cSld>
  <p:clrMapOvr>
    <a:masterClrMapping/>
  </p:clrMapOvr>
  <p:transition>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6-10-15 at 4.21.55 PM.png"/>
          <p:cNvPicPr>
            <a:picLocks noChangeAspect="1"/>
          </p:cNvPicPr>
          <p:nvPr/>
        </p:nvPicPr>
        <p:blipFill>
          <a:blip r:embed="rId2"/>
          <a:stretch>
            <a:fillRect/>
          </a:stretch>
        </p:blipFill>
        <p:spPr>
          <a:xfrm>
            <a:off x="0" y="0"/>
            <a:ext cx="7648576" cy="5715001"/>
          </a:xfrm>
          <a:prstGeom prst="rect">
            <a:avLst/>
          </a:prstGeom>
        </p:spPr>
      </p:pic>
    </p:spTree>
  </p:cSld>
  <p:clrMapOvr>
    <a:masterClrMapping/>
  </p:clrMapOvr>
  <p:transition>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6-10-15 at 4.21.11 PM.png"/>
          <p:cNvPicPr>
            <a:picLocks noChangeAspect="1"/>
          </p:cNvPicPr>
          <p:nvPr/>
        </p:nvPicPr>
        <p:blipFill>
          <a:blip r:embed="rId2"/>
          <a:stretch>
            <a:fillRect/>
          </a:stretch>
        </p:blipFill>
        <p:spPr>
          <a:xfrm>
            <a:off x="0" y="0"/>
            <a:ext cx="8331201" cy="5715000"/>
          </a:xfrm>
          <a:prstGeom prst="rect">
            <a:avLst/>
          </a:prstGeom>
        </p:spPr>
      </p:pic>
    </p:spTree>
  </p:cSld>
  <p:clrMapOvr>
    <a:masterClrMapping/>
  </p:clrMapOvr>
  <p:transition>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Screen Shot 2016-10-15 at 4.23.00 PM.png"/>
          <p:cNvPicPr>
            <a:picLocks noChangeAspect="1"/>
          </p:cNvPicPr>
          <p:nvPr/>
        </p:nvPicPr>
        <p:blipFill>
          <a:blip r:embed="rId2"/>
          <a:stretch>
            <a:fillRect/>
          </a:stretch>
        </p:blipFill>
        <p:spPr>
          <a:xfrm>
            <a:off x="0" y="0"/>
            <a:ext cx="7639051" cy="5715000"/>
          </a:xfrm>
          <a:prstGeom prst="rect">
            <a:avLst/>
          </a:prstGeom>
        </p:spPr>
      </p:pic>
    </p:spTree>
  </p:cSld>
  <p:clrMapOvr>
    <a:masterClrMapping/>
  </p:clrMapOvr>
  <p:transition>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6-10-15 at 4.21.43 PM.png"/>
          <p:cNvPicPr>
            <a:picLocks noChangeAspect="1"/>
          </p:cNvPicPr>
          <p:nvPr/>
        </p:nvPicPr>
        <p:blipFill>
          <a:blip r:embed="rId2"/>
          <a:stretch>
            <a:fillRect/>
          </a:stretch>
        </p:blipFill>
        <p:spPr>
          <a:xfrm>
            <a:off x="0" y="-39076"/>
            <a:ext cx="7600950" cy="5715000"/>
          </a:xfrm>
          <a:prstGeom prst="rect">
            <a:avLst/>
          </a:prstGeom>
        </p:spPr>
      </p:pic>
    </p:spTree>
  </p:cSld>
  <p:clrMapOvr>
    <a:masterClrMapping/>
  </p:clrMapOvr>
  <p:transition>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Complete in Christ: Colossians</a:t>
            </a:r>
            <a:endParaRPr lang="en-US" dirty="0"/>
          </a:p>
        </p:txBody>
      </p:sp>
      <p:sp>
        <p:nvSpPr>
          <p:cNvPr id="3" name="Subtitle 2"/>
          <p:cNvSpPr>
            <a:spLocks noGrp="1"/>
          </p:cNvSpPr>
          <p:nvPr>
            <p:ph type="subTitle" idx="1"/>
          </p:nvPr>
        </p:nvSpPr>
        <p:spPr/>
        <p:txBody>
          <a:bodyPr/>
          <a:lstStyle/>
          <a:p>
            <a:endParaRPr lang="en-US"/>
          </a:p>
        </p:txBody>
      </p:sp>
      <p:pic>
        <p:nvPicPr>
          <p:cNvPr id="4" name="Picture 3" descr="Complete In Christ-Title-beige.jpg"/>
          <p:cNvPicPr>
            <a:picLocks noChangeAspect="1"/>
          </p:cNvPicPr>
          <p:nvPr/>
        </p:nvPicPr>
        <p:blipFill>
          <a:blip r:embed="rId3"/>
          <a:stretch>
            <a:fillRect/>
          </a:stretch>
        </p:blipFill>
        <p:spPr>
          <a:xfrm>
            <a:off x="0" y="-1"/>
            <a:ext cx="9140825" cy="5715001"/>
          </a:xfrm>
          <a:prstGeom prst="rect">
            <a:avLst/>
          </a:prstGeom>
        </p:spPr>
      </p:pic>
    </p:spTree>
  </p:cSld>
  <p:clrMapOvr>
    <a:masterClrMapping/>
  </p:clrMapOvr>
  <p:transition>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Class Goals</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smtClean="0"/>
              <a:t>To understand and appreciate the preeminence of Christ.</a:t>
            </a:r>
          </a:p>
          <a:p>
            <a:pPr marL="514350" indent="-514350">
              <a:buFont typeface="+mj-lt"/>
              <a:buAutoNum type="arabicPeriod"/>
            </a:pPr>
            <a:r>
              <a:rPr lang="en-US" dirty="0" smtClean="0"/>
              <a:t>To guard against worldly arguments which undermine Christ.</a:t>
            </a:r>
          </a:p>
          <a:p>
            <a:pPr marL="514350" indent="-514350">
              <a:buFont typeface="+mj-lt"/>
              <a:buAutoNum type="arabicPeriod"/>
            </a:pPr>
            <a:r>
              <a:rPr lang="en-US" dirty="0" smtClean="0"/>
              <a:t>To elevate our thinking towards heavenly blessings in Christ.</a:t>
            </a:r>
          </a:p>
          <a:p>
            <a:pPr marL="514350" indent="-514350">
              <a:buFont typeface="+mj-lt"/>
              <a:buAutoNum type="arabicPeriod"/>
            </a:pPr>
            <a:r>
              <a:rPr lang="en-US" b="1" dirty="0" smtClean="0"/>
              <a:t>To transform daily decisions in the light of the leadership of Christ.</a:t>
            </a:r>
            <a:endParaRPr lang="en-US" b="1" dirty="0"/>
          </a:p>
        </p:txBody>
      </p:sp>
    </p:spTree>
  </p:cSld>
  <p:clrMapOvr>
    <a:masterClrMapping/>
  </p:clrMapOvr>
  <p:transition>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Chapter 3</a:t>
            </a:r>
            <a:endParaRPr lang="en-US" dirty="0"/>
          </a:p>
        </p:txBody>
      </p:sp>
      <p:sp>
        <p:nvSpPr>
          <p:cNvPr id="3" name="Content Placeholder 2"/>
          <p:cNvSpPr>
            <a:spLocks noGrp="1"/>
          </p:cNvSpPr>
          <p:nvPr>
            <p:ph idx="1"/>
          </p:nvPr>
        </p:nvSpPr>
        <p:spPr>
          <a:xfrm>
            <a:off x="457200" y="1268371"/>
            <a:ext cx="8229600" cy="4153551"/>
          </a:xfrm>
        </p:spPr>
        <p:txBody>
          <a:bodyPr>
            <a:normAutofit fontScale="92500" lnSpcReduction="20000"/>
          </a:bodyPr>
          <a:lstStyle/>
          <a:p>
            <a:r>
              <a:rPr lang="en-US" dirty="0" smtClean="0"/>
              <a:t>New Mindset: Thinking on Things Above</a:t>
            </a:r>
          </a:p>
          <a:p>
            <a:r>
              <a:rPr lang="en-US" dirty="0" smtClean="0"/>
              <a:t>New Self: Dead To Sin</a:t>
            </a:r>
          </a:p>
          <a:p>
            <a:r>
              <a:rPr lang="en-US" dirty="0" smtClean="0"/>
              <a:t>New Heart: Filled With Christ’s Love</a:t>
            </a:r>
          </a:p>
          <a:p>
            <a:pPr algn="ctr">
              <a:buNone/>
            </a:pPr>
            <a:r>
              <a:rPr lang="en-US" dirty="0" smtClean="0">
                <a:solidFill>
                  <a:schemeClr val="accent6">
                    <a:lumMod val="50000"/>
                  </a:schemeClr>
                </a:solidFill>
              </a:rPr>
              <a:t>“Whatever you do in word or deed, do all in the </a:t>
            </a:r>
            <a:br>
              <a:rPr lang="en-US" dirty="0" smtClean="0">
                <a:solidFill>
                  <a:schemeClr val="accent6">
                    <a:lumMod val="50000"/>
                  </a:schemeClr>
                </a:solidFill>
              </a:rPr>
            </a:br>
            <a:r>
              <a:rPr lang="en-US" dirty="0" smtClean="0">
                <a:solidFill>
                  <a:schemeClr val="accent6">
                    <a:lumMod val="50000"/>
                  </a:schemeClr>
                </a:solidFill>
              </a:rPr>
              <a:t>name of the Lord Jesus, giving thanks through </a:t>
            </a:r>
            <a:br>
              <a:rPr lang="en-US" dirty="0" smtClean="0">
                <a:solidFill>
                  <a:schemeClr val="accent6">
                    <a:lumMod val="50000"/>
                  </a:schemeClr>
                </a:solidFill>
              </a:rPr>
            </a:br>
            <a:r>
              <a:rPr lang="en-US" dirty="0" smtClean="0">
                <a:solidFill>
                  <a:schemeClr val="accent6">
                    <a:lumMod val="50000"/>
                  </a:schemeClr>
                </a:solidFill>
              </a:rPr>
              <a:t>Him to God the Father.” Colossians 3:17</a:t>
            </a:r>
          </a:p>
          <a:p>
            <a:r>
              <a:rPr lang="en-US" dirty="0" smtClean="0"/>
              <a:t>Loving our Family In The Name of the Lord</a:t>
            </a:r>
          </a:p>
          <a:p>
            <a:r>
              <a:rPr lang="en-US" dirty="0" smtClean="0"/>
              <a:t>Working Diligently In The Name of the Lord</a:t>
            </a:r>
          </a:p>
          <a:p>
            <a:r>
              <a:rPr lang="en-US" dirty="0" smtClean="0"/>
              <a:t>Daily Decisions In The Name of the Lord (Ch 4)</a:t>
            </a:r>
            <a:endParaRPr lang="en-US" dirty="0"/>
          </a:p>
        </p:txBody>
      </p:sp>
    </p:spTree>
  </p:cSld>
  <p:clrMapOvr>
    <a:masterClrMapping/>
  </p:clrMapOvr>
  <p:transition>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New Routines: Prayer</a:t>
            </a:r>
            <a:endParaRPr lang="en-US" dirty="0"/>
          </a:p>
        </p:txBody>
      </p:sp>
      <p:sp>
        <p:nvSpPr>
          <p:cNvPr id="3" name="Content Placeholder 2"/>
          <p:cNvSpPr>
            <a:spLocks noGrp="1"/>
          </p:cNvSpPr>
          <p:nvPr>
            <p:ph idx="1"/>
          </p:nvPr>
        </p:nvSpPr>
        <p:spPr/>
        <p:txBody>
          <a:bodyPr/>
          <a:lstStyle/>
          <a:p>
            <a:r>
              <a:rPr lang="en-US" dirty="0" smtClean="0"/>
              <a:t>“</a:t>
            </a:r>
            <a:r>
              <a:rPr lang="en-US" dirty="0" smtClean="0">
                <a:solidFill>
                  <a:srgbClr val="984807"/>
                </a:solidFill>
              </a:rPr>
              <a:t>Devote yourselves </a:t>
            </a:r>
            <a:r>
              <a:rPr lang="en-US" dirty="0" smtClean="0"/>
              <a:t>to prayer, </a:t>
            </a:r>
            <a:r>
              <a:rPr lang="en-US" dirty="0" smtClean="0">
                <a:solidFill>
                  <a:srgbClr val="984807"/>
                </a:solidFill>
              </a:rPr>
              <a:t>keeping alert </a:t>
            </a:r>
            <a:r>
              <a:rPr lang="en-US" dirty="0" smtClean="0"/>
              <a:t>in it with an </a:t>
            </a:r>
            <a:r>
              <a:rPr lang="en-US" u="sng" dirty="0" smtClean="0"/>
              <a:t>attitude of thanksgiving</a:t>
            </a:r>
            <a:r>
              <a:rPr lang="en-US" dirty="0" smtClean="0"/>
              <a:t>; praying at the same time for us as well, that </a:t>
            </a:r>
            <a:r>
              <a:rPr lang="en-US" u="sng" dirty="0" smtClean="0"/>
              <a:t>God will open up to us</a:t>
            </a:r>
            <a:r>
              <a:rPr lang="en-US" dirty="0" smtClean="0"/>
              <a:t> a door for </a:t>
            </a:r>
            <a:r>
              <a:rPr lang="en-US" u="sng" dirty="0" smtClean="0"/>
              <a:t>the word</a:t>
            </a:r>
            <a:r>
              <a:rPr lang="en-US" dirty="0" smtClean="0"/>
              <a:t>, so that we may </a:t>
            </a:r>
            <a:r>
              <a:rPr lang="en-US" u="sng" dirty="0" smtClean="0"/>
              <a:t>speak forth the mystery of Christ</a:t>
            </a:r>
            <a:r>
              <a:rPr lang="en-US" dirty="0" smtClean="0"/>
              <a:t>, for which I have also </a:t>
            </a:r>
            <a:r>
              <a:rPr lang="en-US" u="sng" dirty="0" smtClean="0"/>
              <a:t>been imprisoned</a:t>
            </a:r>
            <a:r>
              <a:rPr lang="en-US" dirty="0" smtClean="0"/>
              <a:t>; that I may make it </a:t>
            </a:r>
            <a:r>
              <a:rPr lang="en-US" dirty="0" smtClean="0">
                <a:solidFill>
                  <a:srgbClr val="984807"/>
                </a:solidFill>
              </a:rPr>
              <a:t>clear in the way I ought </a:t>
            </a:r>
            <a:r>
              <a:rPr lang="en-US" dirty="0" smtClean="0"/>
              <a:t>to speak.”</a:t>
            </a:r>
            <a:endParaRPr lang="en-US" dirty="0"/>
          </a:p>
        </p:txBody>
      </p:sp>
    </p:spTree>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Prayer-Facts-Col-4.jpg"/>
          <p:cNvPicPr>
            <a:picLocks noChangeAspect="1"/>
          </p:cNvPicPr>
          <p:nvPr/>
        </p:nvPicPr>
        <p:blipFill>
          <a:blip r:embed="rId2"/>
          <a:stretch>
            <a:fillRect/>
          </a:stretch>
        </p:blipFill>
        <p:spPr>
          <a:xfrm>
            <a:off x="3386517" y="0"/>
            <a:ext cx="5715000" cy="5715000"/>
          </a:xfrm>
          <a:prstGeom prst="rect">
            <a:avLst/>
          </a:prstGeom>
        </p:spPr>
      </p:pic>
      <p:sp>
        <p:nvSpPr>
          <p:cNvPr id="6" name="Title 5"/>
          <p:cNvSpPr>
            <a:spLocks noGrp="1"/>
          </p:cNvSpPr>
          <p:nvPr>
            <p:ph type="title"/>
          </p:nvPr>
        </p:nvSpPr>
        <p:spPr>
          <a:xfrm>
            <a:off x="457200" y="228864"/>
            <a:ext cx="2652533" cy="4834854"/>
          </a:xfrm>
        </p:spPr>
        <p:txBody>
          <a:bodyPr>
            <a:normAutofit/>
          </a:bodyPr>
          <a:lstStyle/>
          <a:p>
            <a:r>
              <a:rPr lang="en-US" dirty="0" smtClean="0"/>
              <a:t>You Can </a:t>
            </a:r>
            <a:br>
              <a:rPr lang="en-US" dirty="0" smtClean="0"/>
            </a:br>
            <a:r>
              <a:rPr lang="en-US" dirty="0" smtClean="0"/>
              <a:t>Share These </a:t>
            </a:r>
            <a:br>
              <a:rPr lang="en-US" dirty="0" smtClean="0"/>
            </a:br>
            <a:r>
              <a:rPr lang="en-US" dirty="0" smtClean="0"/>
              <a:t>Points on Facebook, </a:t>
            </a:r>
            <a:r>
              <a:rPr lang="en-US" dirty="0" err="1" smtClean="0"/>
              <a:t>Instagram</a:t>
            </a:r>
            <a:endParaRPr lang="en-US" dirty="0"/>
          </a:p>
        </p:txBody>
      </p:sp>
    </p:spTree>
  </p:cSld>
  <p:clrMapOvr>
    <a:masterClrMapping/>
  </p:clrMapOvr>
  <p:transition>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My New Routines: Redeeming Time</a:t>
            </a:r>
            <a:endParaRPr lang="en-US" dirty="0"/>
          </a:p>
        </p:txBody>
      </p:sp>
      <p:sp>
        <p:nvSpPr>
          <p:cNvPr id="6" name="Content Placeholder 5"/>
          <p:cNvSpPr>
            <a:spLocks noGrp="1"/>
          </p:cNvSpPr>
          <p:nvPr>
            <p:ph idx="1"/>
          </p:nvPr>
        </p:nvSpPr>
        <p:spPr>
          <a:xfrm>
            <a:off x="245547" y="1170680"/>
            <a:ext cx="8686800" cy="4381500"/>
          </a:xfrm>
        </p:spPr>
        <p:txBody>
          <a:bodyPr>
            <a:normAutofit fontScale="92500"/>
          </a:bodyPr>
          <a:lstStyle/>
          <a:p>
            <a:r>
              <a:rPr lang="en-US" dirty="0" smtClean="0"/>
              <a:t>Seek To Do The </a:t>
            </a:r>
            <a:r>
              <a:rPr lang="en-US" dirty="0" smtClean="0">
                <a:solidFill>
                  <a:srgbClr val="984807"/>
                </a:solidFill>
              </a:rPr>
              <a:t>RIGHT THING</a:t>
            </a:r>
            <a:r>
              <a:rPr lang="en-US" dirty="0" smtClean="0"/>
              <a:t>, Not More Things.</a:t>
            </a:r>
          </a:p>
          <a:p>
            <a:r>
              <a:rPr lang="en-US" dirty="0" smtClean="0"/>
              <a:t>Plan Your Time With The Wisdom From Above.</a:t>
            </a:r>
          </a:p>
          <a:p>
            <a:pPr lvl="1"/>
            <a:r>
              <a:rPr lang="en-US" dirty="0" smtClean="0"/>
              <a:t>“But the wisdom from above is first pure, then peaceable, gentle, reasonable, full of mercy and good fruits, unwavering, without hypocrisy. And the seed whose fruit is righteousness is sown in peace by those who make peace.” James 3:17-18</a:t>
            </a:r>
          </a:p>
          <a:p>
            <a:r>
              <a:rPr lang="en-US" dirty="0" smtClean="0"/>
              <a:t>Exercise Wisdom With Outsiders. (1 Peter 3:15-16)</a:t>
            </a:r>
          </a:p>
          <a:p>
            <a:r>
              <a:rPr lang="en-US" dirty="0" smtClean="0"/>
              <a:t>Pay The Short Term Costs for Excellence (Eccl. 10:10)</a:t>
            </a:r>
            <a:endParaRPr lang="en-US" dirty="0"/>
          </a:p>
        </p:txBody>
      </p:sp>
    </p:spTree>
  </p:cSld>
  <p:clrMapOvr>
    <a:masterClrMapping/>
  </p:clrMapOvr>
  <p:transition>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New Routines: Speech</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My New Speech Communicates Grace</a:t>
            </a:r>
          </a:p>
          <a:p>
            <a:pPr lvl="1"/>
            <a:r>
              <a:rPr lang="en-US" dirty="0" smtClean="0"/>
              <a:t>Communicates Greater Favor Than Is Merited</a:t>
            </a:r>
          </a:p>
          <a:p>
            <a:pPr lvl="1"/>
            <a:r>
              <a:rPr lang="en-US" dirty="0" smtClean="0"/>
              <a:t>Communicates with Love (Mt. 22:39)</a:t>
            </a:r>
          </a:p>
          <a:p>
            <a:r>
              <a:rPr lang="en-US" dirty="0" smtClean="0"/>
              <a:t>My New Speech Brings A Beneficial Influence</a:t>
            </a:r>
          </a:p>
          <a:p>
            <a:pPr lvl="1"/>
            <a:r>
              <a:rPr lang="en-US" dirty="0" smtClean="0"/>
              <a:t>“seasoned with salt”</a:t>
            </a:r>
          </a:p>
          <a:p>
            <a:r>
              <a:rPr lang="en-US" dirty="0" smtClean="0"/>
              <a:t>My Speech Considers The Best Response For The Person I Am Addressing.</a:t>
            </a:r>
          </a:p>
          <a:p>
            <a:pPr lvl="1"/>
            <a:r>
              <a:rPr lang="en-US" dirty="0" smtClean="0"/>
              <a:t>“respond to each person”</a:t>
            </a:r>
            <a:endParaRPr lang="en-US" dirty="0"/>
          </a:p>
        </p:txBody>
      </p:sp>
    </p:spTree>
  </p:cSld>
  <p:clrMapOvr>
    <a:masterClrMapping/>
  </p:clrMapOvr>
  <p:transition>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1301648"/>
          </a:xfrm>
        </p:spPr>
        <p:txBody>
          <a:bodyPr>
            <a:normAutofit fontScale="90000"/>
          </a:bodyPr>
          <a:lstStyle/>
          <a:p>
            <a:r>
              <a:rPr lang="en-US" dirty="0" smtClean="0"/>
              <a:t>My New Routines: </a:t>
            </a:r>
            <a:br>
              <a:rPr lang="en-US" dirty="0" smtClean="0"/>
            </a:br>
            <a:r>
              <a:rPr lang="en-US" dirty="0" smtClean="0"/>
              <a:t>Concern For Fellow Saints</a:t>
            </a:r>
            <a:endParaRPr lang="en-US" dirty="0"/>
          </a:p>
        </p:txBody>
      </p:sp>
      <p:sp>
        <p:nvSpPr>
          <p:cNvPr id="3" name="Content Placeholder 2"/>
          <p:cNvSpPr>
            <a:spLocks noGrp="1"/>
          </p:cNvSpPr>
          <p:nvPr>
            <p:ph idx="1"/>
          </p:nvPr>
        </p:nvSpPr>
        <p:spPr>
          <a:xfrm>
            <a:off x="457200" y="1872436"/>
            <a:ext cx="8229600" cy="3232700"/>
          </a:xfrm>
        </p:spPr>
        <p:txBody>
          <a:bodyPr/>
          <a:lstStyle/>
          <a:p>
            <a:r>
              <a:rPr lang="en-US" dirty="0" smtClean="0"/>
              <a:t>Do We ‘Tune Out’ During Announcements?</a:t>
            </a:r>
          </a:p>
          <a:p>
            <a:r>
              <a:rPr lang="en-US" dirty="0" smtClean="0"/>
              <a:t>Question #4.</a:t>
            </a:r>
          </a:p>
          <a:p>
            <a:r>
              <a:rPr lang="en-US" dirty="0" smtClean="0"/>
              <a:t>Do We Imitate Paul’s Willingness To Tell Our Church Family About Our Circumstances?</a:t>
            </a:r>
          </a:p>
        </p:txBody>
      </p:sp>
    </p:spTree>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6-10-15 at 4.22.27 PM.png"/>
          <p:cNvPicPr>
            <a:picLocks noChangeAspect="1"/>
          </p:cNvPicPr>
          <p:nvPr/>
        </p:nvPicPr>
        <p:blipFill>
          <a:blip r:embed="rId2"/>
          <a:stretch>
            <a:fillRect/>
          </a:stretch>
        </p:blipFill>
        <p:spPr>
          <a:xfrm>
            <a:off x="0" y="-1"/>
            <a:ext cx="7626350" cy="5715001"/>
          </a:xfrm>
          <a:prstGeom prst="rect">
            <a:avLst/>
          </a:prstGeom>
        </p:spPr>
      </p:pic>
    </p:spTree>
  </p:cSld>
  <p:clrMapOvr>
    <a:masterClrMapping/>
  </p:clrMapOvr>
  <p:transition>
    <p:circle/>
  </p:transition>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8184</TotalTime>
  <Words>1022</Words>
  <Application>Microsoft Macintosh PowerPoint</Application>
  <PresentationFormat>On-screen Show (16:10)</PresentationFormat>
  <Paragraphs>93</Paragraphs>
  <Slides>16</Slides>
  <Notes>7</Notes>
  <HiddenSlides>0</HiddenSlides>
  <MMClips>0</MMClips>
  <ScaleCrop>false</ScaleCrop>
  <HeadingPairs>
    <vt:vector size="4" baseType="variant">
      <vt:variant>
        <vt:lpstr>Design Template</vt:lpstr>
      </vt:variant>
      <vt:variant>
        <vt:i4>1</vt:i4>
      </vt:variant>
      <vt:variant>
        <vt:lpstr>Slide Titles</vt:lpstr>
      </vt:variant>
      <vt:variant>
        <vt:i4>16</vt:i4>
      </vt:variant>
    </vt:vector>
  </HeadingPairs>
  <TitlesOfParts>
    <vt:vector size="17" baseType="lpstr">
      <vt:lpstr>Default Theme</vt:lpstr>
      <vt:lpstr>Complete in Christ: Colossians</vt:lpstr>
      <vt:lpstr>Our Class Goals</vt:lpstr>
      <vt:lpstr>Overview of Chapter 3</vt:lpstr>
      <vt:lpstr>My New Routines: Prayer</vt:lpstr>
      <vt:lpstr>You Can  Share These  Points on Facebook, Instagram</vt:lpstr>
      <vt:lpstr>My New Routines: Redeeming Time</vt:lpstr>
      <vt:lpstr>My New Routines: Speech</vt:lpstr>
      <vt:lpstr>My New Routines:  Concern For Fellow Saints</vt:lpstr>
      <vt:lpstr>Slide 9</vt:lpstr>
      <vt:lpstr>Slide 10</vt:lpstr>
      <vt:lpstr>Slide 11</vt:lpstr>
      <vt:lpstr>Slide 12</vt:lpstr>
      <vt:lpstr>Slide 13</vt:lpstr>
      <vt:lpstr>Slide 14</vt:lpstr>
      <vt:lpstr>Slide 15</vt:lpstr>
      <vt:lpstr>Complete in Christ: Colossians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Complete in Christ: Colossians</dc:title>
  <dc:creator>Phillip Shumake</dc:creator>
  <cp:lastModifiedBy>Phillip Shumake</cp:lastModifiedBy>
  <cp:revision>270</cp:revision>
  <cp:lastPrinted>2016-10-02T12:03:13Z</cp:lastPrinted>
  <dcterms:created xsi:type="dcterms:W3CDTF">2016-10-13T12:47:55Z</dcterms:created>
  <dcterms:modified xsi:type="dcterms:W3CDTF">2016-10-15T20:35:56Z</dcterms:modified>
</cp:coreProperties>
</file>