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311" r:id="rId2"/>
    <p:sldId id="386" r:id="rId3"/>
    <p:sldId id="377" r:id="rId4"/>
    <p:sldId id="381" r:id="rId5"/>
    <p:sldId id="389" r:id="rId6"/>
    <p:sldId id="387" r:id="rId7"/>
    <p:sldId id="388" r:id="rId8"/>
    <p:sldId id="385" r:id="rId9"/>
    <p:sldId id="390" r:id="rId10"/>
    <p:sldId id="365" r:id="rId11"/>
    <p:sldId id="391" r:id="rId12"/>
    <p:sldId id="376" r:id="rId13"/>
    <p:sldId id="378" r:id="rId14"/>
    <p:sldId id="375" r:id="rId15"/>
    <p:sldId id="379" r:id="rId16"/>
    <p:sldId id="372" r:id="rId17"/>
    <p:sldId id="380"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5145" autoAdjust="0"/>
  </p:normalViewPr>
  <p:slideViewPr>
    <p:cSldViewPr snapToGrid="0" snapToObjects="1">
      <p:cViewPr varScale="1">
        <p:scale>
          <a:sx n="90" d="100"/>
          <a:sy n="90" d="100"/>
        </p:scale>
        <p:origin x="-1416"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10/19/16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100" charset="-128"/>
                <a:cs typeface="ＭＳ Ｐゴシック" pitchFamily="-100" charset="-128"/>
              </a:rPr>
              <a:t>This chapter and this book ends with some final brief instructions.</a:t>
            </a:r>
          </a:p>
          <a:p>
            <a:endParaRPr lang="en-US" dirty="0" smtClean="0">
              <a:ea typeface="ＭＳ Ｐゴシック" pitchFamily="-100" charset="-128"/>
              <a:cs typeface="ＭＳ Ｐゴシック" pitchFamily="-100" charset="-128"/>
            </a:endParaRPr>
          </a:p>
          <a:p>
            <a:r>
              <a:rPr lang="en-US" dirty="0" smtClean="0">
                <a:ea typeface="ＭＳ Ｐゴシック" pitchFamily="-100" charset="-128"/>
                <a:cs typeface="ＭＳ Ｐゴシック" pitchFamily="-100" charset="-128"/>
              </a:rPr>
              <a:t>GREETING: Paul wants the church in Colossae to have a good relationship with the neighboring congregations.  He ask that his greeting be extended onward.</a:t>
            </a:r>
          </a:p>
          <a:p>
            <a:endParaRPr lang="en-US" dirty="0" smtClean="0">
              <a:ea typeface="ＭＳ Ｐゴシック" pitchFamily="-100" charset="-128"/>
              <a:cs typeface="ＭＳ Ｐゴシック" pitchFamily="-100" charset="-128"/>
            </a:endParaRPr>
          </a:p>
          <a:p>
            <a:r>
              <a:rPr lang="en-US" dirty="0" smtClean="0">
                <a:ea typeface="ＭＳ Ｐゴシック" pitchFamily="-100" charset="-128"/>
                <a:cs typeface="ＭＳ Ｐゴシック" pitchFamily="-100" charset="-128"/>
              </a:rPr>
              <a:t>MESSAGE: He also wants this epistle, this letter, read in Laodicea.  This is one of those verses that reminds us of 2 important facts.</a:t>
            </a:r>
          </a:p>
          <a:p>
            <a:r>
              <a:rPr lang="en-US" dirty="0" smtClean="0">
                <a:ea typeface="ＭＳ Ｐゴシック" pitchFamily="-100" charset="-128"/>
                <a:cs typeface="ＭＳ Ｐゴシック" pitchFamily="-100" charset="-128"/>
              </a:rPr>
              <a:t>1.) The Gospel is For All – God holds us all to the same standard, and even though this letter is directed specifically to the Colossians. The truth it contains is profitable for all who want to follow Christ.</a:t>
            </a:r>
          </a:p>
          <a:p>
            <a:r>
              <a:rPr lang="en-US" dirty="0" smtClean="0">
                <a:ea typeface="ＭＳ Ｐゴシック" pitchFamily="-100" charset="-128"/>
                <a:cs typeface="ＭＳ Ｐゴシック" pitchFamily="-100" charset="-128"/>
              </a:rPr>
              <a:t>2.) The Bible Is A Snap-Shot Of God’s Awesome Work – We don’t have details of every single event from the life of Jesus. We don’t have detailed events from every sermon or letter every apostle ever preached.  What we have is a perfectly selected cross-section so that we can fully know how to love and serve God.  We can be sad we don’t have it all today, or we can simply rejoice that SO MUCH GOOD and SO MUCH TEACHING took place that recording ALL of it would be impractical if not impossible!</a:t>
            </a:r>
          </a:p>
          <a:p>
            <a:endParaRPr lang="en-US" dirty="0" smtClean="0">
              <a:ea typeface="ＭＳ Ｐゴシック" pitchFamily="-100" charset="-128"/>
              <a:cs typeface="ＭＳ Ｐゴシック" pitchFamily="-100" charset="-128"/>
            </a:endParaRPr>
          </a:p>
          <a:p>
            <a:r>
              <a:rPr lang="en-US" dirty="0" smtClean="0">
                <a:ea typeface="ＭＳ Ｐゴシック" pitchFamily="-100" charset="-128"/>
                <a:cs typeface="ＭＳ Ｐゴシック" pitchFamily="-100" charset="-128"/>
              </a:rPr>
              <a:t>ENCOURAGEMENT: Each of us could put our name here.  The area of service that we can participate in.  Whatever those good deeds are – let’s be alert and do them well.</a:t>
            </a:r>
          </a:p>
          <a:p>
            <a:endParaRPr lang="en-US" dirty="0" smtClean="0">
              <a:ea typeface="ＭＳ Ｐゴシック" pitchFamily="-100" charset="-128"/>
              <a:cs typeface="ＭＳ Ｐゴシック" pitchFamily="-100" charset="-128"/>
            </a:endParaRPr>
          </a:p>
          <a:p>
            <a:r>
              <a:rPr lang="en-US" dirty="0" smtClean="0">
                <a:ea typeface="ＭＳ Ｐゴシック" pitchFamily="-100" charset="-128"/>
                <a:cs typeface="ＭＳ Ｐゴシック" pitchFamily="-100" charset="-128"/>
              </a:rPr>
              <a:t>PASSION:   Paul is not throwing a pity party: Remember poor old me…Instead He is calling on them to remember that the gospel cannot be chained! This is like REMEMBER THE ALAMO. Don’t just remember that I am stuck in this prison – remember that serving Christ means dying to the world and living for Him!  </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I.) Good Report</a:t>
            </a:r>
            <a:r>
              <a:rPr lang="en-US" baseline="0" dirty="0" smtClean="0"/>
              <a:t> </a:t>
            </a:r>
            <a:r>
              <a:rPr lang="en-US" baseline="0" dirty="0" err="1" smtClean="0">
                <a:sym typeface="Wingdings"/>
              </a:rPr>
              <a:t></a:t>
            </a:r>
            <a:r>
              <a:rPr lang="en-US" baseline="0" dirty="0" smtClean="0">
                <a:sym typeface="Wingdings"/>
              </a:rPr>
              <a:t> Leads to On-Going Prayer</a:t>
            </a:r>
          </a:p>
          <a:p>
            <a:endParaRPr lang="en-US" baseline="0" dirty="0" smtClean="0">
              <a:sym typeface="Wingdings"/>
            </a:endParaRPr>
          </a:p>
          <a:p>
            <a:r>
              <a:rPr lang="en-US" baseline="0" dirty="0" smtClean="0">
                <a:sym typeface="Wingdings"/>
              </a:rPr>
              <a:t>II.) Prayer That They Would Mature In Christ</a:t>
            </a:r>
          </a:p>
          <a:p>
            <a:r>
              <a:rPr lang="en-US" baseline="0" dirty="0" smtClean="0">
                <a:sym typeface="Wingdings"/>
              </a:rPr>
              <a:t> - Equip To Love God with All Mind &amp; Heart:  Know &amp; Understand</a:t>
            </a:r>
          </a:p>
          <a:p>
            <a:r>
              <a:rPr lang="en-US" baseline="0" dirty="0" smtClean="0">
                <a:sym typeface="Wingdings"/>
              </a:rPr>
              <a:t> - Equip To Love God with All Soul &amp; Strength: Application (Walk)</a:t>
            </a:r>
          </a:p>
          <a:p>
            <a:endParaRPr lang="en-US" baseline="0" dirty="0" smtClean="0">
              <a:sym typeface="Wingdings"/>
            </a:endParaRPr>
          </a:p>
          <a:p>
            <a:r>
              <a:rPr lang="en-US" baseline="0" dirty="0" smtClean="0">
                <a:sym typeface="Wingdings"/>
              </a:rPr>
              <a:t>III.) Emphasis on What He Hopes They Will Not Forsake.</a:t>
            </a:r>
          </a:p>
          <a:p>
            <a:r>
              <a:rPr lang="en-US" baseline="0" dirty="0" smtClean="0">
                <a:sym typeface="Wingdings"/>
              </a:rPr>
              <a:t> - Don’t turn from the eternal hope and inheritance in Christ. (Ephesians)</a:t>
            </a:r>
          </a:p>
          <a:p>
            <a:r>
              <a:rPr lang="en-US" baseline="0" dirty="0" smtClean="0">
                <a:sym typeface="Wingdings"/>
              </a:rPr>
              <a:t> - Don’t turn from the path and teachings of Christ. (Colossians)</a:t>
            </a:r>
          </a:p>
          <a:p>
            <a:endParaRPr lang="en-US" baseline="0" dirty="0" smtClean="0">
              <a:sym typeface="Wingdings"/>
            </a:endParaRPr>
          </a:p>
          <a:p>
            <a:r>
              <a:rPr lang="en-US" baseline="0" dirty="0" smtClean="0">
                <a:sym typeface="Wingdings"/>
              </a:rPr>
              <a:t>IV.) Who We Are &amp; What We Are Given</a:t>
            </a:r>
          </a:p>
          <a:p>
            <a:r>
              <a:rPr lang="en-US" baseline="0" dirty="0" smtClean="0">
                <a:sym typeface="Wingdings"/>
              </a:rPr>
              <a:t>- We are saints…We have access to HIS power.</a:t>
            </a:r>
          </a:p>
          <a:p>
            <a:endParaRPr lang="en-US" dirty="0" smtClean="0"/>
          </a:p>
          <a:p>
            <a:endParaRPr lang="en-US" dirty="0" smtClean="0"/>
          </a:p>
          <a:p>
            <a:r>
              <a:rPr lang="en-US" dirty="0" smtClean="0"/>
              <a:t>&gt;&gt; It is not just the PRAYER that</a:t>
            </a:r>
            <a:r>
              <a:rPr lang="en-US" baseline="0" dirty="0" smtClean="0"/>
              <a:t> mirrors each other, but the entire outline of the books…</a:t>
            </a:r>
            <a:endParaRPr lang="en-US" dirty="0" smtClean="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dirty="0" smtClean="0"/>
          </a:p>
          <a:p>
            <a:r>
              <a:rPr lang="en-US" dirty="0" smtClean="0"/>
              <a:t>1:11 – Our predestination in Christ</a:t>
            </a:r>
          </a:p>
          <a:p>
            <a:r>
              <a:rPr lang="en-US" dirty="0" smtClean="0"/>
              <a:t>2:11 – Our previous</a:t>
            </a:r>
            <a:r>
              <a:rPr lang="en-US" baseline="0" dirty="0" smtClean="0"/>
              <a:t> state outside of Christ</a:t>
            </a:r>
          </a:p>
          <a:p>
            <a:r>
              <a:rPr lang="en-US" baseline="0" dirty="0" smtClean="0"/>
              <a:t>3:11 – God’s eternal purpose accomplished in Christ</a:t>
            </a:r>
            <a:endParaRPr lang="en-US" dirty="0" smtClean="0"/>
          </a:p>
          <a:p>
            <a:endParaRPr lang="en-US" dirty="0" smtClean="0"/>
          </a:p>
          <a:p>
            <a:r>
              <a:rPr lang="en-US" dirty="0" smtClean="0"/>
              <a:t>Equippers:  Colossians gives</a:t>
            </a:r>
            <a:r>
              <a:rPr lang="en-US" baseline="0" dirty="0" smtClean="0"/>
              <a:t> thanks for </a:t>
            </a:r>
            <a:r>
              <a:rPr lang="en-US" baseline="0" dirty="0" err="1" smtClean="0"/>
              <a:t>allt</a:t>
            </a:r>
            <a:r>
              <a:rPr lang="en-US" baseline="0" dirty="0" smtClean="0"/>
              <a:t> he various men who serve in these capacities…but Ephesians tells us the titles that accompany the offices…</a:t>
            </a:r>
          </a:p>
          <a:p>
            <a:endParaRPr lang="en-US" baseline="0" dirty="0" smtClean="0"/>
          </a:p>
          <a:p>
            <a:endParaRPr lang="en-US" baseline="0" dirty="0" smtClean="0"/>
          </a:p>
          <a:p>
            <a:r>
              <a:rPr lang="en-US" baseline="0" dirty="0" smtClean="0"/>
              <a:t>Prayer, Speech, Family, &amp; Work all get additional details, metaphors, and reinforcements.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The</a:t>
            </a:r>
          </a:p>
          <a:p>
            <a:endParaRPr lang="en-US" dirty="0" smtClean="0"/>
          </a:p>
          <a:p>
            <a:r>
              <a:rPr lang="en-US" dirty="0" smtClean="0"/>
              <a:t>A Cure is achievable and care is directed to this end.</a:t>
            </a:r>
          </a:p>
          <a:p>
            <a:endParaRPr lang="en-US" dirty="0" smtClean="0"/>
          </a:p>
          <a:p>
            <a:r>
              <a:rPr lang="en-US" dirty="0" smtClean="0"/>
              <a:t>The Same Medicine Applied In More Abstract… Preventative Medicine Fashion.</a:t>
            </a:r>
          </a:p>
          <a:p>
            <a:r>
              <a:rPr lang="en-US" dirty="0" smtClean="0"/>
              <a:t>And Applied In An Immediate Intervention For Those Sick &amp; Near Death.</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Take to heart…these books are well rounded….don’t fall into the trap of One-Sided</a:t>
            </a:r>
            <a:r>
              <a:rPr lang="en-US" baseline="0" dirty="0" smtClean="0"/>
              <a:t> thinking.  Christianity is not limited to theology. It is practical.  Christianity is not limited to daily </a:t>
            </a:r>
            <a:r>
              <a:rPr lang="en-US" baseline="0" dirty="0" err="1" smtClean="0"/>
              <a:t>practice..but</a:t>
            </a:r>
            <a:r>
              <a:rPr lang="en-US" baseline="0" dirty="0" smtClean="0"/>
              <a:t> has rich insight into God’s eternal nature and plans.</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10/19/16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11 PM.png"/>
          <p:cNvPicPr>
            <a:picLocks noChangeAspect="1"/>
          </p:cNvPicPr>
          <p:nvPr/>
        </p:nvPicPr>
        <p:blipFill>
          <a:blip r:embed="rId2"/>
          <a:stretch>
            <a:fillRect/>
          </a:stretch>
        </p:blipFill>
        <p:spPr>
          <a:xfrm>
            <a:off x="0" y="0"/>
            <a:ext cx="7648575" cy="5715000"/>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41 PM.png"/>
          <p:cNvPicPr>
            <a:picLocks noChangeAspect="1"/>
          </p:cNvPicPr>
          <p:nvPr/>
        </p:nvPicPr>
        <p:blipFill>
          <a:blip r:embed="rId2"/>
          <a:stretch>
            <a:fillRect/>
          </a:stretch>
        </p:blipFill>
        <p:spPr>
          <a:xfrm>
            <a:off x="0" y="0"/>
            <a:ext cx="7629526" cy="5715000"/>
          </a:xfrm>
          <a:prstGeom prst="rect">
            <a:avLst/>
          </a:prstGeo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55 PM.png"/>
          <p:cNvPicPr>
            <a:picLocks noChangeAspect="1"/>
          </p:cNvPicPr>
          <p:nvPr/>
        </p:nvPicPr>
        <p:blipFill>
          <a:blip r:embed="rId2"/>
          <a:stretch>
            <a:fillRect/>
          </a:stretch>
        </p:blipFill>
        <p:spPr>
          <a:xfrm>
            <a:off x="0" y="0"/>
            <a:ext cx="7648576" cy="5715001"/>
          </a:xfrm>
          <a:prstGeom prst="rect">
            <a:avLst/>
          </a:prstGeom>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11 PM.png"/>
          <p:cNvPicPr>
            <a:picLocks noChangeAspect="1"/>
          </p:cNvPicPr>
          <p:nvPr/>
        </p:nvPicPr>
        <p:blipFill>
          <a:blip r:embed="rId2"/>
          <a:stretch>
            <a:fillRect/>
          </a:stretch>
        </p:blipFill>
        <p:spPr>
          <a:xfrm>
            <a:off x="0" y="0"/>
            <a:ext cx="8331201" cy="5715000"/>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6-10-15 at 4.23.00 PM.png"/>
          <p:cNvPicPr>
            <a:picLocks noChangeAspect="1"/>
          </p:cNvPicPr>
          <p:nvPr/>
        </p:nvPicPr>
        <p:blipFill>
          <a:blip r:embed="rId2"/>
          <a:stretch>
            <a:fillRect/>
          </a:stretch>
        </p:blipFill>
        <p:spPr>
          <a:xfrm>
            <a:off x="0" y="0"/>
            <a:ext cx="7639051" cy="5715000"/>
          </a:xfrm>
          <a:prstGeom prst="rect">
            <a:avLst/>
          </a:prstGeom>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43 PM.png"/>
          <p:cNvPicPr>
            <a:picLocks noChangeAspect="1"/>
          </p:cNvPicPr>
          <p:nvPr/>
        </p:nvPicPr>
        <p:blipFill>
          <a:blip r:embed="rId2"/>
          <a:stretch>
            <a:fillRect/>
          </a:stretch>
        </p:blipFill>
        <p:spPr>
          <a:xfrm>
            <a:off x="0" y="-39076"/>
            <a:ext cx="7600950" cy="5715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Instructions…</a:t>
            </a:r>
            <a:endParaRPr lang="en-US" dirty="0"/>
          </a:p>
        </p:txBody>
      </p:sp>
      <p:sp>
        <p:nvSpPr>
          <p:cNvPr id="3" name="Content Placeholder 2"/>
          <p:cNvSpPr>
            <a:spLocks noGrp="1"/>
          </p:cNvSpPr>
          <p:nvPr>
            <p:ph idx="1"/>
          </p:nvPr>
        </p:nvSpPr>
        <p:spPr/>
        <p:txBody>
          <a:bodyPr>
            <a:normAutofit fontScale="85000" lnSpcReduction="10000"/>
          </a:bodyPr>
          <a:lstStyle/>
          <a:p>
            <a:pPr>
              <a:buFont typeface="Arial" charset="0"/>
              <a:buChar char="•"/>
              <a:defRPr/>
            </a:pPr>
            <a:r>
              <a:rPr lang="en-US" dirty="0" smtClean="0"/>
              <a:t>Share Our Greetings With Other Local Churches</a:t>
            </a:r>
          </a:p>
          <a:p>
            <a:pPr lvl="1">
              <a:buFont typeface="Arial" charset="0"/>
              <a:buChar char="–"/>
              <a:defRPr/>
            </a:pPr>
            <a:r>
              <a:rPr lang="en-US" dirty="0" smtClean="0"/>
              <a:t>Vs. 15</a:t>
            </a:r>
          </a:p>
          <a:p>
            <a:pPr>
              <a:buFont typeface="Arial" charset="0"/>
              <a:buChar char="•"/>
              <a:defRPr/>
            </a:pPr>
            <a:r>
              <a:rPr lang="en-US" dirty="0" smtClean="0"/>
              <a:t>Share Our Message With Other Local Churches</a:t>
            </a:r>
          </a:p>
          <a:p>
            <a:pPr lvl="1">
              <a:buFont typeface="Arial" charset="0"/>
              <a:buChar char="–"/>
              <a:defRPr/>
            </a:pPr>
            <a:r>
              <a:rPr lang="en-US" dirty="0" smtClean="0"/>
              <a:t>Vs. 16</a:t>
            </a:r>
          </a:p>
          <a:p>
            <a:pPr>
              <a:buFont typeface="Arial" charset="0"/>
              <a:buChar char="•"/>
              <a:defRPr/>
            </a:pPr>
            <a:r>
              <a:rPr lang="en-US" dirty="0" smtClean="0"/>
              <a:t>Share Our Encouragement With Other Local Preachers</a:t>
            </a:r>
          </a:p>
          <a:p>
            <a:pPr lvl="1">
              <a:buFont typeface="Arial" charset="0"/>
              <a:buChar char="–"/>
              <a:defRPr/>
            </a:pPr>
            <a:r>
              <a:rPr lang="en-US" dirty="0" smtClean="0"/>
              <a:t>Vs. 17</a:t>
            </a:r>
          </a:p>
          <a:p>
            <a:pPr>
              <a:buFont typeface="Arial" charset="0"/>
              <a:buChar char="•"/>
              <a:defRPr/>
            </a:pPr>
            <a:r>
              <a:rPr lang="en-US" dirty="0" smtClean="0"/>
              <a:t>Share My Passion For Christ</a:t>
            </a:r>
          </a:p>
          <a:p>
            <a:pPr lvl="1">
              <a:buFont typeface="Arial" charset="0"/>
              <a:buChar char="–"/>
              <a:defRPr/>
            </a:pPr>
            <a:r>
              <a:rPr lang="en-US" dirty="0" smtClean="0"/>
              <a:t>Vs. 18</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27 PM.png"/>
          <p:cNvPicPr>
            <a:picLocks noChangeAspect="1"/>
          </p:cNvPicPr>
          <p:nvPr/>
        </p:nvPicPr>
        <p:blipFill>
          <a:blip r:embed="rId2"/>
          <a:stretch>
            <a:fillRect/>
          </a:stretch>
        </p:blipFill>
        <p:spPr>
          <a:xfrm>
            <a:off x="0" y="-1"/>
            <a:ext cx="7626350" cy="5715001"/>
          </a:xfrm>
          <a:prstGeom prst="rect">
            <a:avLst/>
          </a:prstGeom>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&amp; Ephesians</a:t>
            </a:r>
            <a:endParaRPr lang="en-US" dirty="0"/>
          </a:p>
        </p:txBody>
      </p:sp>
      <p:sp>
        <p:nvSpPr>
          <p:cNvPr id="3" name="Content Placeholder 2"/>
          <p:cNvSpPr>
            <a:spLocks noGrp="1"/>
          </p:cNvSpPr>
          <p:nvPr>
            <p:ph idx="1"/>
          </p:nvPr>
        </p:nvSpPr>
        <p:spPr>
          <a:xfrm>
            <a:off x="457200" y="1333499"/>
            <a:ext cx="8229600" cy="4175331"/>
          </a:xfrm>
        </p:spPr>
        <p:txBody>
          <a:bodyPr>
            <a:normAutofit fontScale="85000" lnSpcReduction="10000"/>
          </a:bodyPr>
          <a:lstStyle/>
          <a:p>
            <a:r>
              <a:rPr lang="en-US" dirty="0" smtClean="0"/>
              <a:t>Sent By The Same </a:t>
            </a:r>
            <a:r>
              <a:rPr lang="en-US" dirty="0" smtClean="0"/>
              <a:t>Messenger</a:t>
            </a:r>
          </a:p>
          <a:p>
            <a:pPr lvl="1"/>
            <a:r>
              <a:rPr lang="en-US" dirty="0" smtClean="0"/>
              <a:t>Ephesians 6:21 &amp; Colossians 4:7</a:t>
            </a:r>
          </a:p>
          <a:p>
            <a:r>
              <a:rPr lang="en-US" dirty="0" smtClean="0"/>
              <a:t>Teach The Same Theme: Christ &amp; His </a:t>
            </a:r>
            <a:r>
              <a:rPr lang="en-US" dirty="0" smtClean="0"/>
              <a:t>Church</a:t>
            </a:r>
          </a:p>
          <a:p>
            <a:pPr lvl="1"/>
            <a:r>
              <a:rPr lang="en-US" dirty="0" smtClean="0"/>
              <a:t>Question #1</a:t>
            </a:r>
            <a:endParaRPr lang="en-US" dirty="0" smtClean="0"/>
          </a:p>
          <a:p>
            <a:r>
              <a:rPr lang="en-US" dirty="0" smtClean="0"/>
              <a:t>Colossians is brief</a:t>
            </a:r>
            <a:r>
              <a:rPr lang="en-US" dirty="0" smtClean="0"/>
              <a:t>.  Quick to address the immediate need for instruction in light of local </a:t>
            </a:r>
            <a:r>
              <a:rPr lang="en-US" dirty="0" smtClean="0"/>
              <a:t>threats.</a:t>
            </a:r>
          </a:p>
          <a:p>
            <a:pPr lvl="1"/>
            <a:r>
              <a:rPr lang="en-US" dirty="0" smtClean="0"/>
              <a:t>Like Galatians </a:t>
            </a:r>
          </a:p>
          <a:p>
            <a:r>
              <a:rPr lang="en-US" dirty="0" smtClean="0"/>
              <a:t>Ephesians is expanded</a:t>
            </a:r>
            <a:r>
              <a:rPr lang="en-US" dirty="0" smtClean="0"/>
              <a:t>. Calm explanations of important truths to meet widespread needs</a:t>
            </a:r>
            <a:r>
              <a:rPr lang="en-US" dirty="0" smtClean="0"/>
              <a:t>.</a:t>
            </a:r>
          </a:p>
          <a:p>
            <a:pPr lvl="1"/>
            <a:r>
              <a:rPr lang="en-US" dirty="0" smtClean="0"/>
              <a:t>Like Romans</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Prayers</a:t>
            </a:r>
            <a:endParaRPr lang="en-US" dirty="0"/>
          </a:p>
        </p:txBody>
      </p:sp>
      <p:sp>
        <p:nvSpPr>
          <p:cNvPr id="4" name="Content Placeholder 3"/>
          <p:cNvSpPr>
            <a:spLocks noGrp="1"/>
          </p:cNvSpPr>
          <p:nvPr>
            <p:ph sz="half" idx="1"/>
          </p:nvPr>
        </p:nvSpPr>
        <p:spPr>
          <a:xfrm>
            <a:off x="457200" y="1333500"/>
            <a:ext cx="4038600" cy="4042832"/>
          </a:xfrm>
        </p:spPr>
        <p:txBody>
          <a:bodyPr>
            <a:normAutofit fontScale="92500" lnSpcReduction="20000"/>
          </a:bodyPr>
          <a:lstStyle/>
          <a:p>
            <a:pPr>
              <a:spcAft>
                <a:spcPts val="600"/>
              </a:spcAft>
              <a:buNone/>
            </a:pPr>
            <a:r>
              <a:rPr lang="en-US" b="1" dirty="0" smtClean="0"/>
              <a:t>Colossians 1:9-12</a:t>
            </a:r>
          </a:p>
          <a:p>
            <a:pPr>
              <a:spcAft>
                <a:spcPts val="600"/>
              </a:spcAft>
            </a:pPr>
            <a:r>
              <a:rPr lang="en-US" dirty="0" smtClean="0"/>
              <a:t>Praying w/o Ceasing</a:t>
            </a:r>
          </a:p>
          <a:p>
            <a:pPr>
              <a:spcAft>
                <a:spcPts val="600"/>
              </a:spcAft>
            </a:pPr>
            <a:r>
              <a:rPr lang="en-US" dirty="0" smtClean="0"/>
              <a:t>Knowledge, Wisdom &amp; Understanding (9)</a:t>
            </a:r>
          </a:p>
          <a:p>
            <a:pPr>
              <a:spcAft>
                <a:spcPts val="600"/>
              </a:spcAft>
            </a:pPr>
            <a:r>
              <a:rPr lang="en-US" dirty="0" smtClean="0"/>
              <a:t>Walk, Good Fruit, Increasing Know. (10)</a:t>
            </a:r>
          </a:p>
          <a:p>
            <a:pPr>
              <a:spcAft>
                <a:spcPts val="600"/>
              </a:spcAft>
            </a:pPr>
            <a:r>
              <a:rPr lang="en-US" dirty="0" smtClean="0"/>
              <a:t>Power, Steadfast, Thanks, Saints (12</a:t>
            </a:r>
            <a:r>
              <a:rPr lang="en-US" dirty="0" smtClean="0"/>
              <a:t>)</a:t>
            </a:r>
          </a:p>
          <a:p>
            <a:pPr>
              <a:spcAft>
                <a:spcPts val="600"/>
              </a:spcAft>
            </a:pPr>
            <a:r>
              <a:rPr lang="en-US" dirty="0" smtClean="0"/>
              <a:t>Hope: Colossians 1:28-2:3</a:t>
            </a:r>
            <a:endParaRPr lang="en-US" dirty="0" smtClean="0"/>
          </a:p>
        </p:txBody>
      </p:sp>
      <p:sp>
        <p:nvSpPr>
          <p:cNvPr id="5" name="Content Placeholder 4"/>
          <p:cNvSpPr>
            <a:spLocks noGrp="1"/>
          </p:cNvSpPr>
          <p:nvPr>
            <p:ph sz="half" idx="2"/>
          </p:nvPr>
        </p:nvSpPr>
        <p:spPr>
          <a:xfrm>
            <a:off x="4648200" y="1333499"/>
            <a:ext cx="4038600" cy="4042833"/>
          </a:xfrm>
        </p:spPr>
        <p:txBody>
          <a:bodyPr>
            <a:normAutofit fontScale="92500" lnSpcReduction="20000"/>
          </a:bodyPr>
          <a:lstStyle/>
          <a:p>
            <a:pPr>
              <a:spcAft>
                <a:spcPts val="600"/>
              </a:spcAft>
              <a:buNone/>
            </a:pPr>
            <a:r>
              <a:rPr lang="en-US" b="1" dirty="0" smtClean="0"/>
              <a:t>Ephesians 1:15-19</a:t>
            </a:r>
          </a:p>
          <a:p>
            <a:pPr>
              <a:spcAft>
                <a:spcPts val="600"/>
              </a:spcAft>
            </a:pPr>
            <a:r>
              <a:rPr lang="en-US" dirty="0" smtClean="0"/>
              <a:t>Praying w/o Ceasing</a:t>
            </a:r>
          </a:p>
          <a:p>
            <a:pPr>
              <a:spcAft>
                <a:spcPts val="600"/>
              </a:spcAft>
            </a:pPr>
            <a:r>
              <a:rPr lang="en-US" dirty="0" smtClean="0"/>
              <a:t>Wisdom, Knowledge &amp; Enlightenment (17-18a)</a:t>
            </a:r>
          </a:p>
          <a:p>
            <a:pPr>
              <a:spcAft>
                <a:spcPts val="600"/>
              </a:spcAft>
            </a:pPr>
            <a:r>
              <a:rPr lang="en-US" dirty="0" smtClean="0"/>
              <a:t>Hope, Glory, Inheritance (18b)</a:t>
            </a:r>
          </a:p>
          <a:p>
            <a:pPr>
              <a:spcAft>
                <a:spcPts val="600"/>
              </a:spcAft>
            </a:pPr>
            <a:r>
              <a:rPr lang="en-US" dirty="0" smtClean="0"/>
              <a:t>Saints, Power (18c, 19</a:t>
            </a:r>
            <a:r>
              <a:rPr lang="en-US" dirty="0" smtClean="0"/>
              <a:t>)</a:t>
            </a:r>
            <a:br>
              <a:rPr lang="en-US" dirty="0" smtClean="0"/>
            </a:br>
            <a:endParaRPr lang="en-US" dirty="0" smtClean="0"/>
          </a:p>
          <a:p>
            <a:pPr>
              <a:spcAft>
                <a:spcPts val="600"/>
              </a:spcAft>
            </a:pPr>
            <a:r>
              <a:rPr lang="en-US" dirty="0" smtClean="0"/>
              <a:t>Hope: Ephesians 3:14-21</a:t>
            </a:r>
            <a:endParaRPr lang="en-US" dirty="0" smtClean="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Colossians &amp; Ephesians Side by Side</a:t>
            </a:r>
            <a:endParaRPr lang="en-US" dirty="0"/>
          </a:p>
        </p:txBody>
      </p:sp>
      <p:sp>
        <p:nvSpPr>
          <p:cNvPr id="5" name="Content Placeholder 4"/>
          <p:cNvSpPr>
            <a:spLocks noGrp="1"/>
          </p:cNvSpPr>
          <p:nvPr>
            <p:ph sz="half" idx="1"/>
          </p:nvPr>
        </p:nvSpPr>
        <p:spPr>
          <a:xfrm>
            <a:off x="171249" y="1333500"/>
            <a:ext cx="4324551" cy="3771636"/>
          </a:xfrm>
        </p:spPr>
        <p:txBody>
          <a:bodyPr>
            <a:normAutofit fontScale="92500" lnSpcReduction="10000"/>
          </a:bodyPr>
          <a:lstStyle/>
          <a:p>
            <a:r>
              <a:rPr lang="en-US" dirty="0" smtClean="0"/>
              <a:t>The Word of the Gospel</a:t>
            </a:r>
          </a:p>
          <a:p>
            <a:pPr lvl="1"/>
            <a:r>
              <a:rPr lang="en-US" dirty="0" smtClean="0"/>
              <a:t>Produces: Fruit &amp; Growth</a:t>
            </a:r>
          </a:p>
          <a:p>
            <a:r>
              <a:rPr lang="en-US" dirty="0" smtClean="0"/>
              <a:t>Put Off…</a:t>
            </a:r>
          </a:p>
          <a:p>
            <a:r>
              <a:rPr lang="en-US" dirty="0" smtClean="0"/>
              <a:t>Worship of God</a:t>
            </a:r>
          </a:p>
          <a:p>
            <a:pPr lvl="1"/>
            <a:r>
              <a:rPr lang="en-US" dirty="0" smtClean="0"/>
              <a:t>Colossians 3:16-17</a:t>
            </a:r>
          </a:p>
          <a:p>
            <a:r>
              <a:rPr lang="en-US" dirty="0" smtClean="0"/>
              <a:t>Family &amp; Work</a:t>
            </a:r>
          </a:p>
          <a:p>
            <a:pPr lvl="1"/>
            <a:r>
              <a:rPr lang="en-US" dirty="0" smtClean="0"/>
              <a:t>Submission &amp; Humility</a:t>
            </a:r>
          </a:p>
          <a:p>
            <a:r>
              <a:rPr lang="en-US" dirty="0" smtClean="0"/>
              <a:t>Prayer &amp; Thanks</a:t>
            </a:r>
          </a:p>
          <a:p>
            <a:r>
              <a:rPr lang="en-US" dirty="0" smtClean="0"/>
              <a:t>“Stand Perfect”</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The Word of Truth</a:t>
            </a:r>
          </a:p>
          <a:p>
            <a:pPr lvl="1"/>
            <a:r>
              <a:rPr lang="en-US" dirty="0" smtClean="0"/>
              <a:t>Produces: Salvation</a:t>
            </a:r>
          </a:p>
          <a:p>
            <a:r>
              <a:rPr lang="en-US" dirty="0" smtClean="0"/>
              <a:t>Putting Off…</a:t>
            </a:r>
          </a:p>
          <a:p>
            <a:r>
              <a:rPr lang="en-US" dirty="0" smtClean="0"/>
              <a:t>Worship of God</a:t>
            </a:r>
          </a:p>
          <a:p>
            <a:pPr lvl="1"/>
            <a:r>
              <a:rPr lang="en-US" dirty="0" smtClean="0"/>
              <a:t>Ephesians 5:19-20</a:t>
            </a:r>
          </a:p>
          <a:p>
            <a:r>
              <a:rPr lang="en-US" dirty="0" smtClean="0"/>
              <a:t>Family &amp; Work</a:t>
            </a:r>
          </a:p>
          <a:p>
            <a:pPr lvl="1"/>
            <a:r>
              <a:rPr lang="en-US" dirty="0" smtClean="0"/>
              <a:t>Submission &amp; Humility</a:t>
            </a:r>
          </a:p>
          <a:p>
            <a:r>
              <a:rPr lang="en-US" dirty="0" smtClean="0"/>
              <a:t>Prayer &amp; Thanks</a:t>
            </a:r>
          </a:p>
          <a:p>
            <a:r>
              <a:rPr lang="en-US" dirty="0" smtClean="0"/>
              <a:t>“Stand Therefore…”</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Ephesians Helps Us </a:t>
            </a:r>
            <a:br>
              <a:rPr lang="en-US" dirty="0" smtClean="0"/>
            </a:br>
            <a:r>
              <a:rPr lang="en-US" dirty="0" smtClean="0"/>
              <a:t>Become Complete In Christ</a:t>
            </a:r>
            <a:endParaRPr lang="en-US" dirty="0"/>
          </a:p>
        </p:txBody>
      </p:sp>
      <p:sp>
        <p:nvSpPr>
          <p:cNvPr id="6" name="Content Placeholder 5"/>
          <p:cNvSpPr>
            <a:spLocks noGrp="1"/>
          </p:cNvSpPr>
          <p:nvPr>
            <p:ph idx="1"/>
          </p:nvPr>
        </p:nvSpPr>
        <p:spPr>
          <a:xfrm>
            <a:off x="457200" y="1333500"/>
            <a:ext cx="8229600" cy="4381500"/>
          </a:xfrm>
        </p:spPr>
        <p:txBody>
          <a:bodyPr>
            <a:normAutofit fontScale="85000" lnSpcReduction="20000"/>
          </a:bodyPr>
          <a:lstStyle/>
          <a:p>
            <a:r>
              <a:rPr lang="en-US" dirty="0" smtClean="0"/>
              <a:t>Reinforces The Preeminence of Christ</a:t>
            </a:r>
          </a:p>
          <a:p>
            <a:pPr lvl="1"/>
            <a:r>
              <a:rPr lang="en-US" dirty="0" smtClean="0"/>
              <a:t>Ephesians 1:20-23</a:t>
            </a:r>
          </a:p>
          <a:p>
            <a:r>
              <a:rPr lang="en-US" dirty="0" smtClean="0"/>
              <a:t>Answers How? &amp; Why? Instead of What? &amp; When? </a:t>
            </a:r>
            <a:r>
              <a:rPr lang="en-US" dirty="0" smtClean="0"/>
              <a:t>Regarding our</a:t>
            </a:r>
            <a:r>
              <a:rPr lang="en-US" dirty="0" smtClean="0"/>
              <a:t> Salvation</a:t>
            </a:r>
          </a:p>
          <a:p>
            <a:pPr lvl="1"/>
            <a:r>
              <a:rPr lang="en-US" dirty="0" smtClean="0"/>
              <a:t>Ephesians 2:8-10, 19-22 // Colossians 2:11-13</a:t>
            </a:r>
          </a:p>
          <a:p>
            <a:r>
              <a:rPr lang="en-US" dirty="0" smtClean="0"/>
              <a:t>Reminds Us of “Things Above” To Dwell On</a:t>
            </a:r>
          </a:p>
          <a:p>
            <a:pPr lvl="1"/>
            <a:r>
              <a:rPr lang="en-US" dirty="0" smtClean="0"/>
              <a:t>Ephesians 1:11, 2:11, 3:11</a:t>
            </a:r>
          </a:p>
          <a:p>
            <a:r>
              <a:rPr lang="en-US" dirty="0" smtClean="0"/>
              <a:t>Identifies The Roles/Offices of Equippers</a:t>
            </a:r>
          </a:p>
          <a:p>
            <a:pPr lvl="1"/>
            <a:r>
              <a:rPr lang="en-US" dirty="0" smtClean="0"/>
              <a:t>Ephesians 4:11-13</a:t>
            </a:r>
          </a:p>
          <a:p>
            <a:r>
              <a:rPr lang="en-US" dirty="0" smtClean="0"/>
              <a:t>Elaborates Significantly On Our Walk</a:t>
            </a:r>
          </a:p>
          <a:p>
            <a:pPr lvl="1"/>
            <a:r>
              <a:rPr lang="en-US" dirty="0" smtClean="0"/>
              <a:t>Ephesians 4:17-6:24 // </a:t>
            </a:r>
            <a:r>
              <a:rPr lang="en-US" dirty="0" smtClean="0"/>
              <a:t>Colossians 3:7 </a:t>
            </a:r>
            <a:endParaRPr lang="en-US" dirty="0" smtClean="0"/>
          </a:p>
          <a:p>
            <a:endParaRPr lang="en-US" dirty="0" smtClean="0"/>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Ephesians Helps Us </a:t>
            </a:r>
            <a:br>
              <a:rPr lang="en-US" dirty="0" smtClean="0"/>
            </a:br>
            <a:r>
              <a:rPr lang="en-US" dirty="0" smtClean="0"/>
              <a:t>Become Complete In Christ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Medical Terms</a:t>
            </a:r>
          </a:p>
          <a:p>
            <a:pPr lvl="1"/>
            <a:r>
              <a:rPr lang="en-US" dirty="0" smtClean="0"/>
              <a:t>Ephesians Is Like Preventative Medicine.</a:t>
            </a:r>
          </a:p>
          <a:p>
            <a:pPr lvl="1"/>
            <a:r>
              <a:rPr lang="en-US" dirty="0" smtClean="0"/>
              <a:t>Colossians Is Like Curative Care. </a:t>
            </a:r>
            <a:endParaRPr lang="en-US" dirty="0" smtClean="0"/>
          </a:p>
          <a:p>
            <a:r>
              <a:rPr lang="en-US" dirty="0" smtClean="0"/>
              <a:t>In Athletic Terms</a:t>
            </a:r>
          </a:p>
          <a:p>
            <a:pPr lvl="1"/>
            <a:r>
              <a:rPr lang="en-US" dirty="0" smtClean="0"/>
              <a:t>Ephesians Is A Strong Defense.</a:t>
            </a:r>
          </a:p>
          <a:p>
            <a:pPr lvl="1"/>
            <a:r>
              <a:rPr lang="en-US" dirty="0" smtClean="0"/>
              <a:t>Colossians Is A Strong Offense.</a:t>
            </a:r>
          </a:p>
          <a:p>
            <a:r>
              <a:rPr lang="en-US" dirty="0" smtClean="0"/>
              <a:t>In Military Terms: Ephesians Urges Us To Take Up The Whole Armor of God. Eph 6:10-18</a:t>
            </a:r>
            <a:endParaRPr lang="en-US" dirty="0" smtClean="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Study These Books Together.</a:t>
            </a:r>
          </a:p>
          <a:p>
            <a:r>
              <a:rPr lang="en-US" dirty="0" smtClean="0"/>
              <a:t>Incorporate Paul’s Prayer Requests Into Your Own Prayers.</a:t>
            </a:r>
          </a:p>
          <a:p>
            <a:r>
              <a:rPr lang="en-US" dirty="0" smtClean="0"/>
              <a:t>Take To Heart The Connection Between Greater Knowledge &amp; Greater Living.</a:t>
            </a:r>
          </a:p>
          <a:p>
            <a:r>
              <a:rPr lang="en-US" dirty="0" smtClean="0"/>
              <a:t>Honor &amp; Respect The Leadership of Christ.</a:t>
            </a:r>
          </a:p>
          <a:p>
            <a:endParaRPr lang="en-US" dirty="0" smtClean="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8447</TotalTime>
  <Words>1255</Words>
  <Application>Microsoft Macintosh PowerPoint</Application>
  <PresentationFormat>On-screen Show (16:10)</PresentationFormat>
  <Paragraphs>142</Paragraphs>
  <Slides>17</Slides>
  <Notes>8</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Default Theme</vt:lpstr>
      <vt:lpstr>Complete in Christ: Colossians</vt:lpstr>
      <vt:lpstr>Final Instructions…</vt:lpstr>
      <vt:lpstr>Slide 3</vt:lpstr>
      <vt:lpstr>Colossians &amp; Ephesians</vt:lpstr>
      <vt:lpstr>Paul’s Prayers</vt:lpstr>
      <vt:lpstr>Colossians &amp; Ephesians Side by Side</vt:lpstr>
      <vt:lpstr>Ephesians Helps Us  Become Complete In Christ</vt:lpstr>
      <vt:lpstr>Ephesians Helps Us  Become Complete In Christ</vt:lpstr>
      <vt:lpstr>Application</vt:lpstr>
      <vt:lpstr>Our Class Goals</vt:lpstr>
      <vt:lpstr>Complete in Christ: Colossians</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297</cp:revision>
  <cp:lastPrinted>2016-10-02T12:03:13Z</cp:lastPrinted>
  <dcterms:created xsi:type="dcterms:W3CDTF">2016-10-19T13:25:49Z</dcterms:created>
  <dcterms:modified xsi:type="dcterms:W3CDTF">2016-10-19T17:25:53Z</dcterms:modified>
</cp:coreProperties>
</file>