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0"/>
  </p:notesMasterIdLst>
  <p:sldIdLst>
    <p:sldId id="311" r:id="rId2"/>
    <p:sldId id="399" r:id="rId3"/>
    <p:sldId id="392" r:id="rId4"/>
    <p:sldId id="409" r:id="rId5"/>
    <p:sldId id="393" r:id="rId6"/>
    <p:sldId id="400" r:id="rId7"/>
    <p:sldId id="394" r:id="rId8"/>
    <p:sldId id="395" r:id="rId9"/>
    <p:sldId id="406" r:id="rId10"/>
    <p:sldId id="397" r:id="rId11"/>
    <p:sldId id="405" r:id="rId12"/>
    <p:sldId id="396" r:id="rId13"/>
    <p:sldId id="401" r:id="rId14"/>
    <p:sldId id="407" r:id="rId15"/>
    <p:sldId id="403" r:id="rId16"/>
    <p:sldId id="398" r:id="rId17"/>
    <p:sldId id="408" r:id="rId18"/>
    <p:sldId id="391" r:id="rId19"/>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clrMru>
    <a:srgbClr val="2F4D31"/>
    <a:srgbClr val="3E4D1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65145" autoAdjust="0"/>
  </p:normalViewPr>
  <p:slideViewPr>
    <p:cSldViewPr snapToGrid="0" snapToObjects="1">
      <p:cViewPr varScale="1">
        <p:scale>
          <a:sx n="73" d="100"/>
          <a:sy n="73" d="100"/>
        </p:scale>
        <p:origin x="-1840" y="-112"/>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73" d="100"/>
          <a:sy n="73" d="100"/>
        </p:scale>
        <p:origin x="-3152"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1EB0E2-D183-1D40-8318-73E69CA99473}" type="datetimeFigureOut">
              <a:rPr lang="en-US" smtClean="0"/>
              <a:pPr/>
              <a:t>10/25/16</a:t>
            </a:fld>
            <a:endParaRPr lang="en-US"/>
          </a:p>
        </p:txBody>
      </p:sp>
      <p:sp>
        <p:nvSpPr>
          <p:cNvPr id="4" name="Slide Image Placeholder 3"/>
          <p:cNvSpPr>
            <a:spLocks noGrp="1" noRot="1" noChangeAspect="1"/>
          </p:cNvSpPr>
          <p:nvPr>
            <p:ph type="sldImg" idx="2"/>
          </p:nvPr>
        </p:nvSpPr>
        <p:spPr>
          <a:xfrm>
            <a:off x="1139346" y="75600"/>
            <a:ext cx="4484629" cy="280289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32601" y="2999453"/>
            <a:ext cx="6122877" cy="599712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6173787" y="457200"/>
            <a:ext cx="684213" cy="457200"/>
          </a:xfrm>
          <a:prstGeom prst="rect">
            <a:avLst/>
          </a:prstGeom>
        </p:spPr>
        <p:txBody>
          <a:bodyPr vert="horz" lIns="91440" tIns="45720" rIns="91440" bIns="45720" rtlCol="0" anchor="b"/>
          <a:lstStyle>
            <a:lvl1pPr algn="r">
              <a:defRPr sz="1200"/>
            </a:lvl1pPr>
          </a:lstStyle>
          <a:p>
            <a:fld id="{EECA6D95-889E-504C-BC58-8FD1A8B54BE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Final Review</a:t>
            </a:r>
            <a:endParaRPr lang="en-US" sz="2000"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r>
              <a:rPr lang="en-US" sz="1600" dirty="0" smtClean="0"/>
              <a:t>Christ Has Already Addressed The Most Important Issues of Life.</a:t>
            </a:r>
          </a:p>
          <a:p>
            <a:r>
              <a:rPr lang="en-US" sz="1600" dirty="0" smtClean="0"/>
              <a:t>We Are Complete In Christ. We Do Not Need To Add To His Message.</a:t>
            </a:r>
          </a:p>
          <a:p>
            <a:endParaRPr lang="en-US" sz="1600"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(We are made in the image of God with an eternal soul. We are so valuable to God that Jesus died to redeem us.)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we are all God’s servants.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&gt; public teachings, public miracles, public death, public resurrection. …Christianity is not based on the private interpretation or hidden, exclusive mystery of only one person.  Christianity is faith in God’s plan carried out through all of human history!  From Adam to now and into eternity…not just what 1 guy believes!</a:t>
            </a:r>
          </a:p>
          <a:p>
            <a:endParaRPr lang="en-US" sz="1600" dirty="0" smtClean="0"/>
          </a:p>
          <a:p>
            <a:endParaRPr lang="en-US" sz="1600" dirty="0" smtClean="0"/>
          </a:p>
          <a:p>
            <a:r>
              <a:rPr lang="en-US" sz="1600" dirty="0" smtClean="0"/>
              <a:t>THUS: question #4…whenever one of the old</a:t>
            </a:r>
            <a:r>
              <a:rPr lang="en-US" sz="1600" baseline="0" dirty="0" smtClean="0"/>
              <a:t> tricks shows up in some new form – we recognize it and reject it.</a:t>
            </a:r>
            <a:endParaRPr lang="en-US" sz="1600"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CA6D95-889E-504C-BC58-8FD1A8B54BE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CA6D95-889E-504C-BC58-8FD1A8B54BE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r>
              <a:rPr lang="en-US" sz="1800" dirty="0" smtClean="0"/>
              <a:t>3:1-4</a:t>
            </a:r>
          </a:p>
          <a:p>
            <a:r>
              <a:rPr lang="en-US" sz="1800" dirty="0" smtClean="0"/>
              <a:t>Our</a:t>
            </a:r>
            <a:r>
              <a:rPr lang="en-US" sz="1800" baseline="0" dirty="0" smtClean="0"/>
              <a:t> MODEL &amp; EXAMPLE Above</a:t>
            </a:r>
            <a:endParaRPr lang="en-US" sz="1800" dirty="0" smtClean="0"/>
          </a:p>
          <a:p>
            <a:r>
              <a:rPr lang="en-US" sz="1800" dirty="0" smtClean="0"/>
              <a:t>Our KING Above</a:t>
            </a:r>
          </a:p>
          <a:p>
            <a:r>
              <a:rPr lang="en-US" sz="1800" dirty="0" smtClean="0"/>
              <a:t>Our LIFE Above</a:t>
            </a:r>
          </a:p>
          <a:p>
            <a:r>
              <a:rPr lang="en-US" sz="1800" dirty="0" smtClean="0"/>
              <a:t>Our GLORY Above</a:t>
            </a:r>
          </a:p>
          <a:p>
            <a:r>
              <a:rPr lang="en-US" sz="1800" dirty="0" smtClean="0"/>
              <a:t>Our HOPE Above</a:t>
            </a:r>
          </a:p>
          <a:p>
            <a:r>
              <a:rPr lang="en-US" sz="1800" dirty="0" smtClean="0"/>
              <a:t>Our HOME Above</a:t>
            </a:r>
          </a:p>
          <a:p>
            <a:endParaRPr lang="en-US" sz="1800" dirty="0" smtClean="0"/>
          </a:p>
          <a:p>
            <a:r>
              <a:rPr lang="en-US" sz="1800" dirty="0" smtClean="0"/>
              <a:t>God’s HOLINESS Above the sin of the World.</a:t>
            </a:r>
          </a:p>
          <a:p>
            <a:r>
              <a:rPr lang="en-US" sz="1800" dirty="0" smtClean="0"/>
              <a:t>Worship of the God Above</a:t>
            </a:r>
          </a:p>
          <a:p>
            <a:r>
              <a:rPr lang="en-US" sz="1800" dirty="0" smtClean="0"/>
              <a:t>Thankfulness</a:t>
            </a:r>
            <a:r>
              <a:rPr lang="en-US" sz="1800" baseline="0" dirty="0" smtClean="0"/>
              <a:t> for the Gifts sent from Above.</a:t>
            </a:r>
          </a:p>
          <a:p>
            <a:r>
              <a:rPr lang="en-US" sz="1800" baseline="0" dirty="0" smtClean="0"/>
              <a:t>The plan and eternal purpose of God Above.</a:t>
            </a:r>
          </a:p>
          <a:p>
            <a:endParaRPr lang="en-US" sz="1800" baseline="0" dirty="0" smtClean="0"/>
          </a:p>
          <a:p>
            <a:r>
              <a:rPr lang="en-US" sz="1800" baseline="0" dirty="0" smtClean="0"/>
              <a:t>GOSPEL Message delivered from ABOVE</a:t>
            </a:r>
            <a:endParaRPr lang="en-US" sz="1800"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CA6D95-889E-504C-BC58-8FD1A8B54BE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4000" dirty="0" smtClean="0"/>
              <a:t>Colossians 4:23-25</a:t>
            </a:r>
          </a:p>
          <a:p>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Thank</a:t>
            </a:r>
            <a:r>
              <a:rPr lang="en-US" sz="2400" baseline="0" dirty="0" smtClean="0"/>
              <a:t> you for blessing me with your great comments during this segment!</a:t>
            </a:r>
            <a:endParaRPr lang="en-US" sz="2400"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CA6D95-889E-504C-BC58-8FD1A8B54BE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r>
              <a:rPr lang="en-US" sz="1600" dirty="0" smtClean="0"/>
              <a:t>I hope you can see the COMPLETENESS – the FULLNESS</a:t>
            </a:r>
            <a:r>
              <a:rPr lang="en-US" sz="1600" baseline="0" dirty="0" smtClean="0"/>
              <a:t> in this book and in these goals.</a:t>
            </a:r>
          </a:p>
          <a:p>
            <a:endParaRPr lang="en-US" sz="1600" baseline="0" dirty="0" smtClean="0"/>
          </a:p>
          <a:p>
            <a:r>
              <a:rPr lang="en-US" sz="1600" baseline="0" dirty="0" smtClean="0"/>
              <a:t>Our faith can rest completely in CHRIST. The great, superior, preeminent Lord.</a:t>
            </a:r>
          </a:p>
          <a:p>
            <a:endParaRPr lang="en-US" sz="1600" baseline="0" dirty="0" smtClean="0"/>
          </a:p>
          <a:p>
            <a:r>
              <a:rPr lang="en-US" sz="1600" baseline="0" dirty="0" smtClean="0"/>
              <a:t>We don’t need the foolish and deceptive worldly ideas we are so often peddled.</a:t>
            </a:r>
          </a:p>
          <a:p>
            <a:endParaRPr lang="en-US" sz="1600" baseline="0" dirty="0" smtClean="0"/>
          </a:p>
          <a:p>
            <a:r>
              <a:rPr lang="en-US" sz="1600" baseline="0" dirty="0" smtClean="0"/>
              <a:t>WE know where we are going, and WHO is going to get us there, and WHO is in charge of this universe.  We have a PEOPLE and a HOME where we deeply belong.</a:t>
            </a:r>
          </a:p>
          <a:p>
            <a:endParaRPr lang="en-US" sz="1600" baseline="0" dirty="0" smtClean="0"/>
          </a:p>
          <a:p>
            <a:r>
              <a:rPr lang="en-US" sz="1600" baseline="0" dirty="0" smtClean="0"/>
              <a:t>Jesus us the COMPLETE model of who I am and who I am trying to be.  He gives me a full and perfect example for how to be a husband, father, friend, servant, soldier, child.  His life sets the ultimate example and the provides the ultimate instructions.</a:t>
            </a:r>
          </a:p>
        </p:txBody>
      </p:sp>
      <p:sp>
        <p:nvSpPr>
          <p:cNvPr id="4" name="Slide Number Placeholder 3"/>
          <p:cNvSpPr>
            <a:spLocks noGrp="1"/>
          </p:cNvSpPr>
          <p:nvPr>
            <p:ph type="sldNum" sz="quarter" idx="10"/>
          </p:nvPr>
        </p:nvSpPr>
        <p:spPr/>
        <p:txBody>
          <a:bodyPr/>
          <a:lstStyle/>
          <a:p>
            <a:fld id="{EECA6D95-889E-504C-BC58-8FD1A8B54BE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I hope you can see the COMPLETENESS – the FULLNESS</a:t>
            </a:r>
            <a:r>
              <a:rPr lang="en-US" sz="1600" baseline="0" dirty="0" smtClean="0"/>
              <a:t> in this book and in these goals.</a:t>
            </a:r>
          </a:p>
          <a:p>
            <a:endParaRPr lang="en-US" sz="1600" baseline="0" dirty="0" smtClean="0"/>
          </a:p>
          <a:p>
            <a:r>
              <a:rPr lang="en-US" sz="1600" baseline="0" dirty="0" smtClean="0"/>
              <a:t>Our faith can rest completely in CHRIST. The great, superior, preeminent Lord.</a:t>
            </a:r>
          </a:p>
          <a:p>
            <a:endParaRPr lang="en-US" sz="1600" baseline="0" dirty="0" smtClean="0"/>
          </a:p>
          <a:p>
            <a:r>
              <a:rPr lang="en-US" sz="1600" baseline="0" dirty="0" smtClean="0"/>
              <a:t>We don’t need the foolish and deceptive worldly ideas we are so often peddled.</a:t>
            </a:r>
          </a:p>
          <a:p>
            <a:endParaRPr lang="en-US" sz="1600" baseline="0" dirty="0" smtClean="0"/>
          </a:p>
          <a:p>
            <a:r>
              <a:rPr lang="en-US" sz="1600" baseline="0" dirty="0" smtClean="0"/>
              <a:t>WE know where we are going, and WHO is going to get us there, and WHO is in charge of this universe.  We have a PEOPLE and a HOME where we deeply belong.</a:t>
            </a:r>
          </a:p>
          <a:p>
            <a:endParaRPr lang="en-US" sz="1600" baseline="0" dirty="0" smtClean="0"/>
          </a:p>
          <a:p>
            <a:r>
              <a:rPr lang="en-US" sz="1600" baseline="0" dirty="0" smtClean="0"/>
              <a:t>Jesus us the COMPLETE model of who I am and who I am trying to be.  He gives me a full and perfect example for how to be a husband, father, friend, servant, soldier, child.  His life sets the ultimate example and the provides the ultimate instructions.</a:t>
            </a:r>
          </a:p>
          <a:p>
            <a:endParaRPr lang="en-US" sz="1600"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4 minutes</a:t>
            </a:r>
            <a:r>
              <a:rPr lang="en-US" sz="1800" baseline="0" dirty="0" smtClean="0"/>
              <a:t> to discuss with classmates…</a:t>
            </a:r>
          </a:p>
          <a:p>
            <a:endParaRPr lang="en-US" sz="1800" baseline="0" dirty="0" smtClean="0"/>
          </a:p>
          <a:p>
            <a:r>
              <a:rPr lang="en-US" sz="1800" baseline="0" dirty="0" smtClean="0"/>
              <a:t>1:13-23</a:t>
            </a:r>
          </a:p>
          <a:p>
            <a:endParaRPr lang="en-US" sz="1800" baseline="0" dirty="0" smtClean="0"/>
          </a:p>
          <a:p>
            <a:r>
              <a:rPr lang="en-US" sz="1800" baseline="0" dirty="0" smtClean="0"/>
              <a:t>2:9-15</a:t>
            </a:r>
            <a:endParaRPr lang="en-US" sz="1800"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400" dirty="0" smtClean="0">
                <a:solidFill>
                  <a:srgbClr val="2F4D31"/>
                </a:solidFill>
              </a:rPr>
              <a:t>We were lacking a Head to follow…He became King.</a:t>
            </a:r>
          </a:p>
          <a:p>
            <a:pPr lvl="0"/>
            <a:r>
              <a:rPr lang="en-US" sz="1400" dirty="0" smtClean="0">
                <a:solidFill>
                  <a:srgbClr val="2F4D31"/>
                </a:solidFill>
              </a:rPr>
              <a:t>We were lacking a way to remove our sin…He removed it.</a:t>
            </a:r>
          </a:p>
          <a:p>
            <a:pPr lvl="0"/>
            <a:r>
              <a:rPr lang="en-US" sz="1400" dirty="0" smtClean="0">
                <a:solidFill>
                  <a:srgbClr val="2F4D31"/>
                </a:solidFill>
              </a:rPr>
              <a:t>We were lacking a resurrection from spiritual death…He allows us to share in His resurrection.</a:t>
            </a:r>
          </a:p>
          <a:p>
            <a:pPr lvl="0"/>
            <a:r>
              <a:rPr lang="en-US" sz="1400" dirty="0" smtClean="0">
                <a:solidFill>
                  <a:srgbClr val="2F4D31"/>
                </a:solidFill>
              </a:rPr>
              <a:t>We were lacking a solution to our transgressions…He became our Savior.</a:t>
            </a:r>
          </a:p>
          <a:p>
            <a:pPr lvl="0"/>
            <a:r>
              <a:rPr lang="en-US" sz="1400" dirty="0" smtClean="0">
                <a:solidFill>
                  <a:srgbClr val="2F4D31"/>
                </a:solidFill>
              </a:rPr>
              <a:t>We were lacking life, a spiritual connection to God…He bridged the separation.</a:t>
            </a:r>
          </a:p>
          <a:p>
            <a:pPr lvl="0"/>
            <a:r>
              <a:rPr lang="en-US" sz="1400" dirty="0" smtClean="0">
                <a:solidFill>
                  <a:srgbClr val="2F4D31"/>
                </a:solidFill>
              </a:rPr>
              <a:t>We were lacking a way to pay our debt…He provides Himself.</a:t>
            </a:r>
          </a:p>
          <a:p>
            <a:pPr lvl="0"/>
            <a:r>
              <a:rPr lang="en-US" sz="1400" dirty="0" smtClean="0">
                <a:solidFill>
                  <a:srgbClr val="2F4D31"/>
                </a:solidFill>
              </a:rPr>
              <a:t>We were lacking an escape from the system of Law…He nailed it to the cross.</a:t>
            </a:r>
          </a:p>
          <a:p>
            <a:pPr lvl="0"/>
            <a:r>
              <a:rPr lang="en-US" sz="1400" dirty="0" smtClean="0">
                <a:solidFill>
                  <a:srgbClr val="2F4D31"/>
                </a:solidFill>
              </a:rPr>
              <a:t>We were lacking power over authorities…He overpowered and disarmed them.</a:t>
            </a:r>
          </a:p>
          <a:p>
            <a:endParaRPr lang="en-US" sz="1400"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sz="2000" dirty="0" smtClean="0">
                <a:solidFill>
                  <a:srgbClr val="FF0000"/>
                </a:solidFill>
              </a:rPr>
              <a:t>Ideas on White Board….</a:t>
            </a:r>
          </a:p>
          <a:p>
            <a:r>
              <a:rPr lang="en-US" sz="1600" baseline="0" dirty="0" smtClean="0"/>
              <a:t>.</a:t>
            </a:r>
          </a:p>
          <a:p>
            <a:r>
              <a:rPr lang="en-US" sz="1600" baseline="0" dirty="0" smtClean="0"/>
              <a:t>Praying without Ceasing &amp; Including Saints in other congregations in my prayers more often. &gt;&gt; The kind of heart that does this, not just the habit.</a:t>
            </a:r>
          </a:p>
          <a:p>
            <a:endParaRPr lang="en-US" sz="1600" baseline="0" dirty="0" smtClean="0"/>
          </a:p>
          <a:p>
            <a:r>
              <a:rPr lang="en-US" sz="1600" baseline="0" dirty="0" smtClean="0"/>
              <a:t>Prayer for our Growth in Knowledge, Fruitful Good Deeds, Joy of Heavenly Hope.</a:t>
            </a:r>
          </a:p>
          <a:p>
            <a:endParaRPr lang="en-US" sz="1600" baseline="0" dirty="0" smtClean="0"/>
          </a:p>
          <a:p>
            <a:r>
              <a:rPr lang="en-US" sz="1600" baseline="0" dirty="0" smtClean="0"/>
              <a:t>Prayer for our Strength in the Face of Worldly Thinking…</a:t>
            </a:r>
          </a:p>
          <a:p>
            <a:endParaRPr lang="en-US" sz="1600" baseline="0" dirty="0" smtClean="0"/>
          </a:p>
          <a:p>
            <a:r>
              <a:rPr lang="en-US" sz="1600" baseline="0" dirty="0" smtClean="0"/>
              <a:t>Prayer for us to “Put Aside” Sins of anger, corrupt speech, lust, and greed.</a:t>
            </a:r>
          </a:p>
          <a:p>
            <a:endParaRPr lang="en-US" sz="1600" baseline="0" dirty="0" smtClean="0"/>
          </a:p>
          <a:p>
            <a:r>
              <a:rPr lang="en-US" sz="1600" baseline="0" dirty="0" smtClean="0"/>
              <a:t>Prayer for our Families…</a:t>
            </a:r>
          </a:p>
          <a:p>
            <a:endParaRPr lang="en-US" sz="1600" baseline="0" dirty="0" smtClean="0"/>
          </a:p>
          <a:p>
            <a:r>
              <a:rPr lang="en-US" sz="1600" baseline="0" dirty="0" smtClean="0"/>
              <a:t>Prayer for our Reputation &amp; influence at Work…</a:t>
            </a:r>
          </a:p>
          <a:p>
            <a:endParaRPr lang="en-US" sz="1600" baseline="0" dirty="0" smtClean="0"/>
          </a:p>
          <a:p>
            <a:r>
              <a:rPr lang="en-US" sz="1600" baseline="0" dirty="0" smtClean="0"/>
              <a:t>Prayer for our Gratitude &amp; Thanks…</a:t>
            </a:r>
          </a:p>
          <a:p>
            <a:endParaRPr lang="en-US" sz="1600" baseline="0" dirty="0" smtClean="0"/>
          </a:p>
          <a:p>
            <a:endParaRPr lang="en-US" sz="1600"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CA6D95-889E-504C-BC58-8FD1A8B54BE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r>
              <a:rPr lang="en-US" sz="1800" dirty="0" smtClean="0"/>
              <a:t>Remember the FALSE APPEALS…and Protections against them…</a:t>
            </a:r>
            <a:endParaRPr lang="en-US" sz="1800"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10/25/16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10/25/16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10/25/16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10/25/16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10/25/16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10/25/16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10/25/16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10/25/16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10/25/16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10/25/16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10/25/16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10/25/16</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txStyles>
    <p:titleStyle>
      <a:lvl1pPr algn="ctr" defTabSz="457200" rtl="0" eaLnBrk="1" latinLnBrk="0" hangingPunct="1">
        <a:spcBef>
          <a:spcPct val="0"/>
        </a:spcBef>
        <a:buNone/>
        <a:defRPr sz="4400" b="1" kern="1200">
          <a:solidFill>
            <a:srgbClr val="2F4D3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2F4D3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2F4D3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2F4D3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2F4D3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2F4D3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Complete in Christ: Colossians</a:t>
            </a:r>
            <a:endParaRPr lang="en-US" dirty="0"/>
          </a:p>
        </p:txBody>
      </p:sp>
      <p:sp>
        <p:nvSpPr>
          <p:cNvPr id="3" name="Subtitle 2"/>
          <p:cNvSpPr>
            <a:spLocks noGrp="1"/>
          </p:cNvSpPr>
          <p:nvPr>
            <p:ph type="subTitle" idx="1"/>
          </p:nvPr>
        </p:nvSpPr>
        <p:spPr/>
        <p:txBody>
          <a:bodyPr/>
          <a:lstStyle/>
          <a:p>
            <a:endParaRPr lang="en-US"/>
          </a:p>
        </p:txBody>
      </p:sp>
      <p:pic>
        <p:nvPicPr>
          <p:cNvPr id="4" name="Picture 3" descr="Complete In Christ-Title-beige.jpg"/>
          <p:cNvPicPr>
            <a:picLocks noChangeAspect="1"/>
          </p:cNvPicPr>
          <p:nvPr/>
        </p:nvPicPr>
        <p:blipFill>
          <a:blip r:embed="rId3"/>
          <a:stretch>
            <a:fillRect/>
          </a:stretch>
        </p:blipFill>
        <p:spPr>
          <a:xfrm>
            <a:off x="0" y="-1"/>
            <a:ext cx="9140825" cy="5715001"/>
          </a:xfrm>
          <a:prstGeom prst="rect">
            <a:avLst/>
          </a:prstGeom>
        </p:spPr>
      </p:pic>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Confronting Undermining Arguments</a:t>
            </a:r>
            <a:endParaRPr lang="en-US" dirty="0"/>
          </a:p>
        </p:txBody>
      </p:sp>
      <p:sp>
        <p:nvSpPr>
          <p:cNvPr id="3" name="Content Placeholder 2"/>
          <p:cNvSpPr>
            <a:spLocks noGrp="1"/>
          </p:cNvSpPr>
          <p:nvPr>
            <p:ph idx="1"/>
          </p:nvPr>
        </p:nvSpPr>
        <p:spPr>
          <a:xfrm>
            <a:off x="265844" y="1246514"/>
            <a:ext cx="8686800" cy="4175331"/>
          </a:xfrm>
        </p:spPr>
        <p:txBody>
          <a:bodyPr>
            <a:normAutofit fontScale="92500" lnSpcReduction="10000"/>
          </a:bodyPr>
          <a:lstStyle/>
          <a:p>
            <a:r>
              <a:rPr lang="en-US" dirty="0" smtClean="0"/>
              <a:t>Do Not Abandon Christ, The KING, The CREATOR, The GOD </a:t>
            </a:r>
            <a:r>
              <a:rPr lang="en-US" dirty="0" smtClean="0"/>
              <a:t>Over ALL for an inferior master or hope.</a:t>
            </a:r>
          </a:p>
          <a:p>
            <a:pPr lvl="1"/>
            <a:r>
              <a:rPr lang="en-US" dirty="0" smtClean="0"/>
              <a:t>2:2-3</a:t>
            </a:r>
          </a:p>
          <a:p>
            <a:r>
              <a:rPr lang="en-US" dirty="0" smtClean="0"/>
              <a:t>Don’t Be Fooled By Things Which Appear Religious</a:t>
            </a:r>
          </a:p>
          <a:p>
            <a:pPr lvl="1"/>
            <a:r>
              <a:rPr lang="en-US" dirty="0" smtClean="0"/>
              <a:t>2:23</a:t>
            </a:r>
          </a:p>
          <a:p>
            <a:r>
              <a:rPr lang="en-US" dirty="0" smtClean="0"/>
              <a:t>Christ Gives Us The Greatest Victory &amp; The Greatest Leadership In </a:t>
            </a:r>
            <a:r>
              <a:rPr lang="en-US" dirty="0" smtClean="0"/>
              <a:t>The Church, Heart, Home, Marketplace &amp; Daily Routines.</a:t>
            </a:r>
          </a:p>
          <a:p>
            <a:pPr lvl="1"/>
            <a:r>
              <a:rPr lang="en-US" dirty="0" smtClean="0"/>
              <a:t>2:13, 3:17</a:t>
            </a:r>
            <a:endParaRPr lang="en-US" dirty="0"/>
          </a:p>
        </p:txBody>
      </p:sp>
    </p:spTree>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Freedom From False Religion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Christians Reject A Religion of Self-Abasement.</a:t>
            </a:r>
          </a:p>
          <a:p>
            <a:pPr lvl="1"/>
            <a:r>
              <a:rPr lang="en-US" dirty="0" smtClean="0"/>
              <a:t>We practice a religion of self-control.  </a:t>
            </a:r>
          </a:p>
          <a:p>
            <a:r>
              <a:rPr lang="en-US" dirty="0" smtClean="0"/>
              <a:t>Christians Reject A Religion of Angel Worship.</a:t>
            </a:r>
          </a:p>
          <a:p>
            <a:pPr lvl="1"/>
            <a:r>
              <a:rPr lang="en-US" dirty="0" smtClean="0"/>
              <a:t>We practice a religion of service to God.</a:t>
            </a:r>
          </a:p>
          <a:p>
            <a:r>
              <a:rPr lang="en-US" dirty="0" smtClean="0"/>
              <a:t>Christians Reject A Religion of Private Visions.</a:t>
            </a:r>
          </a:p>
          <a:p>
            <a:pPr lvl="1"/>
            <a:r>
              <a:rPr lang="en-US" dirty="0" smtClean="0"/>
              <a:t>We practice a religion built on the public ministry of Jesus.</a:t>
            </a:r>
          </a:p>
          <a:p>
            <a:r>
              <a:rPr lang="en-US" dirty="0" smtClean="0"/>
              <a:t>Christians Reject A Religion of Pride &amp; Carnal Thinking.</a:t>
            </a:r>
          </a:p>
          <a:p>
            <a:pPr lvl="1"/>
            <a:r>
              <a:rPr lang="en-US" dirty="0" smtClean="0"/>
              <a:t>We practice a religion of humility &amp; spiritual thinking.</a:t>
            </a:r>
            <a:endParaRPr lang="en-US" dirty="0"/>
          </a:p>
        </p:txBody>
      </p:sp>
    </p:spTree>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 Us Be Steadfast</a:t>
            </a:r>
            <a:endParaRPr lang="en-US" dirty="0"/>
          </a:p>
        </p:txBody>
      </p:sp>
      <p:sp>
        <p:nvSpPr>
          <p:cNvPr id="3" name="Content Placeholder 2"/>
          <p:cNvSpPr>
            <a:spLocks noGrp="1"/>
          </p:cNvSpPr>
          <p:nvPr>
            <p:ph idx="1"/>
          </p:nvPr>
        </p:nvSpPr>
        <p:spPr>
          <a:xfrm>
            <a:off x="196260" y="1281309"/>
            <a:ext cx="8686800" cy="4164034"/>
          </a:xfrm>
        </p:spPr>
        <p:txBody>
          <a:bodyPr>
            <a:normAutofit fontScale="92500" lnSpcReduction="20000"/>
          </a:bodyPr>
          <a:lstStyle/>
          <a:p>
            <a:r>
              <a:rPr lang="en-US" dirty="0" smtClean="0"/>
              <a:t>Be Steadfast In Faith: 1:11, 1:23, 2:7</a:t>
            </a:r>
          </a:p>
          <a:p>
            <a:r>
              <a:rPr lang="en-US" dirty="0" smtClean="0"/>
              <a:t>“</a:t>
            </a:r>
            <a:r>
              <a:rPr lang="en-US" dirty="0" smtClean="0"/>
              <a:t>But I am afraid that, as the serpent deceived Eve by his craftiness, your minds will be led astray from</a:t>
            </a:r>
            <a:r>
              <a:rPr lang="en-US" b="1" dirty="0" smtClean="0">
                <a:solidFill>
                  <a:schemeClr val="accent6">
                    <a:lumMod val="50000"/>
                  </a:schemeClr>
                </a:solidFill>
              </a:rPr>
              <a:t> the simplicity and purity of devotion to Christ. </a:t>
            </a:r>
            <a:r>
              <a:rPr lang="en-US" dirty="0" smtClean="0"/>
              <a:t>For if one comes and preaches another Jesus whom we have not preached, or you receive a different spirit which you have not received, or a different gospel which you have not accepted, you bear this beautifully.” </a:t>
            </a:r>
          </a:p>
          <a:p>
            <a:pPr lvl="1"/>
            <a:r>
              <a:rPr lang="en-US" dirty="0" smtClean="0"/>
              <a:t>2 Corinthians 11:3-4</a:t>
            </a:r>
          </a:p>
          <a:p>
            <a:endParaRPr lang="en-US" dirty="0"/>
          </a:p>
        </p:txBody>
      </p:sp>
    </p:spTree>
  </p:cSld>
  <p:clrMapOvr>
    <a:masterClrMapping/>
  </p:clrMapOvr>
  <p:transition>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Transformed Daily Decisions</a:t>
            </a:r>
            <a:endParaRPr lang="en-US" dirty="0"/>
          </a:p>
        </p:txBody>
      </p:sp>
      <p:pic>
        <p:nvPicPr>
          <p:cNvPr id="4" name="Picture 3" descr="researchers-evaluate-fitness-trackers-children.jpg"/>
          <p:cNvPicPr>
            <a:picLocks noChangeAspect="1"/>
          </p:cNvPicPr>
          <p:nvPr/>
        </p:nvPicPr>
        <p:blipFill>
          <a:blip r:embed="rId3"/>
          <a:srcRect l="6727" t="6072" r="8059"/>
          <a:stretch>
            <a:fillRect/>
          </a:stretch>
        </p:blipFill>
        <p:spPr>
          <a:xfrm>
            <a:off x="1473867" y="1206214"/>
            <a:ext cx="6064683" cy="4456595"/>
          </a:xfrm>
          <a:prstGeom prst="rect">
            <a:avLst/>
          </a:prstGeom>
        </p:spPr>
      </p:pic>
    </p:spTree>
  </p:cSld>
  <p:clrMapOvr>
    <a:masterClrMapping/>
  </p:clrMapOvr>
  <p:transition>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Focusing On The Things Above</a:t>
            </a:r>
            <a:endParaRPr lang="en-US" dirty="0"/>
          </a:p>
        </p:txBody>
      </p:sp>
      <p:sp>
        <p:nvSpPr>
          <p:cNvPr id="3" name="Content Placeholder 2"/>
          <p:cNvSpPr>
            <a:spLocks noGrp="1"/>
          </p:cNvSpPr>
          <p:nvPr>
            <p:ph idx="1"/>
          </p:nvPr>
        </p:nvSpPr>
        <p:spPr/>
        <p:txBody>
          <a:bodyPr>
            <a:normAutofit fontScale="92500"/>
          </a:bodyPr>
          <a:lstStyle/>
          <a:p>
            <a:r>
              <a:rPr lang="en-US" dirty="0" smtClean="0"/>
              <a:t>We Are SEEKING &amp; THINKING ON Things Above</a:t>
            </a:r>
          </a:p>
          <a:p>
            <a:pPr lvl="1"/>
            <a:r>
              <a:rPr lang="en-US" dirty="0" smtClean="0"/>
              <a:t>Christ Is There, Reigning At God’s Right Hand</a:t>
            </a:r>
          </a:p>
          <a:p>
            <a:r>
              <a:rPr lang="en-US" dirty="0" smtClean="0"/>
              <a:t>The Things “On Earth” Aren’t As Worthy of Our Energy &amp; Attention.</a:t>
            </a:r>
          </a:p>
          <a:p>
            <a:pPr lvl="1"/>
            <a:r>
              <a:rPr lang="en-US" dirty="0" smtClean="0"/>
              <a:t>Case Study: Mary &amp; Martha</a:t>
            </a:r>
          </a:p>
          <a:p>
            <a:r>
              <a:rPr lang="en-US" dirty="0" smtClean="0"/>
              <a:t>We Think On Things Above Because We Are Dead To This World Already &amp; Hope In The Next World.</a:t>
            </a:r>
            <a:endParaRPr lang="en-US" dirty="0"/>
          </a:p>
        </p:txBody>
      </p:sp>
    </p:spTree>
  </p:cSld>
  <p:clrMapOvr>
    <a:masterClrMapping/>
  </p:clrMapOvr>
  <p:transition>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Helping Our Children </a:t>
            </a:r>
            <a:br>
              <a:rPr lang="en-US" dirty="0" smtClean="0"/>
            </a:br>
            <a:r>
              <a:rPr lang="en-US" dirty="0" smtClean="0"/>
              <a:t>Become </a:t>
            </a:r>
            <a:r>
              <a:rPr lang="en-US" dirty="0" smtClean="0"/>
              <a:t>Complete In Christ</a:t>
            </a:r>
            <a:endParaRPr lang="en-US" dirty="0"/>
          </a:p>
        </p:txBody>
      </p:sp>
      <p:sp>
        <p:nvSpPr>
          <p:cNvPr id="3" name="Content Placeholder 2"/>
          <p:cNvSpPr>
            <a:spLocks noGrp="1"/>
          </p:cNvSpPr>
          <p:nvPr>
            <p:ph idx="1"/>
          </p:nvPr>
        </p:nvSpPr>
        <p:spPr>
          <a:xfrm>
            <a:off x="457200" y="1333499"/>
            <a:ext cx="8229600" cy="4146637"/>
          </a:xfrm>
        </p:spPr>
        <p:txBody>
          <a:bodyPr>
            <a:normAutofit lnSpcReduction="10000"/>
          </a:bodyPr>
          <a:lstStyle/>
          <a:p>
            <a:r>
              <a:rPr lang="en-US" dirty="0" smtClean="0"/>
              <a:t>Children Must Be Taught Their Responsibility &amp; The Positive Outcome of Their Obedience.</a:t>
            </a:r>
          </a:p>
          <a:p>
            <a:r>
              <a:rPr lang="en-US" dirty="0" smtClean="0"/>
              <a:t>Children Must Learn The Relationship Between Their Choices &amp; God’s Approval.</a:t>
            </a:r>
            <a:endParaRPr lang="en-US" dirty="0" smtClean="0"/>
          </a:p>
          <a:p>
            <a:r>
              <a:rPr lang="en-US" dirty="0" smtClean="0"/>
              <a:t>Parents Must Avoid Hardening The Hearts of Their Children Against God’s Authority.</a:t>
            </a:r>
          </a:p>
          <a:p>
            <a:pPr lvl="1"/>
            <a:r>
              <a:rPr lang="en-US" dirty="0" smtClean="0"/>
              <a:t>Practice Justice, Set Attainable Expectations, Show Mercy &amp; Forgiveness</a:t>
            </a:r>
            <a:endParaRPr lang="en-US" dirty="0"/>
          </a:p>
        </p:txBody>
      </p:sp>
    </p:spTree>
  </p:cSld>
  <p:clrMapOvr>
    <a:masterClrMapping/>
  </p:clrMapOvr>
  <p:transition>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Transformed Daily Decisions</a:t>
            </a:r>
            <a:endParaRPr lang="en-US" dirty="0"/>
          </a:p>
        </p:txBody>
      </p:sp>
      <p:sp>
        <p:nvSpPr>
          <p:cNvPr id="3" name="Content Placeholder 2"/>
          <p:cNvSpPr>
            <a:spLocks noGrp="1"/>
          </p:cNvSpPr>
          <p:nvPr>
            <p:ph idx="1"/>
          </p:nvPr>
        </p:nvSpPr>
        <p:spPr/>
        <p:txBody>
          <a:bodyPr>
            <a:normAutofit fontScale="92500" lnSpcReduction="10000"/>
          </a:bodyPr>
          <a:lstStyle/>
          <a:p>
            <a:r>
              <a:rPr lang="en-US" sz="4400" dirty="0" smtClean="0"/>
              <a:t>I am motivated to give my best to my family and work because Christ calls me to…</a:t>
            </a:r>
          </a:p>
          <a:p>
            <a:r>
              <a:rPr lang="en-US" sz="4400" dirty="0" smtClean="0"/>
              <a:t>Because Christ is my King, I will use my time with __________ and my speech to __________.</a:t>
            </a:r>
          </a:p>
          <a:p>
            <a:pPr>
              <a:buNone/>
            </a:pPr>
            <a:endParaRPr lang="en-US" sz="4400" dirty="0"/>
          </a:p>
        </p:txBody>
      </p:sp>
    </p:spTree>
  </p:cSld>
  <p:clrMapOvr>
    <a:masterClrMapping/>
  </p:clrMapOvr>
  <p:transition>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95"/>
            <a:ext cx="8229600" cy="952500"/>
          </a:xfrm>
        </p:spPr>
        <p:txBody>
          <a:bodyPr/>
          <a:lstStyle/>
          <a:p>
            <a:r>
              <a:rPr lang="en-US" dirty="0" smtClean="0"/>
              <a:t>Complete In Christ</a:t>
            </a:r>
            <a:endParaRPr lang="en-US" dirty="0"/>
          </a:p>
        </p:txBody>
      </p:sp>
      <p:sp>
        <p:nvSpPr>
          <p:cNvPr id="3" name="Content Placeholder 2"/>
          <p:cNvSpPr>
            <a:spLocks noGrp="1"/>
          </p:cNvSpPr>
          <p:nvPr>
            <p:ph idx="1"/>
          </p:nvPr>
        </p:nvSpPr>
        <p:spPr>
          <a:xfrm>
            <a:off x="226148" y="920410"/>
            <a:ext cx="8686800" cy="4707605"/>
          </a:xfrm>
        </p:spPr>
        <p:txBody>
          <a:bodyPr>
            <a:normAutofit fontScale="92500"/>
          </a:bodyPr>
          <a:lstStyle/>
          <a:p>
            <a:r>
              <a:rPr lang="en-US" dirty="0" smtClean="0"/>
              <a:t>“Beyond all these things put on love, which is the perfect bond of unity. Let the </a:t>
            </a:r>
            <a:r>
              <a:rPr lang="en-US" u="sng" dirty="0" smtClean="0"/>
              <a:t>peace of Christ rule in your hearts</a:t>
            </a:r>
            <a:r>
              <a:rPr lang="en-US" dirty="0" smtClean="0"/>
              <a:t>, to which indeed you were called in one body; and be </a:t>
            </a:r>
            <a:r>
              <a:rPr lang="en-US" b="1" dirty="0" smtClean="0">
                <a:solidFill>
                  <a:srgbClr val="984807"/>
                </a:solidFill>
              </a:rPr>
              <a:t>thankful</a:t>
            </a:r>
            <a:r>
              <a:rPr lang="en-US" dirty="0" smtClean="0"/>
              <a:t>. Let the </a:t>
            </a:r>
            <a:r>
              <a:rPr lang="en-US" u="sng" dirty="0" smtClean="0"/>
              <a:t>word of Christ richly dwell within you</a:t>
            </a:r>
            <a:r>
              <a:rPr lang="en-US" dirty="0" smtClean="0"/>
              <a:t>, with all wisdom teaching and admonishing one another with psalms and hymns and spiritual songs, singing with</a:t>
            </a:r>
            <a:r>
              <a:rPr lang="en-US" b="1" dirty="0" smtClean="0">
                <a:solidFill>
                  <a:srgbClr val="984807"/>
                </a:solidFill>
              </a:rPr>
              <a:t> thankfulness </a:t>
            </a:r>
            <a:r>
              <a:rPr lang="en-US" dirty="0" smtClean="0"/>
              <a:t>in your hearts to God. Whatever you do in word or deed, </a:t>
            </a:r>
            <a:r>
              <a:rPr lang="en-US" u="sng" dirty="0" smtClean="0"/>
              <a:t>do all in the name of the Lord Jesus</a:t>
            </a:r>
            <a:r>
              <a:rPr lang="en-US" dirty="0" smtClean="0"/>
              <a:t>, giving </a:t>
            </a:r>
            <a:r>
              <a:rPr lang="en-US" b="1" dirty="0" smtClean="0">
                <a:solidFill>
                  <a:srgbClr val="984807"/>
                </a:solidFill>
              </a:rPr>
              <a:t>thanks</a:t>
            </a:r>
            <a:r>
              <a:rPr lang="en-US" dirty="0" smtClean="0"/>
              <a:t> through Him to God the Father.”</a:t>
            </a:r>
            <a:endParaRPr lang="en-US" dirty="0"/>
          </a:p>
        </p:txBody>
      </p:sp>
    </p:spTree>
  </p:cSld>
  <p:clrMapOvr>
    <a:masterClrMapping/>
  </p:clrMapOvr>
  <p:transition>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Complete in Christ: Colossians</a:t>
            </a:r>
            <a:endParaRPr lang="en-US" dirty="0"/>
          </a:p>
        </p:txBody>
      </p:sp>
      <p:sp>
        <p:nvSpPr>
          <p:cNvPr id="3" name="Subtitle 2"/>
          <p:cNvSpPr>
            <a:spLocks noGrp="1"/>
          </p:cNvSpPr>
          <p:nvPr>
            <p:ph type="subTitle" idx="1"/>
          </p:nvPr>
        </p:nvSpPr>
        <p:spPr/>
        <p:txBody>
          <a:bodyPr/>
          <a:lstStyle/>
          <a:p>
            <a:endParaRPr lang="en-US"/>
          </a:p>
        </p:txBody>
      </p:sp>
      <p:pic>
        <p:nvPicPr>
          <p:cNvPr id="4" name="Picture 3" descr="Complete In Christ-Title-beige.jpg"/>
          <p:cNvPicPr>
            <a:picLocks noChangeAspect="1"/>
          </p:cNvPicPr>
          <p:nvPr/>
        </p:nvPicPr>
        <p:blipFill>
          <a:blip r:embed="rId3"/>
          <a:stretch>
            <a:fillRect/>
          </a:stretch>
        </p:blipFill>
        <p:spPr>
          <a:xfrm>
            <a:off x="0" y="-1"/>
            <a:ext cx="9140825" cy="5715001"/>
          </a:xfrm>
          <a:prstGeom prst="rect">
            <a:avLst/>
          </a:prstGeom>
        </p:spPr>
      </p:pic>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Verses: Complete In Christ</a:t>
            </a:r>
            <a:endParaRPr lang="en-US" dirty="0"/>
          </a:p>
        </p:txBody>
      </p:sp>
      <p:sp>
        <p:nvSpPr>
          <p:cNvPr id="3" name="Content Placeholder 2"/>
          <p:cNvSpPr>
            <a:spLocks noGrp="1"/>
          </p:cNvSpPr>
          <p:nvPr>
            <p:ph idx="1"/>
          </p:nvPr>
        </p:nvSpPr>
        <p:spPr/>
        <p:txBody>
          <a:bodyPr>
            <a:normAutofit fontScale="92500" lnSpcReduction="20000"/>
          </a:bodyPr>
          <a:lstStyle/>
          <a:p>
            <a:pPr lvl="0"/>
            <a:r>
              <a:rPr lang="en-US" sz="3243" dirty="0" smtClean="0"/>
              <a:t>“We proclaim Him, admonishing every man and teaching every man with all wisdom, so </a:t>
            </a:r>
            <a:r>
              <a:rPr lang="en-US" sz="3243" b="1" dirty="0" smtClean="0"/>
              <a:t>that we may present every man complete in Christ.</a:t>
            </a:r>
            <a:r>
              <a:rPr lang="en-US" sz="3243" dirty="0" smtClean="0"/>
              <a:t>” </a:t>
            </a:r>
          </a:p>
          <a:p>
            <a:pPr lvl="1"/>
            <a:r>
              <a:rPr lang="en-US" sz="2811" dirty="0" smtClean="0"/>
              <a:t>Colossians 1:28</a:t>
            </a:r>
          </a:p>
          <a:p>
            <a:pPr lvl="0"/>
            <a:r>
              <a:rPr lang="en-US" sz="3243" dirty="0" smtClean="0"/>
              <a:t>“For in Him all the fullness of Deity dwells in bodily form, and </a:t>
            </a:r>
            <a:r>
              <a:rPr lang="en-US" sz="3243" b="1" dirty="0" smtClean="0"/>
              <a:t>in Him you have been made complete</a:t>
            </a:r>
            <a:r>
              <a:rPr lang="en-US" sz="3243" dirty="0" smtClean="0"/>
              <a:t>, and He is the head over all rule and authority;” </a:t>
            </a:r>
          </a:p>
          <a:p>
            <a:pPr lvl="1"/>
            <a:r>
              <a:rPr lang="en-US" sz="2811" dirty="0" smtClean="0"/>
              <a:t>Colossians 2:9-10</a:t>
            </a:r>
          </a:p>
          <a:p>
            <a:endParaRPr lang="en-US" dirty="0"/>
          </a:p>
        </p:txBody>
      </p:sp>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Class Goals</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t>To understand and appreciate the preeminence of Christ.</a:t>
            </a:r>
          </a:p>
          <a:p>
            <a:pPr marL="514350" indent="-514350">
              <a:buFont typeface="+mj-lt"/>
              <a:buAutoNum type="arabicPeriod"/>
            </a:pPr>
            <a:r>
              <a:rPr lang="en-US" dirty="0" smtClean="0"/>
              <a:t>To guard against worldly arguments which undermine Christ.</a:t>
            </a:r>
          </a:p>
          <a:p>
            <a:pPr marL="514350" indent="-514350">
              <a:buFont typeface="+mj-lt"/>
              <a:buAutoNum type="arabicPeriod"/>
            </a:pPr>
            <a:r>
              <a:rPr lang="en-US" dirty="0" smtClean="0"/>
              <a:t>To elevate our thinking towards heavenly blessings in Christ.</a:t>
            </a:r>
          </a:p>
          <a:p>
            <a:pPr marL="514350" indent="-514350">
              <a:buFont typeface="+mj-lt"/>
              <a:buAutoNum type="arabicPeriod"/>
            </a:pPr>
            <a:r>
              <a:rPr lang="en-US" dirty="0" smtClean="0"/>
              <a:t>To transform daily decisions in the light of the leadership of Christ.</a:t>
            </a:r>
            <a:endParaRPr lang="en-US" dirty="0"/>
          </a:p>
        </p:txBody>
      </p:sp>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you_complete_me_by_bigbear74-d4pkq3g.jpg"/>
          <p:cNvPicPr>
            <a:picLocks noChangeAspect="1"/>
          </p:cNvPicPr>
          <p:nvPr/>
        </p:nvPicPr>
        <p:blipFill>
          <a:blip r:embed="rId3"/>
          <a:stretch>
            <a:fillRect/>
          </a:stretch>
        </p:blipFill>
        <p:spPr>
          <a:xfrm>
            <a:off x="1630886" y="0"/>
            <a:ext cx="5715000" cy="5715000"/>
          </a:xfrm>
          <a:prstGeom prst="rect">
            <a:avLst/>
          </a:prstGeom>
        </p:spPr>
      </p:pic>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4"/>
            <a:ext cx="8229600" cy="4955519"/>
          </a:xfrm>
        </p:spPr>
        <p:txBody>
          <a:bodyPr>
            <a:noAutofit/>
          </a:bodyPr>
          <a:lstStyle/>
          <a:p>
            <a:r>
              <a:rPr lang="en-US" sz="6000" dirty="0" smtClean="0"/>
              <a:t>From Colossians, what exceptional qualities of Christ most impress you?</a:t>
            </a:r>
            <a:endParaRPr lang="en-US" sz="6000" dirty="0"/>
          </a:p>
        </p:txBody>
      </p:sp>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90"/>
            <a:ext cx="8229600" cy="952500"/>
          </a:xfrm>
        </p:spPr>
        <p:txBody>
          <a:bodyPr>
            <a:normAutofit/>
          </a:bodyPr>
          <a:lstStyle/>
          <a:p>
            <a:r>
              <a:rPr lang="en-US" sz="3600" dirty="0" smtClean="0">
                <a:solidFill>
                  <a:srgbClr val="1E4A2A"/>
                </a:solidFill>
              </a:rPr>
              <a:t>Christ Is Over “All Things”</a:t>
            </a:r>
            <a:endParaRPr lang="en-US" sz="3600" dirty="0"/>
          </a:p>
        </p:txBody>
      </p:sp>
      <p:sp>
        <p:nvSpPr>
          <p:cNvPr id="3" name="Content Placeholder 2"/>
          <p:cNvSpPr>
            <a:spLocks noGrp="1"/>
          </p:cNvSpPr>
          <p:nvPr>
            <p:ph idx="1"/>
          </p:nvPr>
        </p:nvSpPr>
        <p:spPr>
          <a:xfrm>
            <a:off x="0" y="920411"/>
            <a:ext cx="9144000" cy="4559726"/>
          </a:xfrm>
        </p:spPr>
        <p:txBody>
          <a:bodyPr>
            <a:normAutofit fontScale="85000" lnSpcReduction="20000"/>
          </a:bodyPr>
          <a:lstStyle/>
          <a:p>
            <a:pPr lvl="0"/>
            <a:r>
              <a:rPr lang="en-US" dirty="0" smtClean="0"/>
              <a:t>15 He is the image of the invisible God, the firstborn of </a:t>
            </a:r>
            <a:r>
              <a:rPr lang="en-US" b="1" u="sng" dirty="0" smtClean="0"/>
              <a:t>all creation</a:t>
            </a:r>
            <a:r>
              <a:rPr lang="en-US" dirty="0" smtClean="0"/>
              <a:t>. 16 For by Him </a:t>
            </a:r>
            <a:r>
              <a:rPr lang="en-US" b="1" u="sng" dirty="0" smtClean="0"/>
              <a:t>all things</a:t>
            </a:r>
            <a:r>
              <a:rPr lang="en-US" dirty="0" smtClean="0"/>
              <a:t> were created, both in the heavens and on earth, visible and invisible, whether thrones or dominions or rulers or authorities—</a:t>
            </a:r>
            <a:r>
              <a:rPr lang="en-US" b="1" u="sng" dirty="0" smtClean="0"/>
              <a:t>all things</a:t>
            </a:r>
            <a:r>
              <a:rPr lang="en-US" dirty="0" smtClean="0"/>
              <a:t> have been created through Him and for Him. 17 He is before </a:t>
            </a:r>
            <a:r>
              <a:rPr lang="en-US" b="1" u="sng" dirty="0" smtClean="0"/>
              <a:t>all things</a:t>
            </a:r>
            <a:r>
              <a:rPr lang="en-US" dirty="0" smtClean="0"/>
              <a:t>, and in Him </a:t>
            </a:r>
            <a:r>
              <a:rPr lang="en-US" b="1" u="sng" dirty="0" smtClean="0"/>
              <a:t>all things</a:t>
            </a:r>
            <a:r>
              <a:rPr lang="en-US" dirty="0" smtClean="0"/>
              <a:t> hold together. 18 He is also head of the body, the church; and He is the beginning, the firstborn from the dead, so that </a:t>
            </a:r>
            <a:r>
              <a:rPr lang="en-US" b="1" u="sng" dirty="0" smtClean="0">
                <a:solidFill>
                  <a:srgbClr val="984807"/>
                </a:solidFill>
              </a:rPr>
              <a:t>He Himself will come to </a:t>
            </a:r>
            <a:r>
              <a:rPr lang="en-US" b="1" u="sng" dirty="0" smtClean="0">
                <a:solidFill>
                  <a:srgbClr val="F79646">
                    <a:lumMod val="50000"/>
                  </a:srgbClr>
                </a:solidFill>
              </a:rPr>
              <a:t>have first place in everything</a:t>
            </a:r>
            <a:r>
              <a:rPr lang="en-US" dirty="0" smtClean="0">
                <a:solidFill>
                  <a:srgbClr val="4BACC6">
                    <a:lumMod val="50000"/>
                  </a:srgbClr>
                </a:solidFill>
              </a:rPr>
              <a:t>. </a:t>
            </a:r>
            <a:r>
              <a:rPr lang="en-US" dirty="0" smtClean="0"/>
              <a:t>19 For it was the Father’s good pleasure for </a:t>
            </a:r>
            <a:r>
              <a:rPr lang="en-US" b="1" u="sng" dirty="0" smtClean="0"/>
              <a:t>all the fullness </a:t>
            </a:r>
            <a:r>
              <a:rPr lang="en-US" dirty="0" smtClean="0"/>
              <a:t>to dwell in Him, 20 and through Him to reconcile </a:t>
            </a:r>
            <a:r>
              <a:rPr lang="en-US" b="1" u="sng" dirty="0" smtClean="0"/>
              <a:t>all things </a:t>
            </a:r>
            <a:r>
              <a:rPr lang="en-US" dirty="0" smtClean="0"/>
              <a:t>to Himself, having made peace through the blood of His cross; through Him, I say, </a:t>
            </a:r>
            <a:r>
              <a:rPr lang="en-US" b="1" u="sng" dirty="0" smtClean="0"/>
              <a:t>whether things on earth or things</a:t>
            </a:r>
            <a:r>
              <a:rPr lang="en-US" dirty="0" smtClean="0"/>
              <a:t> in heaven.</a:t>
            </a:r>
          </a:p>
          <a:p>
            <a:endParaRPr lang="en-US" dirty="0"/>
          </a:p>
        </p:txBody>
      </p:sp>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4"/>
            <a:ext cx="8229600" cy="4955519"/>
          </a:xfrm>
        </p:spPr>
        <p:txBody>
          <a:bodyPr>
            <a:noAutofit/>
          </a:bodyPr>
          <a:lstStyle/>
          <a:p>
            <a:r>
              <a:rPr lang="en-US" sz="6000" dirty="0" smtClean="0"/>
              <a:t>What lessons from Colossians can improve your prayer life?</a:t>
            </a:r>
            <a:endParaRPr lang="en-US" sz="6000" dirty="0"/>
          </a:p>
        </p:txBody>
      </p:sp>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4"/>
            <a:ext cx="8229600" cy="4955519"/>
          </a:xfrm>
        </p:spPr>
        <p:txBody>
          <a:bodyPr>
            <a:noAutofit/>
          </a:bodyPr>
          <a:lstStyle/>
          <a:p>
            <a:r>
              <a:rPr lang="en-US" sz="6000" dirty="0" smtClean="0"/>
              <a:t>When confronted with persuasive arguments that undermine Christianity, what should saints remember?</a:t>
            </a:r>
            <a:endParaRPr lang="en-US" sz="6000" dirty="0"/>
          </a:p>
        </p:txBody>
      </p:sp>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Paul’s Warnings In Colossians 2</a:t>
            </a:r>
            <a:endParaRPr lang="en-US" dirty="0"/>
          </a:p>
        </p:txBody>
      </p:sp>
      <p:sp>
        <p:nvSpPr>
          <p:cNvPr id="6" name="Text Placeholder 5"/>
          <p:cNvSpPr>
            <a:spLocks noGrp="1"/>
          </p:cNvSpPr>
          <p:nvPr>
            <p:ph type="body" idx="1"/>
          </p:nvPr>
        </p:nvSpPr>
        <p:spPr>
          <a:xfrm>
            <a:off x="457200" y="1279261"/>
            <a:ext cx="2173421" cy="533135"/>
          </a:xfrm>
        </p:spPr>
        <p:txBody>
          <a:bodyPr/>
          <a:lstStyle/>
          <a:p>
            <a:r>
              <a:rPr lang="en-US" dirty="0" smtClean="0"/>
              <a:t>DANGER</a:t>
            </a:r>
            <a:endParaRPr lang="en-US" dirty="0"/>
          </a:p>
        </p:txBody>
      </p:sp>
      <p:sp>
        <p:nvSpPr>
          <p:cNvPr id="7" name="Content Placeholder 6"/>
          <p:cNvSpPr>
            <a:spLocks noGrp="1"/>
          </p:cNvSpPr>
          <p:nvPr>
            <p:ph sz="half" idx="2"/>
          </p:nvPr>
        </p:nvSpPr>
        <p:spPr>
          <a:xfrm>
            <a:off x="259174" y="1812396"/>
            <a:ext cx="2496778" cy="3292740"/>
          </a:xfrm>
        </p:spPr>
        <p:txBody>
          <a:bodyPr>
            <a:normAutofit/>
          </a:bodyPr>
          <a:lstStyle/>
          <a:p>
            <a:pPr>
              <a:buNone/>
            </a:pPr>
            <a:r>
              <a:rPr lang="en-US" b="1" dirty="0" smtClean="0"/>
              <a:t>(2:4) </a:t>
            </a:r>
            <a:r>
              <a:rPr lang="en-US" dirty="0" smtClean="0"/>
              <a:t>No One </a:t>
            </a:r>
            <a:r>
              <a:rPr lang="en-US" b="1" dirty="0" smtClean="0"/>
              <a:t>Deceive You</a:t>
            </a:r>
          </a:p>
          <a:p>
            <a:pPr>
              <a:buNone/>
            </a:pPr>
            <a:r>
              <a:rPr lang="en-US" b="1" dirty="0" smtClean="0"/>
              <a:t>(2:8) </a:t>
            </a:r>
            <a:r>
              <a:rPr lang="en-US" dirty="0" smtClean="0"/>
              <a:t>No One </a:t>
            </a:r>
            <a:r>
              <a:rPr lang="en-US" b="1" dirty="0" smtClean="0"/>
              <a:t>Take You Captive</a:t>
            </a:r>
          </a:p>
          <a:p>
            <a:pPr>
              <a:buNone/>
            </a:pPr>
            <a:r>
              <a:rPr lang="en-US" b="1" dirty="0" smtClean="0"/>
              <a:t>(2:16) </a:t>
            </a:r>
            <a:r>
              <a:rPr lang="en-US" dirty="0" smtClean="0"/>
              <a:t>No One </a:t>
            </a:r>
            <a:r>
              <a:rPr lang="en-US" b="1" dirty="0" smtClean="0"/>
              <a:t>Act As Your Judge</a:t>
            </a:r>
          </a:p>
          <a:p>
            <a:pPr>
              <a:buNone/>
            </a:pPr>
            <a:r>
              <a:rPr lang="en-US" b="1" dirty="0" smtClean="0"/>
              <a:t>(2:18) </a:t>
            </a:r>
            <a:r>
              <a:rPr lang="en-US" dirty="0" smtClean="0"/>
              <a:t>No One </a:t>
            </a:r>
            <a:r>
              <a:rPr lang="en-US" b="1" dirty="0" smtClean="0"/>
              <a:t>Defraud You</a:t>
            </a:r>
            <a:endParaRPr lang="en-US" b="1" dirty="0"/>
          </a:p>
        </p:txBody>
      </p:sp>
      <p:sp>
        <p:nvSpPr>
          <p:cNvPr id="8" name="Text Placeholder 7"/>
          <p:cNvSpPr>
            <a:spLocks noGrp="1"/>
          </p:cNvSpPr>
          <p:nvPr>
            <p:ph type="body" sz="quarter" idx="3"/>
          </p:nvPr>
        </p:nvSpPr>
        <p:spPr>
          <a:xfrm>
            <a:off x="2755952" y="1279261"/>
            <a:ext cx="2949728" cy="533135"/>
          </a:xfrm>
        </p:spPr>
        <p:txBody>
          <a:bodyPr/>
          <a:lstStyle/>
          <a:p>
            <a:r>
              <a:rPr lang="en-US" dirty="0" smtClean="0"/>
              <a:t>FALSE APPEALS</a:t>
            </a:r>
            <a:endParaRPr lang="en-US" dirty="0"/>
          </a:p>
        </p:txBody>
      </p:sp>
      <p:sp>
        <p:nvSpPr>
          <p:cNvPr id="9" name="Content Placeholder 8"/>
          <p:cNvSpPr>
            <a:spLocks noGrp="1"/>
          </p:cNvSpPr>
          <p:nvPr>
            <p:ph sz="quarter" idx="4"/>
          </p:nvPr>
        </p:nvSpPr>
        <p:spPr>
          <a:xfrm>
            <a:off x="2755952" y="1812395"/>
            <a:ext cx="2949728" cy="3669339"/>
          </a:xfrm>
        </p:spPr>
        <p:txBody>
          <a:bodyPr>
            <a:normAutofit/>
          </a:bodyPr>
          <a:lstStyle/>
          <a:p>
            <a:r>
              <a:rPr lang="en-US" dirty="0" smtClean="0"/>
              <a:t>Persuasive Words</a:t>
            </a:r>
          </a:p>
          <a:p>
            <a:r>
              <a:rPr lang="en-US" dirty="0" smtClean="0"/>
              <a:t>Philosophy, Deceit, Tradition of Men, Elementary World</a:t>
            </a:r>
          </a:p>
          <a:p>
            <a:r>
              <a:rPr lang="en-US" dirty="0" smtClean="0"/>
              <a:t>Traditional Religious Law</a:t>
            </a:r>
          </a:p>
          <a:p>
            <a:r>
              <a:rPr lang="en-US" dirty="0" smtClean="0"/>
              <a:t>Appearance of Wisdom</a:t>
            </a:r>
          </a:p>
          <a:p>
            <a:endParaRPr lang="en-US" dirty="0"/>
          </a:p>
        </p:txBody>
      </p:sp>
      <p:sp>
        <p:nvSpPr>
          <p:cNvPr id="10" name="Text Placeholder 7"/>
          <p:cNvSpPr txBox="1">
            <a:spLocks/>
          </p:cNvSpPr>
          <p:nvPr/>
        </p:nvSpPr>
        <p:spPr>
          <a:xfrm>
            <a:off x="5900064" y="1276153"/>
            <a:ext cx="3179141" cy="533135"/>
          </a:xfrm>
          <a:prstGeom prst="rect">
            <a:avLst/>
          </a:prstGeom>
        </p:spPr>
        <p:txBody>
          <a:bodyPr vert="horz" lIns="91440" tIns="45720" rIns="91440" bIns="45720" rtlCol="0" anchor="b">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dirty="0" smtClean="0">
                <a:ln>
                  <a:noFill/>
                </a:ln>
                <a:solidFill>
                  <a:srgbClr val="2F4D31"/>
                </a:solidFill>
                <a:effectLst/>
                <a:uLnTx/>
                <a:uFillTx/>
                <a:latin typeface="+mn-lt"/>
                <a:ea typeface="+mn-ea"/>
                <a:cs typeface="+mn-cs"/>
              </a:rPr>
              <a:t>PROTECTION</a:t>
            </a:r>
            <a:endParaRPr kumimoji="0" lang="en-US" sz="2400" b="1" i="0" u="none" strike="noStrike" kern="1200" cap="none" spc="0" normalizeH="0" baseline="0" noProof="0" dirty="0">
              <a:ln>
                <a:noFill/>
              </a:ln>
              <a:solidFill>
                <a:srgbClr val="2F4D31"/>
              </a:solidFill>
              <a:effectLst/>
              <a:uLnTx/>
              <a:uFillTx/>
              <a:latin typeface="+mn-lt"/>
              <a:ea typeface="+mn-ea"/>
              <a:cs typeface="+mn-cs"/>
            </a:endParaRPr>
          </a:p>
        </p:txBody>
      </p:sp>
      <p:sp>
        <p:nvSpPr>
          <p:cNvPr id="11" name="Content Placeholder 8"/>
          <p:cNvSpPr txBox="1">
            <a:spLocks/>
          </p:cNvSpPr>
          <p:nvPr/>
        </p:nvSpPr>
        <p:spPr>
          <a:xfrm>
            <a:off x="5861187" y="1809288"/>
            <a:ext cx="3179141" cy="3672446"/>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smtClean="0">
                <a:ln>
                  <a:noFill/>
                </a:ln>
                <a:solidFill>
                  <a:srgbClr val="2F4D31"/>
                </a:solidFill>
                <a:effectLst/>
                <a:uLnTx/>
                <a:uFillTx/>
                <a:latin typeface="+mn-lt"/>
                <a:ea typeface="+mn-ea"/>
                <a:cs typeface="+mn-cs"/>
              </a:rPr>
              <a:t>Stable</a:t>
            </a:r>
            <a:r>
              <a:rPr kumimoji="0" lang="en-US" sz="2400" b="0" i="0" u="none" strike="noStrike" kern="1200" cap="none" spc="0" normalizeH="0" noProof="0" dirty="0" smtClean="0">
                <a:ln>
                  <a:noFill/>
                </a:ln>
                <a:solidFill>
                  <a:srgbClr val="2F4D31"/>
                </a:solidFill>
                <a:effectLst/>
                <a:uLnTx/>
                <a:uFillTx/>
                <a:latin typeface="+mn-lt"/>
                <a:ea typeface="+mn-ea"/>
                <a:cs typeface="+mn-cs"/>
              </a:rPr>
              <a:t> Faith in Christ</a:t>
            </a:r>
            <a:r>
              <a:rPr kumimoji="0" lang="en-US" sz="2400" b="0" i="0" u="none" strike="noStrike" kern="1200" cap="none" spc="0" normalizeH="0" baseline="0" noProof="0" dirty="0" smtClean="0">
                <a:ln>
                  <a:noFill/>
                </a:ln>
                <a:solidFill>
                  <a:srgbClr val="2F4D31"/>
                </a:solidFill>
                <a:effectLst/>
                <a:uLnTx/>
                <a:uFillTx/>
                <a:latin typeface="+mn-lt"/>
                <a:ea typeface="+mn-ea"/>
                <a:cs typeface="+mn-cs"/>
              </a:rPr>
              <a:t/>
            </a:r>
            <a:br>
              <a:rPr kumimoji="0" lang="en-US" sz="2400" b="0" i="0" u="none" strike="noStrike" kern="1200" cap="none" spc="0" normalizeH="0" baseline="0" noProof="0" dirty="0" smtClean="0">
                <a:ln>
                  <a:noFill/>
                </a:ln>
                <a:solidFill>
                  <a:srgbClr val="2F4D31"/>
                </a:solidFill>
                <a:effectLst/>
                <a:uLnTx/>
                <a:uFillTx/>
                <a:latin typeface="+mn-lt"/>
                <a:ea typeface="+mn-ea"/>
                <a:cs typeface="+mn-cs"/>
              </a:rPr>
            </a:br>
            <a:r>
              <a:rPr kumimoji="0" lang="en-US" sz="2400" b="0" i="0" u="none" strike="noStrike" kern="1200" cap="none" spc="0" normalizeH="0" baseline="0" noProof="0" dirty="0" smtClean="0">
                <a:ln>
                  <a:noFill/>
                </a:ln>
                <a:solidFill>
                  <a:srgbClr val="2F4D31"/>
                </a:solidFill>
                <a:effectLst/>
                <a:uLnTx/>
                <a:uFillTx/>
                <a:latin typeface="+mn-lt"/>
                <a:ea typeface="+mn-ea"/>
                <a:cs typeface="+mn-cs"/>
              </a:rPr>
              <a:t>2:5-7</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400" dirty="0" smtClean="0">
                <a:solidFill>
                  <a:srgbClr val="2F4D31"/>
                </a:solidFill>
              </a:rPr>
              <a:t>The Nature &amp; Work of Christ In Us 2:9-15</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smtClean="0">
                <a:ln>
                  <a:noFill/>
                </a:ln>
                <a:solidFill>
                  <a:srgbClr val="2F4D31"/>
                </a:solidFill>
                <a:effectLst/>
                <a:uLnTx/>
                <a:uFillTx/>
                <a:latin typeface="+mn-lt"/>
                <a:ea typeface="+mn-ea"/>
                <a:cs typeface="+mn-cs"/>
              </a:rPr>
              <a:t>The Substance of Christ 2:17</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400" dirty="0" smtClean="0">
                <a:solidFill>
                  <a:srgbClr val="2F4D31"/>
                </a:solidFill>
              </a:rPr>
              <a:t>The Effective Leadership of Christ 2:19-23</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accel="50000" decel="5000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9751</TotalTime>
  <Words>1753</Words>
  <Application>Microsoft Macintosh PowerPoint</Application>
  <PresentationFormat>On-screen Show (16:10)</PresentationFormat>
  <Paragraphs>164</Paragraphs>
  <Slides>18</Slides>
  <Notes>18</Notes>
  <HiddenSlides>0</HiddenSlides>
  <MMClips>0</MMClips>
  <ScaleCrop>false</ScaleCrop>
  <HeadingPairs>
    <vt:vector size="4" baseType="variant">
      <vt:variant>
        <vt:lpstr>Design Template</vt:lpstr>
      </vt:variant>
      <vt:variant>
        <vt:i4>1</vt:i4>
      </vt:variant>
      <vt:variant>
        <vt:lpstr>Slide Titles</vt:lpstr>
      </vt:variant>
      <vt:variant>
        <vt:i4>18</vt:i4>
      </vt:variant>
    </vt:vector>
  </HeadingPairs>
  <TitlesOfParts>
    <vt:vector size="19" baseType="lpstr">
      <vt:lpstr>Default Theme</vt:lpstr>
      <vt:lpstr>Complete in Christ: Colossians</vt:lpstr>
      <vt:lpstr>Theme Verses: Complete In Christ</vt:lpstr>
      <vt:lpstr>Our Class Goals</vt:lpstr>
      <vt:lpstr>Slide 4</vt:lpstr>
      <vt:lpstr>From Colossians, what exceptional qualities of Christ most impress you?</vt:lpstr>
      <vt:lpstr>Christ Is Over “All Things”</vt:lpstr>
      <vt:lpstr>What lessons from Colossians can improve your prayer life?</vt:lpstr>
      <vt:lpstr>When confronted with persuasive arguments that undermine Christianity, what should saints remember?</vt:lpstr>
      <vt:lpstr>Paul’s Warnings In Colossians 2</vt:lpstr>
      <vt:lpstr>Confronting Undermining Arguments</vt:lpstr>
      <vt:lpstr>Freedom From False Religion</vt:lpstr>
      <vt:lpstr>Let Us Be Steadfast</vt:lpstr>
      <vt:lpstr>Transformed Daily Decisions</vt:lpstr>
      <vt:lpstr>Focusing On The Things Above</vt:lpstr>
      <vt:lpstr>Helping Our Children  Become Complete In Christ</vt:lpstr>
      <vt:lpstr>Transformed Daily Decisions</vt:lpstr>
      <vt:lpstr>Complete In Christ</vt:lpstr>
      <vt:lpstr>Complete in Christ: Colossians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Complete in Christ: Colossians</dc:title>
  <dc:creator>Phillip Shumake</dc:creator>
  <cp:lastModifiedBy>Phillip Shumake</cp:lastModifiedBy>
  <cp:revision>335</cp:revision>
  <cp:lastPrinted>2016-10-26T13:39:55Z</cp:lastPrinted>
  <dcterms:created xsi:type="dcterms:W3CDTF">2016-10-25T12:59:56Z</dcterms:created>
  <dcterms:modified xsi:type="dcterms:W3CDTF">2016-10-26T13:40:14Z</dcterms:modified>
</cp:coreProperties>
</file>