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311" r:id="rId2"/>
    <p:sldId id="330" r:id="rId3"/>
    <p:sldId id="328" r:id="rId4"/>
    <p:sldId id="331" r:id="rId5"/>
    <p:sldId id="338" r:id="rId6"/>
    <p:sldId id="333" r:id="rId7"/>
    <p:sldId id="337" r:id="rId8"/>
    <p:sldId id="334" r:id="rId9"/>
    <p:sldId id="332" r:id="rId10"/>
    <p:sldId id="335" r:id="rId11"/>
    <p:sldId id="336" r:id="rId12"/>
    <p:sldId id="313" r:id="rId13"/>
    <p:sldId id="312"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1081" autoAdjust="0"/>
  </p:normalViewPr>
  <p:slideViewPr>
    <p:cSldViewPr snapToGrid="0" snapToObjects="1">
      <p:cViewPr varScale="1">
        <p:scale>
          <a:sx n="98" d="100"/>
          <a:sy n="98" d="100"/>
        </p:scale>
        <p:origin x="-1184" y="-10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10/2/16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sz="1600" dirty="0" smtClean="0"/>
              <a:t>THE SUPREMECY OF CHRIST…</a:t>
            </a:r>
          </a:p>
          <a:p>
            <a:endParaRPr lang="en-US" sz="1600" dirty="0" smtClean="0"/>
          </a:p>
          <a:p>
            <a:r>
              <a:rPr lang="en-US" sz="1600" dirty="0" smtClean="0"/>
              <a:t>To Understand:  </a:t>
            </a:r>
            <a:r>
              <a:rPr lang="en-US" sz="1600" b="1" u="sng" dirty="0" smtClean="0">
                <a:solidFill>
                  <a:srgbClr val="C0504D"/>
                </a:solidFill>
              </a:rPr>
              <a:t>Question #5…</a:t>
            </a:r>
            <a:r>
              <a:rPr lang="en-US" sz="1600" dirty="0" smtClean="0"/>
              <a:t>this book over and over again emphasizes the importance of being a good Bible student.  This book emphasizes that th</a:t>
            </a:r>
            <a:r>
              <a:rPr lang="en-US" sz="1600" baseline="0" dirty="0" smtClean="0"/>
              <a:t>e value and usefulness of KNOWLEDGE OF GOD &amp; </a:t>
            </a:r>
            <a:r>
              <a:rPr lang="en-US" sz="1600" baseline="0" dirty="0" err="1" smtClean="0"/>
              <a:t>GOD’s</a:t>
            </a:r>
            <a:r>
              <a:rPr lang="en-US" sz="1600" baseline="0" dirty="0" smtClean="0"/>
              <a:t> WORD</a:t>
            </a:r>
          </a:p>
          <a:p>
            <a:endParaRPr lang="en-US" sz="1600" baseline="0" dirty="0" smtClean="0"/>
          </a:p>
          <a:p>
            <a:r>
              <a:rPr lang="en-US" sz="1600" baseline="0" dirty="0" smtClean="0"/>
              <a:t>To Guard:  Ch. 2:4…Sometimes Satan wages a direct war on our behavior.  He tempts us to sin by enticing us to DO something evil.  Can be an act of violence, greed, lust, etc… But the temptation is toward a direct action.  In Colossians Paul is confronting a less obvious sin. Satan is waging war on their minds…on their thinking.  Satan wants them (and of course us too) to think less of Christ.  Of course, when he gets us to think less of Christ – then we behave less like Christ.</a:t>
            </a:r>
          </a:p>
          <a:p>
            <a:endParaRPr lang="en-US" sz="1600" baseline="0" dirty="0" smtClean="0"/>
          </a:p>
          <a:p>
            <a:r>
              <a:rPr lang="en-US" sz="1600" baseline="0" dirty="0" smtClean="0"/>
              <a:t>To elevate…Paul helped them, and helps us…by not just guarding our thinking against false teaching…but also guarding our thinking from the TRIVIAL.</a:t>
            </a:r>
          </a:p>
          <a:p>
            <a:endParaRPr lang="en-US" sz="1600" baseline="0" dirty="0" smtClean="0"/>
          </a:p>
          <a:p>
            <a:r>
              <a:rPr lang="en-US" sz="1600" baseline="0" dirty="0" smtClean="0"/>
              <a:t>To transform…when we know the GREATNESS of Christ and our THINKING well-</a:t>
            </a:r>
            <a:r>
              <a:rPr lang="en-US" sz="1600" baseline="0" dirty="0" err="1" smtClean="0"/>
              <a:t>grounded..then</a:t>
            </a:r>
            <a:r>
              <a:rPr lang="en-US" sz="1600" baseline="0" dirty="0" smtClean="0"/>
              <a:t> we respond to our King in eager participation. (more than obedience – actual sharing in His awesome mission.)</a:t>
            </a:r>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“in</a:t>
            </a:r>
            <a:r>
              <a:rPr lang="en-US" sz="1800" baseline="0" dirty="0" smtClean="0"/>
              <a:t> Christ” – How many times is the word “Christ” used in verse 1-4?  4 times.</a:t>
            </a:r>
          </a:p>
          <a:p>
            <a:endParaRPr lang="en-US" sz="1800" baseline="0" dirty="0" smtClean="0"/>
          </a:p>
          <a:p>
            <a:r>
              <a:rPr lang="en-US" sz="1800" baseline="0" dirty="0" smtClean="0"/>
              <a:t>What does Christ mean?  OUR THEME:  Complete in Christ.</a:t>
            </a:r>
          </a:p>
          <a:p>
            <a:endParaRPr lang="en-US" sz="1800" baseline="0" dirty="0" smtClean="0"/>
          </a:p>
          <a:p>
            <a:r>
              <a:rPr lang="en-US" sz="1800" baseline="0" dirty="0" smtClean="0"/>
              <a:t>There is a sense in </a:t>
            </a:r>
            <a:r>
              <a:rPr lang="en-US" sz="1800" baseline="0" dirty="0" smtClean="0">
                <a:solidFill>
                  <a:srgbClr val="C0504D"/>
                </a:solidFill>
              </a:rPr>
              <a:t>which we are daily “becoming” complete </a:t>
            </a:r>
            <a:r>
              <a:rPr lang="en-US" sz="1800" baseline="0" dirty="0" smtClean="0"/>
              <a:t>in Christ.  An on-going process of learning and growing.</a:t>
            </a:r>
          </a:p>
          <a:p>
            <a:endParaRPr lang="en-US" sz="1800" baseline="0" dirty="0" smtClean="0"/>
          </a:p>
          <a:p>
            <a:r>
              <a:rPr lang="en-US" sz="1800" baseline="0" dirty="0" smtClean="0"/>
              <a:t>There is also a sense in which we </a:t>
            </a:r>
            <a:r>
              <a:rPr lang="en-US" sz="1800" u="sng" baseline="0" dirty="0" smtClean="0">
                <a:solidFill>
                  <a:schemeClr val="accent2"/>
                </a:solidFill>
              </a:rPr>
              <a:t>are already MADE complete </a:t>
            </a:r>
            <a:r>
              <a:rPr lang="en-US" sz="1800" baseline="0" dirty="0" smtClean="0"/>
              <a:t>in Christ. We have been made the children of God. Made holy. Made justified.</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2 and 3</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4 More Attributes that</a:t>
            </a:r>
            <a:r>
              <a:rPr lang="en-US" sz="1600" baseline="0" dirty="0" smtClean="0"/>
              <a:t> Go On Our Radar</a:t>
            </a:r>
            <a:r>
              <a:rPr lang="en-US" sz="1600" baseline="0" dirty="0" smtClean="0"/>
              <a:t>…</a:t>
            </a:r>
            <a:endParaRPr lang="en-US" sz="1600" baseline="0" dirty="0" smtClean="0"/>
          </a:p>
        </p:txBody>
      </p:sp>
      <p:sp>
        <p:nvSpPr>
          <p:cNvPr id="4" name="Slide Number Placeholder 3"/>
          <p:cNvSpPr>
            <a:spLocks noGrp="1"/>
          </p:cNvSpPr>
          <p:nvPr>
            <p:ph type="sldNum" sz="quarter" idx="10"/>
          </p:nvPr>
        </p:nvSpPr>
        <p:spPr/>
        <p:txBody>
          <a:bodyPr/>
          <a:lstStyle/>
          <a:p>
            <a:fld id="{EECA6D95-889E-504C-BC58-8FD1A8B54B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(We are made in the image of God with an eternal soul. We are so valuable to God that Jesus died to redeem 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we are all God’s servants.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&gt; public teachings, public miracles, public death, public resurrection. …Christianity is not based on the private interpretation or hidden, exclusive mystery of only one person.  Christianity is faith in God’s plan carried out through all of human history!  From Adam to now and into eternity…not just what 1 guy believes!</a:t>
            </a:r>
          </a:p>
          <a:p>
            <a:endParaRPr lang="en-US" sz="1600" dirty="0" smtClean="0"/>
          </a:p>
          <a:p>
            <a:endParaRPr lang="en-US" sz="1600" dirty="0" smtClean="0"/>
          </a:p>
          <a:p>
            <a:r>
              <a:rPr lang="en-US" sz="1600" dirty="0" smtClean="0"/>
              <a:t>THUS: question #4…whenever one of the old</a:t>
            </a:r>
            <a:r>
              <a:rPr lang="en-US" sz="1600" baseline="0" dirty="0" smtClean="0"/>
              <a:t> tricks shows up in some new form – we recognize it and reject it.</a:t>
            </a:r>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Question 5 &amp; 6</a:t>
            </a:r>
          </a:p>
          <a:p>
            <a:endParaRPr lang="en-US" dirty="0" smtClean="0"/>
          </a:p>
          <a:p>
            <a:r>
              <a:rPr lang="en-US" dirty="0" smtClean="0"/>
              <a:t>Unhealthy Growth is:  Unsustainable.  Insecure.  Soon to Fail.</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Parable of the </a:t>
            </a:r>
            <a:r>
              <a:rPr lang="en-US" dirty="0" err="1" smtClean="0"/>
              <a:t>Sower</a:t>
            </a:r>
            <a:r>
              <a:rPr lang="en-US" dirty="0" smtClean="0"/>
              <a:t>…</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8 &amp; 9</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FINAL</a:t>
            </a:r>
            <a:r>
              <a:rPr lang="en-US" baseline="0" dirty="0" smtClean="0"/>
              <a:t> OVERVIEW OF THE CHAPTER…</a:t>
            </a:r>
            <a:endParaRPr lang="en-US" dirty="0" smtClean="0"/>
          </a:p>
          <a:p>
            <a:endParaRPr lang="en-US" dirty="0" smtClean="0"/>
          </a:p>
          <a:p>
            <a:r>
              <a:rPr lang="en-US" dirty="0" smtClean="0"/>
              <a:t>Appeal – the means they will</a:t>
            </a:r>
            <a:r>
              <a:rPr lang="en-US" baseline="0" dirty="0" smtClean="0"/>
              <a:t> use to tempt away from Christ.</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10/2/16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Transforming Our Daily Decisions</a:t>
            </a:r>
            <a:endParaRPr lang="en-US" dirty="0"/>
          </a:p>
        </p:txBody>
      </p:sp>
      <p:sp>
        <p:nvSpPr>
          <p:cNvPr id="8" name="Content Placeholder 7"/>
          <p:cNvSpPr>
            <a:spLocks noGrp="1"/>
          </p:cNvSpPr>
          <p:nvPr>
            <p:ph idx="1"/>
          </p:nvPr>
        </p:nvSpPr>
        <p:spPr>
          <a:xfrm>
            <a:off x="457200" y="1333500"/>
            <a:ext cx="8463776" cy="3771636"/>
          </a:xfrm>
        </p:spPr>
        <p:txBody>
          <a:bodyPr/>
          <a:lstStyle/>
          <a:p>
            <a:r>
              <a:rPr lang="en-US" dirty="0" smtClean="0"/>
              <a:t>Sound Thinking </a:t>
            </a:r>
            <a:r>
              <a:rPr lang="en-US" dirty="0" err="1" smtClean="0">
                <a:sym typeface="Wingdings"/>
              </a:rPr>
              <a:t></a:t>
            </a:r>
            <a:r>
              <a:rPr lang="en-US" dirty="0" smtClean="0">
                <a:sym typeface="Wingdings"/>
              </a:rPr>
              <a:t> Produced Freedom In Christ</a:t>
            </a:r>
          </a:p>
          <a:p>
            <a:r>
              <a:rPr lang="en-US" dirty="0" smtClean="0"/>
              <a:t>Sound Thinking </a:t>
            </a:r>
            <a:r>
              <a:rPr lang="en-US" dirty="0" err="1" smtClean="0">
                <a:sym typeface="Wingdings"/>
              </a:rPr>
              <a:t></a:t>
            </a:r>
            <a:r>
              <a:rPr lang="en-US" dirty="0" smtClean="0">
                <a:sym typeface="Wingdings"/>
              </a:rPr>
              <a:t> Produces Faithful Practices</a:t>
            </a:r>
          </a:p>
          <a:p>
            <a:pPr lvl="1"/>
            <a:r>
              <a:rPr lang="en-US" dirty="0" smtClean="0">
                <a:sym typeface="Wingdings"/>
              </a:rPr>
              <a:t>Chapter 3 &amp; 4</a:t>
            </a:r>
          </a:p>
          <a:p>
            <a:endParaRPr lang="en-US" dirty="0" smtClean="0">
              <a:sym typeface="Wingdings"/>
            </a:endParaRPr>
          </a:p>
          <a:p>
            <a:endParaRPr lang="en-US"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 Goals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To understand and appreciate the preeminence of Christ.</a:t>
            </a:r>
          </a:p>
          <a:p>
            <a:pPr marL="514350" indent="-514350">
              <a:buFont typeface="+mj-lt"/>
              <a:buAutoNum type="arabicPeriod"/>
            </a:pPr>
            <a:r>
              <a:rPr lang="en-US" b="1" dirty="0" smtClean="0">
                <a:solidFill>
                  <a:srgbClr val="984807"/>
                </a:solidFill>
              </a:rPr>
              <a:t>To guard against worldly arguments which undermine Christ.</a:t>
            </a:r>
          </a:p>
          <a:p>
            <a:pPr marL="514350" indent="-514350">
              <a:buFont typeface="+mj-lt"/>
              <a:buAutoNum type="arabicPeriod"/>
            </a:pPr>
            <a:r>
              <a:rPr lang="en-US" dirty="0" smtClean="0"/>
              <a:t>To elevate our thinking towards heavenly blessings in Christ.</a:t>
            </a:r>
          </a:p>
          <a:p>
            <a:pPr marL="514350" indent="-514350">
              <a:buFont typeface="+mj-lt"/>
              <a:buAutoNum type="arabicPeriod"/>
            </a:pPr>
            <a:r>
              <a:rPr lang="en-US" dirty="0" smtClean="0"/>
              <a:t>To transform daily decisions in the light of the leadership of Christ.</a:t>
            </a:r>
            <a:endParaRPr lang="en-US" dirty="0"/>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Theme: Complete In Christ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proclaim Him, admonishing every man and teaching every man with all wisdom, so </a:t>
            </a:r>
            <a:r>
              <a:rPr lang="en-US" b="1" dirty="0" smtClean="0"/>
              <a:t>that we may present every man complete in Christ.</a:t>
            </a:r>
            <a:r>
              <a:rPr lang="en-US" dirty="0" smtClean="0"/>
              <a:t>” </a:t>
            </a:r>
          </a:p>
          <a:p>
            <a:pPr lvl="1"/>
            <a:r>
              <a:rPr lang="en-US" dirty="0" smtClean="0"/>
              <a:t>Colossians 1:28</a:t>
            </a:r>
          </a:p>
          <a:p>
            <a:r>
              <a:rPr lang="en-US" dirty="0" smtClean="0"/>
              <a:t>“For in Him all the fullness of Deity dwells in bodily form, and </a:t>
            </a:r>
            <a:r>
              <a:rPr lang="en-US" b="1" dirty="0" smtClean="0"/>
              <a:t>in Him you have been made complete</a:t>
            </a:r>
            <a:r>
              <a:rPr lang="en-US" dirty="0" smtClean="0"/>
              <a:t>, and He is the head over all rule and authority;” </a:t>
            </a:r>
          </a:p>
          <a:p>
            <a:pPr lvl="1"/>
            <a:r>
              <a:rPr lang="en-US" dirty="0" smtClean="0"/>
              <a:t>Colossians 2:9-10</a:t>
            </a:r>
            <a:endParaRPr lang="en-US" dirty="0"/>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2</a:t>
            </a:r>
            <a:endParaRPr lang="en-US" dirty="0"/>
          </a:p>
        </p:txBody>
      </p:sp>
      <p:sp>
        <p:nvSpPr>
          <p:cNvPr id="3" name="Content Placeholder 2"/>
          <p:cNvSpPr>
            <a:spLocks noGrp="1"/>
          </p:cNvSpPr>
          <p:nvPr>
            <p:ph idx="1"/>
          </p:nvPr>
        </p:nvSpPr>
        <p:spPr/>
        <p:txBody>
          <a:bodyPr>
            <a:normAutofit/>
          </a:bodyPr>
          <a:lstStyle/>
          <a:p>
            <a:r>
              <a:rPr lang="en-US" dirty="0" smtClean="0"/>
              <a:t>Freedom Is Found In Jesus Christ (1-7)</a:t>
            </a:r>
          </a:p>
          <a:p>
            <a:r>
              <a:rPr lang="en-US" dirty="0" smtClean="0"/>
              <a:t>Freedom From Worldly Ideas (8)</a:t>
            </a:r>
          </a:p>
          <a:p>
            <a:r>
              <a:rPr lang="en-US" dirty="0" smtClean="0"/>
              <a:t>Freedom From Spiritual Death (9-15)</a:t>
            </a:r>
          </a:p>
          <a:p>
            <a:r>
              <a:rPr lang="en-US" b="1" dirty="0" smtClean="0"/>
              <a:t>Freedom From False Religion (16-23)</a:t>
            </a:r>
          </a:p>
          <a:p>
            <a:pPr lvl="1"/>
            <a:r>
              <a:rPr lang="en-US" dirty="0" smtClean="0"/>
              <a:t>Requirements of the Law of Moses</a:t>
            </a:r>
          </a:p>
          <a:p>
            <a:pPr lvl="1"/>
            <a:r>
              <a:rPr lang="en-US" dirty="0" smtClean="0"/>
              <a:t>Arbitrary Religious Practices That Appear Wise</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From False Religion</a:t>
            </a:r>
            <a:endParaRPr lang="en-US" dirty="0"/>
          </a:p>
        </p:txBody>
      </p:sp>
      <p:sp>
        <p:nvSpPr>
          <p:cNvPr id="3" name="Content Placeholder 2"/>
          <p:cNvSpPr>
            <a:spLocks noGrp="1"/>
          </p:cNvSpPr>
          <p:nvPr>
            <p:ph idx="1"/>
          </p:nvPr>
        </p:nvSpPr>
        <p:spPr>
          <a:xfrm>
            <a:off x="457200" y="1333500"/>
            <a:ext cx="8229600" cy="4187112"/>
          </a:xfrm>
        </p:spPr>
        <p:txBody>
          <a:bodyPr>
            <a:normAutofit fontScale="92500"/>
          </a:bodyPr>
          <a:lstStyle/>
          <a:p>
            <a:r>
              <a:rPr lang="en-US" dirty="0" smtClean="0"/>
              <a:t>Freedom From the Requirements of the Law of Moses (vs. 16-17)</a:t>
            </a:r>
          </a:p>
          <a:p>
            <a:pPr lvl="1"/>
            <a:r>
              <a:rPr lang="en-US" dirty="0" smtClean="0"/>
              <a:t>Dietary Requirements: Food or Drink</a:t>
            </a:r>
          </a:p>
          <a:p>
            <a:pPr lvl="1"/>
            <a:r>
              <a:rPr lang="en-US" dirty="0" smtClean="0"/>
              <a:t>Days of Observance: Annual, Monthly, &amp; Weekly</a:t>
            </a:r>
          </a:p>
          <a:p>
            <a:r>
              <a:rPr lang="en-US" dirty="0" smtClean="0"/>
              <a:t>The Requirement of the Law Are Only A Shadow.</a:t>
            </a:r>
          </a:p>
          <a:p>
            <a:pPr lvl="1"/>
            <a:r>
              <a:rPr lang="en-US" dirty="0" smtClean="0"/>
              <a:t>They Aren’t Lasting, Solid, or Substantial.</a:t>
            </a:r>
          </a:p>
          <a:p>
            <a:pPr lvl="1"/>
            <a:r>
              <a:rPr lang="en-US" dirty="0" smtClean="0"/>
              <a:t>They Affirm The Existence of Something Superior.</a:t>
            </a:r>
          </a:p>
          <a:p>
            <a:r>
              <a:rPr lang="en-US" dirty="0" smtClean="0"/>
              <a:t>They’ve Been Nailed To The Cross (vs. 14)</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From False Religion</a:t>
            </a:r>
            <a:endParaRPr lang="en-US" dirty="0"/>
          </a:p>
        </p:txBody>
      </p:sp>
      <p:sp>
        <p:nvSpPr>
          <p:cNvPr id="3" name="Content Placeholder 2"/>
          <p:cNvSpPr>
            <a:spLocks noGrp="1"/>
          </p:cNvSpPr>
          <p:nvPr>
            <p:ph idx="1"/>
          </p:nvPr>
        </p:nvSpPr>
        <p:spPr>
          <a:xfrm>
            <a:off x="457200" y="1333500"/>
            <a:ext cx="8229600" cy="4187112"/>
          </a:xfrm>
        </p:spPr>
        <p:txBody>
          <a:bodyPr>
            <a:normAutofit/>
          </a:bodyPr>
          <a:lstStyle/>
          <a:p>
            <a:r>
              <a:rPr lang="en-US" dirty="0" smtClean="0"/>
              <a:t>Freedom From the Arbitrary Man-Made Religious Practices of the Day (vs. 18) </a:t>
            </a:r>
          </a:p>
          <a:p>
            <a:r>
              <a:rPr lang="en-US" dirty="0" smtClean="0"/>
              <a:t>“Let no one keep </a:t>
            </a:r>
            <a:r>
              <a:rPr lang="en-US" u="sng" dirty="0" smtClean="0"/>
              <a:t>defrauding</a:t>
            </a:r>
            <a:r>
              <a:rPr lang="en-US" dirty="0" smtClean="0"/>
              <a:t> you of </a:t>
            </a:r>
            <a:r>
              <a:rPr lang="en-US" u="sng" dirty="0" smtClean="0"/>
              <a:t>your prize </a:t>
            </a:r>
            <a:r>
              <a:rPr lang="en-US" dirty="0" smtClean="0"/>
              <a:t>by delighting in </a:t>
            </a:r>
            <a:r>
              <a:rPr lang="en-US" dirty="0" smtClean="0">
                <a:solidFill>
                  <a:schemeClr val="accent6">
                    <a:lumMod val="50000"/>
                  </a:schemeClr>
                </a:solidFill>
              </a:rPr>
              <a:t>self-abasement </a:t>
            </a:r>
            <a:r>
              <a:rPr lang="en-US" dirty="0" smtClean="0"/>
              <a:t>and the </a:t>
            </a:r>
            <a:r>
              <a:rPr lang="en-US" dirty="0" smtClean="0">
                <a:solidFill>
                  <a:srgbClr val="984807"/>
                </a:solidFill>
              </a:rPr>
              <a:t>worship of the angels</a:t>
            </a:r>
            <a:r>
              <a:rPr lang="en-US" dirty="0" smtClean="0"/>
              <a:t>, taking his stand on </a:t>
            </a:r>
            <a:r>
              <a:rPr lang="en-US" dirty="0" smtClean="0">
                <a:solidFill>
                  <a:srgbClr val="984807"/>
                </a:solidFill>
              </a:rPr>
              <a:t>visions he has seen</a:t>
            </a:r>
            <a:r>
              <a:rPr lang="en-US" dirty="0" smtClean="0"/>
              <a:t>, inflated without cause by his </a:t>
            </a:r>
            <a:r>
              <a:rPr lang="en-US" dirty="0" smtClean="0">
                <a:solidFill>
                  <a:srgbClr val="984807"/>
                </a:solidFill>
              </a:rPr>
              <a:t>fleshly mind</a:t>
            </a:r>
            <a:r>
              <a:rPr lang="en-US" dirty="0" smtClean="0"/>
              <a:t>,” </a:t>
            </a:r>
          </a:p>
          <a:p>
            <a:pPr lvl="1"/>
            <a:r>
              <a:rPr lang="en-US" dirty="0" smtClean="0"/>
              <a:t>Colossians 2:18</a:t>
            </a:r>
          </a:p>
          <a:p>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From False Religion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Christians Reject A Religion of Self-Abasement.</a:t>
            </a:r>
          </a:p>
          <a:p>
            <a:pPr lvl="1"/>
            <a:r>
              <a:rPr lang="en-US" dirty="0" smtClean="0"/>
              <a:t>We practice a religion of self-control.  </a:t>
            </a:r>
          </a:p>
          <a:p>
            <a:r>
              <a:rPr lang="en-US" dirty="0" smtClean="0"/>
              <a:t>Christians Reject A Religion of Angel Worship.</a:t>
            </a:r>
          </a:p>
          <a:p>
            <a:pPr lvl="1"/>
            <a:r>
              <a:rPr lang="en-US" dirty="0" smtClean="0"/>
              <a:t>We practice a religion of service to God.</a:t>
            </a:r>
          </a:p>
          <a:p>
            <a:r>
              <a:rPr lang="en-US" dirty="0" smtClean="0"/>
              <a:t>Christians Reject A Religion of Private Visions.</a:t>
            </a:r>
          </a:p>
          <a:p>
            <a:pPr lvl="1"/>
            <a:r>
              <a:rPr lang="en-US" dirty="0" smtClean="0"/>
              <a:t>We practice a religion built on the public ministry of Jesus.</a:t>
            </a:r>
          </a:p>
          <a:p>
            <a:r>
              <a:rPr lang="en-US" dirty="0" smtClean="0"/>
              <a:t>Christians Reject A Religion of Pride &amp; Carnal Thinking.</a:t>
            </a:r>
          </a:p>
          <a:p>
            <a:pPr lvl="1"/>
            <a:r>
              <a:rPr lang="en-US" dirty="0" smtClean="0"/>
              <a:t>We practice a religion of humility &amp; spiritual thinking.</a:t>
            </a:r>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Dysfunctional Religion</a:t>
            </a:r>
            <a:endParaRPr lang="en-US" dirty="0"/>
          </a:p>
        </p:txBody>
      </p:sp>
      <p:sp>
        <p:nvSpPr>
          <p:cNvPr id="3" name="Content Placeholder 2"/>
          <p:cNvSpPr>
            <a:spLocks noGrp="1"/>
          </p:cNvSpPr>
          <p:nvPr>
            <p:ph idx="1"/>
          </p:nvPr>
        </p:nvSpPr>
        <p:spPr/>
        <p:txBody>
          <a:bodyPr>
            <a:normAutofit lnSpcReduction="10000"/>
          </a:bodyPr>
          <a:lstStyle/>
          <a:p>
            <a:r>
              <a:rPr lang="en-US" dirty="0" smtClean="0"/>
              <a:t>Abandons Jesus As The Authority For Our Doctrine &amp; Practice</a:t>
            </a:r>
          </a:p>
          <a:p>
            <a:pPr lvl="1"/>
            <a:r>
              <a:rPr lang="en-US" dirty="0" smtClean="0"/>
              <a:t>Vs. 19a</a:t>
            </a:r>
          </a:p>
          <a:p>
            <a:r>
              <a:rPr lang="en-US" dirty="0" smtClean="0"/>
              <a:t>Disrupts The Bonds of Unity</a:t>
            </a:r>
          </a:p>
          <a:p>
            <a:pPr lvl="1"/>
            <a:r>
              <a:rPr lang="en-US" dirty="0" smtClean="0"/>
              <a:t>Vs. 19b</a:t>
            </a:r>
          </a:p>
          <a:p>
            <a:r>
              <a:rPr lang="en-US" dirty="0" smtClean="0"/>
              <a:t>Brings Unhealthy Growth</a:t>
            </a:r>
          </a:p>
          <a:p>
            <a:pPr lvl="1"/>
            <a:r>
              <a:rPr lang="en-US" dirty="0" smtClean="0"/>
              <a:t>Vs. 19c  </a:t>
            </a:r>
            <a:r>
              <a:rPr lang="en-US" smtClean="0"/>
              <a:t>(Matthew 7:26)</a:t>
            </a:r>
          </a:p>
          <a:p>
            <a:pPr lvl="1"/>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972053"/>
          </a:xfrm>
        </p:spPr>
        <p:txBody>
          <a:bodyPr>
            <a:normAutofit/>
          </a:bodyPr>
          <a:lstStyle/>
          <a:p>
            <a:r>
              <a:rPr lang="en-US" dirty="0" smtClean="0"/>
              <a:t>Discussion:</a:t>
            </a:r>
            <a:br>
              <a:rPr lang="en-US" dirty="0" smtClean="0"/>
            </a:br>
            <a:r>
              <a:rPr lang="en-US" dirty="0" smtClean="0"/>
              <a:t>How Does Healthy Growth </a:t>
            </a:r>
            <a:br>
              <a:rPr lang="en-US" dirty="0" smtClean="0"/>
            </a:br>
            <a:r>
              <a:rPr lang="en-US" dirty="0" smtClean="0"/>
              <a:t>From God Take Place?</a:t>
            </a:r>
            <a:endParaRPr lang="en-US" dirty="0"/>
          </a:p>
        </p:txBody>
      </p:sp>
      <p:sp>
        <p:nvSpPr>
          <p:cNvPr id="3" name="Content Placeholder 2"/>
          <p:cNvSpPr>
            <a:spLocks noGrp="1"/>
          </p:cNvSpPr>
          <p:nvPr>
            <p:ph idx="1"/>
          </p:nvPr>
        </p:nvSpPr>
        <p:spPr>
          <a:xfrm>
            <a:off x="457200" y="3200918"/>
            <a:ext cx="7810466" cy="1904218"/>
          </a:xfrm>
        </p:spPr>
        <p:txBody>
          <a:bodyPr/>
          <a:lstStyle/>
          <a:p>
            <a:pPr algn="ctr"/>
            <a:r>
              <a:rPr lang="en-US" dirty="0" smtClean="0"/>
              <a:t>1 Corinthians 3:6</a:t>
            </a:r>
          </a:p>
          <a:p>
            <a:pPr algn="ctr"/>
            <a:r>
              <a:rPr lang="en-US" dirty="0" smtClean="0"/>
              <a:t>Colossians 1:9-12</a:t>
            </a:r>
          </a:p>
          <a:p>
            <a:pPr algn="ctr"/>
            <a:r>
              <a:rPr lang="en-US" dirty="0" smtClean="0"/>
              <a:t>Romans 10:14-17</a:t>
            </a:r>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Call To Action</a:t>
            </a:r>
            <a:endParaRPr lang="en-US" dirty="0"/>
          </a:p>
        </p:txBody>
      </p:sp>
      <p:sp>
        <p:nvSpPr>
          <p:cNvPr id="3" name="Content Placeholder 2"/>
          <p:cNvSpPr>
            <a:spLocks noGrp="1"/>
          </p:cNvSpPr>
          <p:nvPr>
            <p:ph idx="1"/>
          </p:nvPr>
        </p:nvSpPr>
        <p:spPr>
          <a:xfrm>
            <a:off x="457200" y="1333500"/>
            <a:ext cx="8523196" cy="4096398"/>
          </a:xfrm>
        </p:spPr>
        <p:txBody>
          <a:bodyPr>
            <a:normAutofit fontScale="92500" lnSpcReduction="10000"/>
          </a:bodyPr>
          <a:lstStyle/>
          <a:p>
            <a:r>
              <a:rPr lang="en-US" dirty="0" smtClean="0"/>
              <a:t>Error In Thinking </a:t>
            </a:r>
            <a:r>
              <a:rPr lang="en-US" dirty="0" err="1" smtClean="0">
                <a:sym typeface="Wingdings"/>
              </a:rPr>
              <a:t></a:t>
            </a:r>
            <a:r>
              <a:rPr lang="en-US" dirty="0" smtClean="0"/>
              <a:t> Produced Error In Practice</a:t>
            </a:r>
          </a:p>
          <a:p>
            <a:r>
              <a:rPr lang="en-US" dirty="0" smtClean="0"/>
              <a:t>Sound Thinking </a:t>
            </a:r>
            <a:r>
              <a:rPr lang="en-US" dirty="0" err="1" smtClean="0">
                <a:sym typeface="Wingdings"/>
              </a:rPr>
              <a:t></a:t>
            </a:r>
            <a:r>
              <a:rPr lang="en-US" dirty="0" smtClean="0">
                <a:sym typeface="Wingdings"/>
              </a:rPr>
              <a:t> Produced Freedom In Christ</a:t>
            </a:r>
          </a:p>
          <a:p>
            <a:r>
              <a:rPr lang="en-US" dirty="0" smtClean="0">
                <a:sym typeface="Wingdings"/>
              </a:rPr>
              <a:t>Paul’s Premise: “If you have died with Christ…”</a:t>
            </a:r>
          </a:p>
          <a:p>
            <a:r>
              <a:rPr lang="en-US" dirty="0" smtClean="0">
                <a:sym typeface="Wingdings"/>
              </a:rPr>
              <a:t>Paul’s Argument: You are not ruled by the “commandments and teachings of men”</a:t>
            </a:r>
          </a:p>
          <a:p>
            <a:r>
              <a:rPr lang="en-US" dirty="0" smtClean="0">
                <a:sym typeface="Wingdings"/>
              </a:rPr>
              <a:t>Paul’s Insight: False religion often has “the appearance of wisdom” but is of “no value against fleshly indulgence.”</a:t>
            </a:r>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Warnings In Colossians 2</a:t>
            </a:r>
            <a:endParaRPr lang="en-US" dirty="0"/>
          </a:p>
        </p:txBody>
      </p:sp>
      <p:sp>
        <p:nvSpPr>
          <p:cNvPr id="6" name="Text Placeholder 5"/>
          <p:cNvSpPr>
            <a:spLocks noGrp="1"/>
          </p:cNvSpPr>
          <p:nvPr>
            <p:ph type="body" idx="1"/>
          </p:nvPr>
        </p:nvSpPr>
        <p:spPr>
          <a:xfrm>
            <a:off x="457200" y="1279261"/>
            <a:ext cx="2173421" cy="533135"/>
          </a:xfrm>
        </p:spPr>
        <p:txBody>
          <a:bodyPr/>
          <a:lstStyle/>
          <a:p>
            <a:r>
              <a:rPr lang="en-US" dirty="0" smtClean="0"/>
              <a:t>DANGER</a:t>
            </a:r>
            <a:endParaRPr lang="en-US" dirty="0"/>
          </a:p>
        </p:txBody>
      </p:sp>
      <p:sp>
        <p:nvSpPr>
          <p:cNvPr id="7" name="Content Placeholder 6"/>
          <p:cNvSpPr>
            <a:spLocks noGrp="1"/>
          </p:cNvSpPr>
          <p:nvPr>
            <p:ph sz="half" idx="2"/>
          </p:nvPr>
        </p:nvSpPr>
        <p:spPr>
          <a:xfrm>
            <a:off x="259174" y="1812396"/>
            <a:ext cx="2496778" cy="3292740"/>
          </a:xfrm>
        </p:spPr>
        <p:txBody>
          <a:bodyPr>
            <a:normAutofit/>
          </a:bodyPr>
          <a:lstStyle/>
          <a:p>
            <a:pPr>
              <a:buNone/>
            </a:pPr>
            <a:r>
              <a:rPr lang="en-US" b="1" dirty="0" smtClean="0"/>
              <a:t>(2:4) </a:t>
            </a:r>
            <a:r>
              <a:rPr lang="en-US" dirty="0" smtClean="0"/>
              <a:t>No One </a:t>
            </a:r>
            <a:r>
              <a:rPr lang="en-US" b="1" dirty="0" smtClean="0"/>
              <a:t>Deceive You</a:t>
            </a:r>
          </a:p>
          <a:p>
            <a:pPr>
              <a:buNone/>
            </a:pPr>
            <a:r>
              <a:rPr lang="en-US" b="1" dirty="0" smtClean="0"/>
              <a:t>(2:8) </a:t>
            </a:r>
            <a:r>
              <a:rPr lang="en-US" dirty="0" smtClean="0"/>
              <a:t>No One </a:t>
            </a:r>
            <a:r>
              <a:rPr lang="en-US" b="1" dirty="0" smtClean="0"/>
              <a:t>Take You Captive</a:t>
            </a:r>
          </a:p>
          <a:p>
            <a:pPr>
              <a:buNone/>
            </a:pPr>
            <a:r>
              <a:rPr lang="en-US" b="1" dirty="0" smtClean="0"/>
              <a:t>(2:16) </a:t>
            </a:r>
            <a:r>
              <a:rPr lang="en-US" dirty="0" smtClean="0"/>
              <a:t>No One </a:t>
            </a:r>
            <a:r>
              <a:rPr lang="en-US" b="1" dirty="0" smtClean="0"/>
              <a:t>Act As Your Judge</a:t>
            </a:r>
          </a:p>
          <a:p>
            <a:pPr>
              <a:buNone/>
            </a:pPr>
            <a:r>
              <a:rPr lang="en-US" b="1" dirty="0" smtClean="0"/>
              <a:t>(2:18) </a:t>
            </a:r>
            <a:r>
              <a:rPr lang="en-US" dirty="0" smtClean="0"/>
              <a:t>No One </a:t>
            </a:r>
            <a:r>
              <a:rPr lang="en-US" b="1" dirty="0" smtClean="0"/>
              <a:t>Defraud You</a:t>
            </a:r>
            <a:endParaRPr lang="en-US" b="1" dirty="0"/>
          </a:p>
        </p:txBody>
      </p:sp>
      <p:sp>
        <p:nvSpPr>
          <p:cNvPr id="8" name="Text Placeholder 7"/>
          <p:cNvSpPr>
            <a:spLocks noGrp="1"/>
          </p:cNvSpPr>
          <p:nvPr>
            <p:ph type="body" sz="quarter" idx="3"/>
          </p:nvPr>
        </p:nvSpPr>
        <p:spPr>
          <a:xfrm>
            <a:off x="2755952" y="1279261"/>
            <a:ext cx="2949728" cy="533135"/>
          </a:xfrm>
        </p:spPr>
        <p:txBody>
          <a:bodyPr/>
          <a:lstStyle/>
          <a:p>
            <a:r>
              <a:rPr lang="en-US" dirty="0" smtClean="0"/>
              <a:t>APPEAL</a:t>
            </a:r>
            <a:endParaRPr lang="en-US" dirty="0"/>
          </a:p>
        </p:txBody>
      </p:sp>
      <p:sp>
        <p:nvSpPr>
          <p:cNvPr id="9" name="Content Placeholder 8"/>
          <p:cNvSpPr>
            <a:spLocks noGrp="1"/>
          </p:cNvSpPr>
          <p:nvPr>
            <p:ph sz="quarter" idx="4"/>
          </p:nvPr>
        </p:nvSpPr>
        <p:spPr>
          <a:xfrm>
            <a:off x="2755952" y="1812395"/>
            <a:ext cx="2949728" cy="3669339"/>
          </a:xfrm>
        </p:spPr>
        <p:txBody>
          <a:bodyPr>
            <a:normAutofit/>
          </a:bodyPr>
          <a:lstStyle/>
          <a:p>
            <a:r>
              <a:rPr lang="en-US" dirty="0" smtClean="0"/>
              <a:t>Persuasive Words</a:t>
            </a:r>
          </a:p>
          <a:p>
            <a:r>
              <a:rPr lang="en-US" dirty="0" smtClean="0"/>
              <a:t>Philosophy, Deceit, Tradition of Men, Elementary World</a:t>
            </a:r>
          </a:p>
          <a:p>
            <a:r>
              <a:rPr lang="en-US" dirty="0" smtClean="0"/>
              <a:t>Traditional Religious Law</a:t>
            </a:r>
          </a:p>
          <a:p>
            <a:r>
              <a:rPr lang="en-US" dirty="0" smtClean="0"/>
              <a:t>Appearance of Wisdom</a:t>
            </a:r>
          </a:p>
          <a:p>
            <a:endParaRPr lang="en-US" dirty="0"/>
          </a:p>
        </p:txBody>
      </p:sp>
      <p:sp>
        <p:nvSpPr>
          <p:cNvPr id="10" name="Text Placeholder 7"/>
          <p:cNvSpPr txBox="1">
            <a:spLocks/>
          </p:cNvSpPr>
          <p:nvPr/>
        </p:nvSpPr>
        <p:spPr>
          <a:xfrm>
            <a:off x="5900064" y="1276153"/>
            <a:ext cx="3179141" cy="533135"/>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rgbClr val="2F4D31"/>
                </a:solidFill>
                <a:effectLst/>
                <a:uLnTx/>
                <a:uFillTx/>
                <a:latin typeface="+mn-lt"/>
                <a:ea typeface="+mn-ea"/>
                <a:cs typeface="+mn-cs"/>
              </a:rPr>
              <a:t>PROTECTION</a:t>
            </a:r>
            <a:endParaRPr kumimoji="0" lang="en-US" sz="2400" b="1" i="0" u="none" strike="noStrike" kern="1200" cap="none" spc="0" normalizeH="0" baseline="0" noProof="0" dirty="0">
              <a:ln>
                <a:noFill/>
              </a:ln>
              <a:solidFill>
                <a:srgbClr val="2F4D31"/>
              </a:solidFill>
              <a:effectLst/>
              <a:uLnTx/>
              <a:uFillTx/>
              <a:latin typeface="+mn-lt"/>
              <a:ea typeface="+mn-ea"/>
              <a:cs typeface="+mn-cs"/>
            </a:endParaRPr>
          </a:p>
        </p:txBody>
      </p:sp>
      <p:sp>
        <p:nvSpPr>
          <p:cNvPr id="11" name="Content Placeholder 8"/>
          <p:cNvSpPr txBox="1">
            <a:spLocks/>
          </p:cNvSpPr>
          <p:nvPr/>
        </p:nvSpPr>
        <p:spPr>
          <a:xfrm>
            <a:off x="5861187" y="1809288"/>
            <a:ext cx="3179141" cy="367244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rgbClr val="2F4D31"/>
                </a:solidFill>
                <a:effectLst/>
                <a:uLnTx/>
                <a:uFillTx/>
                <a:latin typeface="+mn-lt"/>
                <a:ea typeface="+mn-ea"/>
                <a:cs typeface="+mn-cs"/>
              </a:rPr>
              <a:t>Stable</a:t>
            </a:r>
            <a:r>
              <a:rPr kumimoji="0" lang="en-US" sz="2400" b="0" i="0" u="none" strike="noStrike" kern="1200" cap="none" spc="0" normalizeH="0" noProof="0" dirty="0" smtClean="0">
                <a:ln>
                  <a:noFill/>
                </a:ln>
                <a:solidFill>
                  <a:srgbClr val="2F4D31"/>
                </a:solidFill>
                <a:effectLst/>
                <a:uLnTx/>
                <a:uFillTx/>
                <a:latin typeface="+mn-lt"/>
                <a:ea typeface="+mn-ea"/>
                <a:cs typeface="+mn-cs"/>
              </a:rPr>
              <a:t> Faith in Christ</a:t>
            </a:r>
            <a:r>
              <a:rPr kumimoji="0" lang="en-US" sz="2400" b="0" i="0" u="none" strike="noStrike" kern="1200" cap="none" spc="0" normalizeH="0" baseline="0" noProof="0" dirty="0" smtClean="0">
                <a:ln>
                  <a:noFill/>
                </a:ln>
                <a:solidFill>
                  <a:srgbClr val="2F4D31"/>
                </a:solidFill>
                <a:effectLst/>
                <a:uLnTx/>
                <a:uFillTx/>
                <a:latin typeface="+mn-lt"/>
                <a:ea typeface="+mn-ea"/>
                <a:cs typeface="+mn-cs"/>
              </a:rPr>
              <a:t/>
            </a:r>
            <a:br>
              <a:rPr kumimoji="0" lang="en-US" sz="2400" b="0" i="0" u="none" strike="noStrike" kern="1200" cap="none" spc="0" normalizeH="0" baseline="0" noProof="0" dirty="0" smtClean="0">
                <a:ln>
                  <a:noFill/>
                </a:ln>
                <a:solidFill>
                  <a:srgbClr val="2F4D31"/>
                </a:solidFill>
                <a:effectLst/>
                <a:uLnTx/>
                <a:uFillTx/>
                <a:latin typeface="+mn-lt"/>
                <a:ea typeface="+mn-ea"/>
                <a:cs typeface="+mn-cs"/>
              </a:rPr>
            </a:br>
            <a:r>
              <a:rPr kumimoji="0" lang="en-US" sz="2400" b="0" i="0" u="none" strike="noStrike" kern="1200" cap="none" spc="0" normalizeH="0" baseline="0" noProof="0" dirty="0" smtClean="0">
                <a:ln>
                  <a:noFill/>
                </a:ln>
                <a:solidFill>
                  <a:srgbClr val="2F4D31"/>
                </a:solidFill>
                <a:effectLst/>
                <a:uLnTx/>
                <a:uFillTx/>
                <a:latin typeface="+mn-lt"/>
                <a:ea typeface="+mn-ea"/>
                <a:cs typeface="+mn-cs"/>
              </a:rPr>
              <a:t>2:5-7</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solidFill>
                  <a:srgbClr val="2F4D31"/>
                </a:solidFill>
              </a:rPr>
              <a:t>The Nature &amp; Work of Christ In Us 2:9-15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rgbClr val="2F4D31"/>
                </a:solidFill>
                <a:effectLst/>
                <a:uLnTx/>
                <a:uFillTx/>
                <a:latin typeface="+mn-lt"/>
                <a:ea typeface="+mn-ea"/>
                <a:cs typeface="+mn-cs"/>
              </a:rPr>
              <a:t>The Substance of Christ 2:17</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solidFill>
                  <a:srgbClr val="2F4D31"/>
                </a:solidFill>
              </a:rPr>
              <a:t>The Effective Leadership of Christ 2:19-23</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4489</TotalTime>
  <Words>1173</Words>
  <Application>Microsoft Macintosh PowerPoint</Application>
  <PresentationFormat>On-screen Show (16:10)</PresentationFormat>
  <Paragraphs>126</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Default Theme</vt:lpstr>
      <vt:lpstr>Complete in Christ: Colossians</vt:lpstr>
      <vt:lpstr>Colossians 2</vt:lpstr>
      <vt:lpstr>Freedom From False Religion</vt:lpstr>
      <vt:lpstr>Freedom From False Religion</vt:lpstr>
      <vt:lpstr>Freedom From False Religion</vt:lpstr>
      <vt:lpstr>Dysfunctional Religion</vt:lpstr>
      <vt:lpstr>Discussion: How Does Healthy Growth  From God Take Place?</vt:lpstr>
      <vt:lpstr>Paul’s Call To Action</vt:lpstr>
      <vt:lpstr>Paul’s Warnings In Colossians 2</vt:lpstr>
      <vt:lpstr>Transforming Our Daily Decisions</vt:lpstr>
      <vt:lpstr>Complete in Christ: Colossians</vt:lpstr>
      <vt:lpstr>Our Class Goals</vt:lpstr>
      <vt:lpstr>Our Theme: Complete In Christ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194</cp:revision>
  <cp:lastPrinted>2016-10-02T12:03:13Z</cp:lastPrinted>
  <dcterms:created xsi:type="dcterms:W3CDTF">2016-10-02T12:01:53Z</dcterms:created>
  <dcterms:modified xsi:type="dcterms:W3CDTF">2016-10-02T12:03:39Z</dcterms:modified>
</cp:coreProperties>
</file>