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311" r:id="rId2"/>
    <p:sldId id="353" r:id="rId3"/>
    <p:sldId id="342" r:id="rId4"/>
    <p:sldId id="351" r:id="rId5"/>
    <p:sldId id="343" r:id="rId6"/>
    <p:sldId id="348" r:id="rId7"/>
    <p:sldId id="339" r:id="rId8"/>
    <p:sldId id="349" r:id="rId9"/>
    <p:sldId id="352" r:id="rId10"/>
    <p:sldId id="345" r:id="rId11"/>
    <p:sldId id="354" r:id="rId12"/>
    <p:sldId id="355" r:id="rId13"/>
    <p:sldId id="336"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2F4D31"/>
    <a:srgbClr val="3E4D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1081" autoAdjust="0"/>
  </p:normalViewPr>
  <p:slideViewPr>
    <p:cSldViewPr snapToGrid="0" snapToObjects="1">
      <p:cViewPr varScale="1">
        <p:scale>
          <a:sx n="98" d="100"/>
          <a:sy n="98" d="100"/>
        </p:scale>
        <p:origin x="-1184" y="-11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EB0E2-D183-1D40-8318-73E69CA99473}" type="datetimeFigureOut">
              <a:rPr lang="en-US" smtClean="0"/>
              <a:pPr/>
              <a:t>10/5/16</a:t>
            </a:fld>
            <a:endParaRPr lang="en-US"/>
          </a:p>
        </p:txBody>
      </p:sp>
      <p:sp>
        <p:nvSpPr>
          <p:cNvPr id="4" name="Slide Image Placeholder 3"/>
          <p:cNvSpPr>
            <a:spLocks noGrp="1" noRot="1" noChangeAspect="1"/>
          </p:cNvSpPr>
          <p:nvPr>
            <p:ph type="sldImg" idx="2"/>
          </p:nvPr>
        </p:nvSpPr>
        <p:spPr>
          <a:xfrm>
            <a:off x="1139346" y="75600"/>
            <a:ext cx="4484629" cy="28028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999453"/>
            <a:ext cx="6122877" cy="59971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EECA6D95-889E-504C-BC58-8FD1A8B54B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Tonight </a:t>
            </a:r>
          </a:p>
          <a:p>
            <a:endParaRPr lang="en-US" dirty="0" smtClean="0"/>
          </a:p>
          <a:p>
            <a:r>
              <a:rPr lang="en-US" dirty="0" smtClean="0"/>
              <a:t>We are starting</a:t>
            </a:r>
            <a:r>
              <a:rPr lang="en-US" baseline="0" dirty="0" smtClean="0"/>
              <a:t> a NEW section of Colossians with Chapter 3…  In this section the PREMENENCE OF CHRIST is not just declared or defended…but is now DEMONSTRATED.</a:t>
            </a:r>
          </a:p>
          <a:p>
            <a:endParaRPr lang="en-US" baseline="0" dirty="0" smtClean="0"/>
          </a:p>
          <a:p>
            <a:r>
              <a:rPr lang="en-US" baseline="0" dirty="0" smtClean="0"/>
              <a:t>Chapter 3 and Chapter 4 show us the superiority of CHRIST in everyday living.</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Just keep this in the back of your mind…you</a:t>
            </a:r>
            <a:r>
              <a:rPr lang="en-US" baseline="0" dirty="0" smtClean="0"/>
              <a:t> picked a great class this segment to help you reach these goals…</a:t>
            </a:r>
          </a:p>
          <a:p>
            <a:endParaRPr lang="en-US" baseline="0" dirty="0" smtClean="0"/>
          </a:p>
          <a:p>
            <a:r>
              <a:rPr lang="en-US" baseline="0" dirty="0" smtClean="0"/>
              <a:t>Colossians:</a:t>
            </a:r>
          </a:p>
          <a:p>
            <a:r>
              <a:rPr lang="en-US" dirty="0" smtClean="0"/>
              <a:t>The Life of God’s People (</a:t>
            </a:r>
            <a:r>
              <a:rPr lang="en-US" dirty="0" err="1" smtClean="0"/>
              <a:t>vs</a:t>
            </a:r>
            <a:r>
              <a:rPr lang="en-US" dirty="0" smtClean="0"/>
              <a:t> 3-5)</a:t>
            </a:r>
          </a:p>
          <a:p>
            <a:r>
              <a:rPr lang="en-US" dirty="0" smtClean="0"/>
              <a:t>The Walk of God’s People (</a:t>
            </a:r>
            <a:r>
              <a:rPr lang="en-US" dirty="0" err="1" smtClean="0"/>
              <a:t>vs</a:t>
            </a:r>
            <a:r>
              <a:rPr lang="en-US" dirty="0" smtClean="0"/>
              <a:t> 6-7)</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OF THE FLESH</a:t>
            </a:r>
          </a:p>
          <a:p>
            <a:r>
              <a:rPr lang="en-US" dirty="0" smtClean="0"/>
              <a:t>Immorality:  all sinful sexual</a:t>
            </a:r>
            <a:r>
              <a:rPr lang="en-US" baseline="0" dirty="0" smtClean="0"/>
              <a:t> acts…sex before marriage, adultery during marriage, homosexual acts, </a:t>
            </a:r>
            <a:r>
              <a:rPr lang="en-US" baseline="0" dirty="0" err="1" smtClean="0"/>
              <a:t>beastiality</a:t>
            </a:r>
            <a:r>
              <a:rPr lang="en-US" baseline="0" dirty="0" smtClean="0"/>
              <a:t>, etc… </a:t>
            </a:r>
          </a:p>
          <a:p>
            <a:r>
              <a:rPr lang="en-US" baseline="0" dirty="0" smtClean="0"/>
              <a:t>Impurity: The impurity of lustful living.  Uncleanness.  Give up not just the acts, but the life stained by lust.</a:t>
            </a:r>
          </a:p>
          <a:p>
            <a:r>
              <a:rPr lang="en-US" baseline="0" dirty="0" smtClean="0"/>
              <a:t>Passion: Lustful desire.  Lust of the heart.   Lust For Sinful Relationship (Rom 1:26).  Christians put these thoughts out of their minds.</a:t>
            </a:r>
          </a:p>
          <a:p>
            <a:endParaRPr lang="en-US" baseline="0" dirty="0" smtClean="0"/>
          </a:p>
          <a:p>
            <a:r>
              <a:rPr lang="en-US" baseline="0" dirty="0" smtClean="0"/>
              <a:t>OF THE EYES</a:t>
            </a:r>
          </a:p>
          <a:p>
            <a:r>
              <a:rPr lang="en-US" baseline="0" dirty="0" smtClean="0"/>
              <a:t>Evil Desire: Desiring, Longing and Craving What Is Forbidden  *When you see a person, do you see a body to take or a soul to save.  In Christ we SEE more than the FLESH!</a:t>
            </a:r>
          </a:p>
          <a:p>
            <a:r>
              <a:rPr lang="en-US" baseline="0" dirty="0" smtClean="0"/>
              <a:t>Greed: Greedy Desire to Have More…</a:t>
            </a:r>
          </a:p>
          <a:p>
            <a:endParaRPr lang="en-US" baseline="0" dirty="0" smtClean="0"/>
          </a:p>
          <a:p>
            <a:r>
              <a:rPr lang="en-US" baseline="0" dirty="0" smtClean="0"/>
              <a:t>PRIDE OF LIFE</a:t>
            </a:r>
          </a:p>
          <a:p>
            <a:r>
              <a:rPr lang="en-US" baseline="0" dirty="0" smtClean="0"/>
              <a:t>Anger: agitation or </a:t>
            </a:r>
            <a:r>
              <a:rPr lang="en-US" baseline="0" dirty="0" err="1" smtClean="0"/>
              <a:t>abhorance</a:t>
            </a:r>
            <a:r>
              <a:rPr lang="en-US" baseline="0" dirty="0" smtClean="0"/>
              <a:t> that desires to respond in violence or cruelty.  Strong feeling of annoyance, displeasure or hostility.</a:t>
            </a:r>
          </a:p>
          <a:p>
            <a:r>
              <a:rPr lang="en-US" baseline="0" dirty="0" smtClean="0"/>
              <a:t>Wrath: To Rush with Heat.  Especially describes A knee-jerk reaction to quickly snap. An outburst of anger.</a:t>
            </a:r>
          </a:p>
          <a:p>
            <a:r>
              <a:rPr lang="en-US" baseline="0" dirty="0" smtClean="0"/>
              <a:t>Malice: ill-Willed.  To desire another’s harm. Desire to do evil.</a:t>
            </a:r>
          </a:p>
          <a:p>
            <a:endParaRPr lang="en-US" baseline="0" dirty="0" smtClean="0"/>
          </a:p>
          <a:p>
            <a:r>
              <a:rPr lang="en-US" baseline="0" dirty="0" smtClean="0"/>
              <a:t>Prideful Speech</a:t>
            </a:r>
          </a:p>
          <a:p>
            <a:r>
              <a:rPr lang="en-US" baseline="0" dirty="0" smtClean="0"/>
              <a:t>Slander: To speak evil of another, especially God (blaspheme)</a:t>
            </a:r>
          </a:p>
          <a:p>
            <a:r>
              <a:rPr lang="en-US" baseline="0" dirty="0" smtClean="0"/>
              <a:t>Abusive Speech:  Low, Crude, Foul Speech (Dirty jokes, to profanity)</a:t>
            </a:r>
          </a:p>
          <a:p>
            <a:r>
              <a:rPr lang="en-US" baseline="0" dirty="0" smtClean="0"/>
              <a:t>Lies: Dishonesty. To speak in falsehood.</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Tonight </a:t>
            </a:r>
          </a:p>
          <a:p>
            <a:endParaRPr lang="en-US" dirty="0" smtClean="0"/>
          </a:p>
          <a:p>
            <a:r>
              <a:rPr lang="en-US" dirty="0" smtClean="0"/>
              <a:t>We are starting</a:t>
            </a:r>
            <a:r>
              <a:rPr lang="en-US" baseline="0" dirty="0" smtClean="0"/>
              <a:t> a NEW section of Colossians with Chapter 3…  In this section the PREMENENCE OF CHRIST is not just declared or defended…but is now DEMONSTRATED.</a:t>
            </a:r>
          </a:p>
          <a:p>
            <a:endParaRPr lang="en-US" baseline="0" dirty="0" smtClean="0"/>
          </a:p>
          <a:p>
            <a:r>
              <a:rPr lang="en-US" baseline="0" dirty="0" smtClean="0"/>
              <a:t>Chapter 3 and Chapter 4 show us the superiority of CHRIST in everyday living.</a:t>
            </a:r>
          </a:p>
          <a:p>
            <a:endParaRPr lang="en-US" baseline="0" dirty="0" smtClean="0"/>
          </a:p>
          <a:p>
            <a:endParaRPr lang="en-US" baseline="0" dirty="0" smtClean="0"/>
          </a:p>
          <a:p>
            <a:r>
              <a:rPr lang="en-US" baseline="0" dirty="0" smtClean="0"/>
              <a:t>OBEDIENCE TO CHRIST….but it is even deeper than that.  LOVING obedience to Christ….Living According to the Helpful Leadership of Christ…   Sound Thinking, leads us to RELY on the DIVINE Knowledge of our Savior rather than rely on our own ideas for how to conduct ourselves.</a:t>
            </a:r>
            <a:endParaRPr lang="en-US"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Demonstrated particularly</a:t>
            </a:r>
            <a:r>
              <a:rPr lang="en-US" baseline="0" dirty="0" smtClean="0"/>
              <a:t> in TRANSFORMATION…</a:t>
            </a:r>
          </a:p>
          <a:p>
            <a:endParaRPr lang="en-US" baseline="0" dirty="0" smtClean="0"/>
          </a:p>
          <a:p>
            <a:endParaRPr lang="en-US" baseline="0" dirty="0" smtClean="0"/>
          </a:p>
          <a:p>
            <a:r>
              <a:rPr lang="en-US" baseline="0" dirty="0" smtClean="0"/>
              <a:t>Not only HIS ROLE in these…but WE CAN DEMONSTRATE to others that we are living under a superior king.</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Summary: The COMPLETENESS HE Makes POSSIBLE.</a:t>
            </a:r>
          </a:p>
          <a:p>
            <a:r>
              <a:rPr lang="en-US" baseline="0" dirty="0" smtClean="0"/>
              <a:t>In short -&gt;  My thinking, my lifestyle, my relationships, my tasks, my purpose…it all becomes COMPLETE in HIM.</a:t>
            </a:r>
          </a:p>
          <a:p>
            <a:endParaRPr lang="en-US" baseline="0" dirty="0" smtClean="0"/>
          </a:p>
          <a:p>
            <a:r>
              <a:rPr lang="en-US" baseline="0" dirty="0" smtClean="0"/>
              <a:t>As we get into this practical section – please see that IT is the natural outflow of our THEME:  We are complete in Christ because HE provides all that we are lacking spiritually. He gives us life, forgiveness, hope… But we are also complete in CHRIST, because His influence IMPROVES every area of our life – and HIS INSTRUCTION gives us “the missing piece” in all of our roles.</a:t>
            </a:r>
          </a:p>
          <a:p>
            <a:endParaRPr lang="en-US" baseline="0" dirty="0" smtClean="0"/>
          </a:p>
          <a:p>
            <a:r>
              <a:rPr lang="en-US" baseline="0" dirty="0" smtClean="0"/>
              <a:t>My role as a husband….it is missing something without CHRIST.</a:t>
            </a:r>
          </a:p>
          <a:p>
            <a:r>
              <a:rPr lang="en-US" baseline="0" dirty="0" smtClean="0"/>
              <a:t>My role in worship…it is missing something without CHRIST.</a:t>
            </a:r>
          </a:p>
          <a:p>
            <a:endParaRPr lang="en-US" dirty="0" smtClean="0"/>
          </a:p>
          <a:p>
            <a:endParaRPr lang="en-US" dirty="0" smtClean="0"/>
          </a:p>
          <a:p>
            <a:r>
              <a:rPr lang="en-US" dirty="0" smtClean="0"/>
              <a:t>CHRIST completes us in each of these…and each</a:t>
            </a:r>
            <a:r>
              <a:rPr lang="en-US" baseline="0" dirty="0" smtClean="0"/>
              <a:t> of these practical areas where CHRIST makes us complete should be viewed not only as a command to be followed – but as a KEY to success.  A Key that can IMPROVE our life – and a that causes us to look at our neighbor with sympathy – knowing THEY can benefit from being made complete in Christ too!</a:t>
            </a:r>
          </a:p>
          <a:p>
            <a:endParaRPr lang="en-US" baseline="0" dirty="0" smtClean="0"/>
          </a:p>
          <a:p>
            <a:endParaRPr lang="en-US" baseline="0" dirty="0" smtClean="0"/>
          </a:p>
          <a:p>
            <a:endParaRPr lang="en-US" baseline="0" dirty="0" smtClean="0"/>
          </a:p>
          <a:p>
            <a:r>
              <a:rPr lang="en-US" baseline="0" dirty="0" smtClean="0"/>
              <a:t>* So This is an AWESOME </a:t>
            </a:r>
            <a:r>
              <a:rPr lang="en-US" baseline="0" dirty="0" err="1" smtClean="0"/>
              <a:t>SECTION..and</a:t>
            </a:r>
            <a:r>
              <a:rPr lang="en-US" baseline="0" dirty="0" smtClean="0"/>
              <a:t> it starts with a BANG…</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The Key to Succeeding in the Applications is not just </a:t>
            </a:r>
            <a:r>
              <a:rPr lang="en-US" dirty="0" err="1" smtClean="0"/>
              <a:t>disecting</a:t>
            </a:r>
            <a:r>
              <a:rPr lang="en-US" dirty="0" smtClean="0"/>
              <a:t> the commands – it is building on the proper UNDERSTANDING of CHRIST.</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We could</a:t>
            </a:r>
            <a:r>
              <a:rPr lang="en-US" baseline="0" dirty="0" smtClean="0"/>
              <a:t> all be MARTHA…</a:t>
            </a:r>
          </a:p>
          <a:p>
            <a:endParaRPr lang="en-US" baseline="0" dirty="0" smtClean="0"/>
          </a:p>
          <a:p>
            <a:endParaRPr lang="en-US" baseline="0" dirty="0" smtClean="0"/>
          </a:p>
          <a:p>
            <a:r>
              <a:rPr lang="en-US" baseline="0" dirty="0" smtClean="0"/>
              <a:t>The lesson is clear: We need to stop and elevate our thinking towards Heavenly Blessings!  THAT IS THE WHAT…Now let’s consider the WHY?</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fontScale="92500" lnSpcReduction="10000"/>
          </a:bodyPr>
          <a:lstStyle/>
          <a:p>
            <a:r>
              <a:rPr lang="en-US" dirty="0" smtClean="0"/>
              <a:t>This</a:t>
            </a:r>
            <a:r>
              <a:rPr lang="en-US" baseline="0" dirty="0" smtClean="0"/>
              <a:t> is not compartmentalized thinking.  It is not a command to spend 10 minutes a day reflecting on these blessings.  It is a command to both think about these things – but also to be guided by these truths so that they effect the way I think about everything else!</a:t>
            </a:r>
            <a:endParaRPr lang="en-US" dirty="0" smtClean="0"/>
          </a:p>
          <a:p>
            <a:endParaRPr lang="en-US" dirty="0" smtClean="0"/>
          </a:p>
          <a:p>
            <a:r>
              <a:rPr lang="en-US" dirty="0" smtClean="0"/>
              <a:t>The Things Above:</a:t>
            </a:r>
          </a:p>
          <a:p>
            <a:r>
              <a:rPr lang="en-US" dirty="0" smtClean="0"/>
              <a:t>Our Home Above – Home of Beauty, Home of Holiness – God’s presence, Home of Fellowship with Angels and Saints.</a:t>
            </a:r>
          </a:p>
          <a:p>
            <a:r>
              <a:rPr lang="en-US" dirty="0" smtClean="0"/>
              <a:t>Our Joy Above – Joy of Satisfaction vs. </a:t>
            </a:r>
            <a:r>
              <a:rPr lang="en-US" dirty="0" err="1" smtClean="0"/>
              <a:t>Dissappointment</a:t>
            </a:r>
            <a:r>
              <a:rPr lang="en-US" dirty="0" smtClean="0"/>
              <a:t>, Eternal Glory vs. Passing Pleasures, No Sorrows or Suffering vs. Affliction.</a:t>
            </a:r>
          </a:p>
          <a:p>
            <a:r>
              <a:rPr lang="en-US" dirty="0" smtClean="0"/>
              <a:t>We are seeking – longing for and endeavoring after – these things.</a:t>
            </a:r>
          </a:p>
          <a:p>
            <a:r>
              <a:rPr lang="en-US" dirty="0" smtClean="0"/>
              <a:t>We are thinking on – considering and dwelling on them.</a:t>
            </a:r>
          </a:p>
          <a:p>
            <a:endParaRPr lang="en-US" dirty="0" smtClean="0"/>
          </a:p>
          <a:p>
            <a:pPr marL="228600" indent="-228600"/>
            <a:r>
              <a:rPr lang="en-US" dirty="0" smtClean="0"/>
              <a:t>HOW! </a:t>
            </a:r>
          </a:p>
          <a:p>
            <a:pPr marL="228600" indent="-228600"/>
            <a:endParaRPr lang="en-US" dirty="0" smtClean="0"/>
          </a:p>
          <a:p>
            <a:pPr marL="228600" indent="-228600"/>
            <a:r>
              <a:rPr lang="en-US" dirty="0" smtClean="0"/>
              <a:t>I want to have my perspective focused.  I want to dwell on the things above – but there are so many distractions.  Paul gives us three easy things to Remember.  </a:t>
            </a:r>
          </a:p>
          <a:p>
            <a:pPr marL="228600" indent="-228600"/>
            <a:endParaRPr lang="en-US" dirty="0" smtClean="0"/>
          </a:p>
          <a:p>
            <a:pPr marL="228600" indent="-228600">
              <a:buFontTx/>
              <a:buAutoNum type="arabicPeriod"/>
            </a:pPr>
            <a:r>
              <a:rPr lang="en-US" dirty="0" smtClean="0"/>
              <a:t>Christ is already there.</a:t>
            </a:r>
          </a:p>
          <a:p>
            <a:pPr marL="228600" indent="-228600">
              <a:buFontTx/>
              <a:buChar char="-"/>
            </a:pPr>
            <a:r>
              <a:rPr lang="en-US" dirty="0" smtClean="0"/>
              <a:t>If you really believe Christ is there, then you believe He is real, He is the son of God, and Heaven is a real place.</a:t>
            </a:r>
          </a:p>
          <a:p>
            <a:pPr marL="228600" indent="-228600"/>
            <a:endParaRPr lang="en-US" dirty="0" smtClean="0"/>
          </a:p>
          <a:p>
            <a:pPr marL="228600" indent="-228600"/>
            <a:r>
              <a:rPr lang="en-US" dirty="0" smtClean="0"/>
              <a:t>2. Christ is at God’s right Hand.</a:t>
            </a:r>
          </a:p>
          <a:p>
            <a:pPr marL="228600" indent="-228600">
              <a:buFontTx/>
              <a:buChar char="-"/>
            </a:pPr>
            <a:r>
              <a:rPr lang="en-US" dirty="0" smtClean="0"/>
              <a:t>You remember that Christ is our mediator.  That he is in heaven preparing a place for us.  He isn’t just hanging out, but continuing to </a:t>
            </a:r>
            <a:r>
              <a:rPr lang="en-US" dirty="0" err="1" smtClean="0"/>
              <a:t>interceed</a:t>
            </a:r>
            <a:r>
              <a:rPr lang="en-US" dirty="0" smtClean="0"/>
              <a:t> for us before the Father!</a:t>
            </a:r>
          </a:p>
          <a:p>
            <a:pPr marL="228600" indent="-228600">
              <a:buFontTx/>
              <a:buChar char="-"/>
            </a:pPr>
            <a:r>
              <a:rPr lang="en-US" dirty="0" smtClean="0"/>
              <a:t>There is great confidence from remembering that JESUS IS UP THERE WORKING FOR US!</a:t>
            </a:r>
          </a:p>
          <a:p>
            <a:pPr marL="228600" indent="-228600"/>
            <a:r>
              <a:rPr lang="en-US" dirty="0" smtClean="0"/>
              <a:t>STORY:  When Tracy and I were getting ready to get married and move here – we talked at length about where we would go – but once the choice was clear, she turned over the housing to me.  She knew that I would get us somewhere to live and she was able to just trust that I would take care of it.  She let her attention focus primarily on graduating and planning the wedding. The house was taken care of.</a:t>
            </a:r>
          </a:p>
          <a:p>
            <a:pPr marL="228600" indent="-228600"/>
            <a:r>
              <a:rPr lang="en-US" dirty="0" smtClean="0"/>
              <a:t>Our house is taken care of.  The price for our admittance has been paid – focus your mind on our home above and on our joy above by remembering that Jesus is there and its all taken care of.</a:t>
            </a:r>
          </a:p>
          <a:p>
            <a:pPr marL="228600" indent="-228600"/>
            <a:endParaRPr lang="en-US" dirty="0" smtClean="0"/>
          </a:p>
          <a:p>
            <a:pPr marL="228600" indent="-228600">
              <a:buFontTx/>
              <a:buAutoNum type="arabicPeriod" startAt="3"/>
            </a:pPr>
            <a:r>
              <a:rPr lang="en-US" dirty="0" smtClean="0"/>
              <a:t>Christ is our Life</a:t>
            </a:r>
          </a:p>
          <a:p>
            <a:pPr marL="228600" indent="-228600"/>
            <a:r>
              <a:rPr lang="en-US" dirty="0" smtClean="0"/>
              <a:t>A.) His death gave us our spiritual Life.</a:t>
            </a:r>
          </a:p>
          <a:p>
            <a:pPr marL="228600" indent="-228600"/>
            <a:r>
              <a:rPr lang="en-US" dirty="0" smtClean="0"/>
              <a:t>B.) He is the source of power for our spiritual Life.</a:t>
            </a:r>
          </a:p>
          <a:p>
            <a:pPr marL="228600" indent="-228600"/>
            <a:r>
              <a:rPr lang="en-US" dirty="0" smtClean="0"/>
              <a:t>C.) He is the focus of our entire life – Pleasing Him is what it is all about.  Doing His will, is our greatest pleasure.</a:t>
            </a:r>
          </a:p>
          <a:p>
            <a:pPr marL="228600" indent="-228600"/>
            <a:endParaRPr lang="en-US" dirty="0" smtClean="0"/>
          </a:p>
          <a:p>
            <a:pPr marL="228600" indent="-228600"/>
            <a:r>
              <a:rPr lang="en-US" dirty="0" smtClean="0"/>
              <a:t>“To live is Christ” – Phil. 1:21</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Why was Paul’s mind set above.</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How can we elevate</a:t>
            </a:r>
            <a:r>
              <a:rPr lang="en-US" baseline="0" dirty="0" smtClean="0"/>
              <a:t> our thinking?  By dying to and eliminating SINFUL habits…</a:t>
            </a:r>
          </a:p>
          <a:p>
            <a:endParaRPr lang="en-US" baseline="0" dirty="0" smtClean="0"/>
          </a:p>
          <a:p>
            <a:r>
              <a:rPr lang="en-US" baseline="0" dirty="0" smtClean="0"/>
              <a:t>Sometimes when you clean gutters – you spray it all out with the hose-pipe. You FLUSH out all the old garbage.  Vs 5-11 help us with that. </a:t>
            </a:r>
          </a:p>
          <a:p>
            <a:endParaRPr lang="en-US" baseline="0" dirty="0" smtClean="0"/>
          </a:p>
          <a:p>
            <a:r>
              <a:rPr lang="en-US" baseline="0" dirty="0" smtClean="0"/>
              <a:t>They are helpful because they identify the WORLDLY THINKING we must remove.</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Before We Define These Terms, I want to point out</a:t>
            </a:r>
            <a:r>
              <a:rPr lang="en-US" baseline="0" dirty="0" smtClean="0"/>
              <a:t> two things…. First I want to point out that it is helpful to group these 11 terms because many of them are related.</a:t>
            </a:r>
            <a:endParaRPr lang="en-US" dirty="0" smtClean="0"/>
          </a:p>
          <a:p>
            <a:endParaRPr lang="en-US" dirty="0" smtClean="0"/>
          </a:p>
          <a:p>
            <a:r>
              <a:rPr lang="en-US" dirty="0" smtClean="0"/>
              <a:t>Lust of the Flesh</a:t>
            </a:r>
          </a:p>
          <a:p>
            <a:endParaRPr lang="en-US" dirty="0" smtClean="0"/>
          </a:p>
          <a:p>
            <a:r>
              <a:rPr lang="en-US" dirty="0" smtClean="0"/>
              <a:t>Lust of the Eyes &amp;</a:t>
            </a:r>
            <a:r>
              <a:rPr lang="en-US" baseline="0" dirty="0" smtClean="0"/>
              <a:t> Idolatry</a:t>
            </a:r>
          </a:p>
          <a:p>
            <a:endParaRPr lang="en-US" baseline="0" dirty="0" smtClean="0"/>
          </a:p>
          <a:p>
            <a:r>
              <a:rPr lang="en-US" baseline="0" dirty="0" smtClean="0"/>
              <a:t>Pride of Life  (Anger – Slander )</a:t>
            </a:r>
          </a:p>
          <a:p>
            <a:endParaRPr lang="en-US" baseline="0" dirty="0" smtClean="0"/>
          </a:p>
          <a:p>
            <a:r>
              <a:rPr lang="en-US" baseline="0" dirty="0" smtClean="0"/>
              <a:t>Second, I want to point out the relationships between this section of Colossians, and our theme verses in Ephesians.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10/5/16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F4D3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F4D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F4D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F4D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F4D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F4D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80"/>
            <a:ext cx="8229600" cy="952500"/>
          </a:xfrm>
        </p:spPr>
        <p:txBody>
          <a:bodyPr>
            <a:noAutofit/>
          </a:bodyPr>
          <a:lstStyle/>
          <a:p>
            <a:r>
              <a:rPr lang="en-US" sz="3000" dirty="0" smtClean="0"/>
              <a:t>Embry Hills Annual Theme:</a:t>
            </a:r>
            <a:br>
              <a:rPr lang="en-US" sz="3000" dirty="0" smtClean="0"/>
            </a:br>
            <a:r>
              <a:rPr lang="en-US" sz="3000" dirty="0" smtClean="0"/>
              <a:t>Walking As Children of Light (Eph 5)</a:t>
            </a:r>
            <a:endParaRPr lang="en-US" sz="3000" dirty="0"/>
          </a:p>
        </p:txBody>
      </p:sp>
      <p:sp>
        <p:nvSpPr>
          <p:cNvPr id="7" name="Content Placeholder 6"/>
          <p:cNvSpPr>
            <a:spLocks noGrp="1"/>
          </p:cNvSpPr>
          <p:nvPr>
            <p:ph sz="half" idx="2"/>
          </p:nvPr>
        </p:nvSpPr>
        <p:spPr>
          <a:xfrm>
            <a:off x="4648200" y="1088575"/>
            <a:ext cx="4038600" cy="4016561"/>
          </a:xfrm>
        </p:spPr>
        <p:txBody>
          <a:bodyPr>
            <a:normAutofit lnSpcReduction="10000"/>
          </a:bodyPr>
          <a:lstStyle/>
          <a:p>
            <a:pPr>
              <a:buNone/>
            </a:pPr>
            <a:r>
              <a:rPr lang="en-US" b="1" dirty="0" smtClean="0"/>
              <a:t>Ephesians 5</a:t>
            </a:r>
          </a:p>
          <a:p>
            <a:r>
              <a:rPr lang="en-US" dirty="0" smtClean="0"/>
              <a:t>Sins of Lust, Speech, &amp; Greed To Reject (</a:t>
            </a:r>
            <a:r>
              <a:rPr lang="en-US" dirty="0" err="1" smtClean="0"/>
              <a:t>vs</a:t>
            </a:r>
            <a:r>
              <a:rPr lang="en-US" dirty="0" smtClean="0"/>
              <a:t> 3-5)</a:t>
            </a:r>
          </a:p>
          <a:p>
            <a:pPr>
              <a:buNone/>
            </a:pPr>
            <a:endParaRPr lang="en-US" dirty="0" smtClean="0"/>
          </a:p>
          <a:p>
            <a:r>
              <a:rPr lang="en-US" dirty="0" smtClean="0"/>
              <a:t>“wrath of God” (</a:t>
            </a:r>
            <a:r>
              <a:rPr lang="en-US" dirty="0" err="1" smtClean="0"/>
              <a:t>vs</a:t>
            </a:r>
            <a:r>
              <a:rPr lang="en-US" dirty="0" smtClean="0"/>
              <a:t> 6)</a:t>
            </a:r>
          </a:p>
          <a:p>
            <a:pPr>
              <a:buNone/>
            </a:pPr>
            <a:endParaRPr lang="en-US" dirty="0" smtClean="0"/>
          </a:p>
          <a:p>
            <a:pPr>
              <a:buNone/>
            </a:pPr>
            <a:endParaRPr lang="en-US" dirty="0" smtClean="0"/>
          </a:p>
          <a:p>
            <a:r>
              <a:rPr lang="en-US" dirty="0" smtClean="0"/>
              <a:t>Our “walk” (</a:t>
            </a:r>
            <a:r>
              <a:rPr lang="en-US" dirty="0" err="1" smtClean="0"/>
              <a:t>vs</a:t>
            </a:r>
            <a:r>
              <a:rPr lang="en-US" dirty="0" smtClean="0"/>
              <a:t> 8)</a:t>
            </a:r>
          </a:p>
          <a:p>
            <a:endParaRPr lang="en-US" dirty="0"/>
          </a:p>
        </p:txBody>
      </p:sp>
      <p:sp>
        <p:nvSpPr>
          <p:cNvPr id="5" name="TextBox 4"/>
          <p:cNvSpPr txBox="1"/>
          <p:nvPr/>
        </p:nvSpPr>
        <p:spPr>
          <a:xfrm>
            <a:off x="457200" y="1062657"/>
            <a:ext cx="3793261" cy="4524315"/>
          </a:xfrm>
          <a:prstGeom prst="rect">
            <a:avLst/>
          </a:prstGeom>
          <a:noFill/>
        </p:spPr>
        <p:txBody>
          <a:bodyPr wrap="square" rtlCol="0">
            <a:spAutoFit/>
          </a:bodyPr>
          <a:lstStyle/>
          <a:p>
            <a:r>
              <a:rPr lang="en-US" sz="2400" b="1" dirty="0" smtClean="0">
                <a:solidFill>
                  <a:srgbClr val="3E4D1F"/>
                </a:solidFill>
              </a:rPr>
              <a:t>5</a:t>
            </a:r>
            <a:r>
              <a:rPr lang="en-US" sz="2400" dirty="0" smtClean="0">
                <a:solidFill>
                  <a:srgbClr val="3E4D1F"/>
                </a:solidFill>
              </a:rPr>
              <a:t> Therefore</a:t>
            </a:r>
            <a:r>
              <a:rPr lang="en-US" sz="2400" dirty="0" smtClean="0">
                <a:solidFill>
                  <a:srgbClr val="3E4D1F"/>
                </a:solidFill>
              </a:rPr>
              <a:t> consider </a:t>
            </a:r>
            <a:r>
              <a:rPr lang="en-US" sz="2400" dirty="0" smtClean="0">
                <a:solidFill>
                  <a:srgbClr val="3E4D1F"/>
                </a:solidFill>
              </a:rPr>
              <a:t>the members of your earthly body as </a:t>
            </a:r>
            <a:r>
              <a:rPr lang="en-US" sz="2400" u="sng" dirty="0" smtClean="0">
                <a:solidFill>
                  <a:srgbClr val="3E4D1F"/>
                </a:solidFill>
              </a:rPr>
              <a:t>dead to</a:t>
            </a:r>
            <a:r>
              <a:rPr lang="en-US" sz="2400" u="sng" dirty="0" smtClean="0">
                <a:solidFill>
                  <a:srgbClr val="3E4D1F"/>
                </a:solidFill>
              </a:rPr>
              <a:t> immorality</a:t>
            </a:r>
            <a:r>
              <a:rPr lang="en-US" sz="2400" dirty="0" smtClean="0">
                <a:solidFill>
                  <a:srgbClr val="3E4D1F"/>
                </a:solidFill>
              </a:rPr>
              <a:t>, impurity, passion, evil desire, and </a:t>
            </a:r>
            <a:r>
              <a:rPr lang="en-US" sz="2400" u="sng" dirty="0" smtClean="0">
                <a:solidFill>
                  <a:srgbClr val="3E4D1F"/>
                </a:solidFill>
              </a:rPr>
              <a:t>greed, which</a:t>
            </a:r>
            <a:r>
              <a:rPr lang="en-US" sz="2400" u="sng" dirty="0" smtClean="0">
                <a:solidFill>
                  <a:srgbClr val="3E4D1F"/>
                </a:solidFill>
              </a:rPr>
              <a:t> amounts </a:t>
            </a:r>
            <a:r>
              <a:rPr lang="en-US" sz="2400" u="sng" dirty="0" smtClean="0">
                <a:solidFill>
                  <a:srgbClr val="3E4D1F"/>
                </a:solidFill>
              </a:rPr>
              <a:t>to idolatry</a:t>
            </a:r>
            <a:r>
              <a:rPr lang="en-US" sz="2400" dirty="0" smtClean="0">
                <a:solidFill>
                  <a:srgbClr val="3E4D1F"/>
                </a:solidFill>
              </a:rPr>
              <a:t>. </a:t>
            </a:r>
            <a:r>
              <a:rPr lang="en-US" sz="2400" b="1" dirty="0" smtClean="0">
                <a:solidFill>
                  <a:srgbClr val="3E4D1F"/>
                </a:solidFill>
              </a:rPr>
              <a:t>6</a:t>
            </a:r>
            <a:r>
              <a:rPr lang="en-US" sz="2400" dirty="0" smtClean="0">
                <a:solidFill>
                  <a:srgbClr val="3E4D1F"/>
                </a:solidFill>
              </a:rPr>
              <a:t> For it is because of these things that the </a:t>
            </a:r>
            <a:r>
              <a:rPr lang="en-US" sz="2400" u="sng" dirty="0" smtClean="0">
                <a:solidFill>
                  <a:srgbClr val="3E4D1F"/>
                </a:solidFill>
              </a:rPr>
              <a:t>wrath of God</a:t>
            </a:r>
            <a:r>
              <a:rPr lang="en-US" sz="2400" dirty="0" smtClean="0">
                <a:solidFill>
                  <a:srgbClr val="3E4D1F"/>
                </a:solidFill>
              </a:rPr>
              <a:t> will come</a:t>
            </a:r>
            <a:r>
              <a:rPr lang="en-US" sz="2400" dirty="0" smtClean="0">
                <a:solidFill>
                  <a:srgbClr val="3E4D1F"/>
                </a:solidFill>
              </a:rPr>
              <a:t> upon </a:t>
            </a:r>
            <a:r>
              <a:rPr lang="en-US" sz="2400" dirty="0" smtClean="0">
                <a:solidFill>
                  <a:srgbClr val="3E4D1F"/>
                </a:solidFill>
              </a:rPr>
              <a:t>the </a:t>
            </a:r>
            <a:r>
              <a:rPr lang="en-US" sz="2400" u="sng" dirty="0" smtClean="0">
                <a:solidFill>
                  <a:srgbClr val="3E4D1F"/>
                </a:solidFill>
              </a:rPr>
              <a:t>sons</a:t>
            </a:r>
            <a:r>
              <a:rPr lang="en-US" sz="2400" dirty="0" smtClean="0">
                <a:solidFill>
                  <a:srgbClr val="3E4D1F"/>
                </a:solidFill>
              </a:rPr>
              <a:t> of disobedience, </a:t>
            </a:r>
            <a:r>
              <a:rPr lang="en-US" sz="2400" b="1" dirty="0" smtClean="0">
                <a:solidFill>
                  <a:srgbClr val="3E4D1F"/>
                </a:solidFill>
              </a:rPr>
              <a:t>7</a:t>
            </a:r>
            <a:r>
              <a:rPr lang="en-US" sz="2400" dirty="0" smtClean="0">
                <a:solidFill>
                  <a:srgbClr val="3E4D1F"/>
                </a:solidFill>
              </a:rPr>
              <a:t> and in them </a:t>
            </a:r>
            <a:r>
              <a:rPr lang="en-US" sz="2400" u="sng" dirty="0" smtClean="0">
                <a:solidFill>
                  <a:srgbClr val="3E4D1F"/>
                </a:solidFill>
              </a:rPr>
              <a:t>you also once walked</a:t>
            </a:r>
            <a:r>
              <a:rPr lang="en-US" sz="2400" dirty="0" smtClean="0">
                <a:solidFill>
                  <a:srgbClr val="3E4D1F"/>
                </a:solidFill>
              </a:rPr>
              <a:t>, when you were living</a:t>
            </a:r>
            <a:r>
              <a:rPr lang="en-US" sz="2400" dirty="0" smtClean="0">
                <a:solidFill>
                  <a:srgbClr val="3E4D1F"/>
                </a:solidFill>
              </a:rPr>
              <a:t> in </a:t>
            </a:r>
            <a:r>
              <a:rPr lang="en-US" sz="2400" dirty="0" smtClean="0">
                <a:solidFill>
                  <a:srgbClr val="3E4D1F"/>
                </a:solidFill>
              </a:rPr>
              <a:t>them.</a:t>
            </a:r>
            <a:endParaRPr lang="en-US" sz="2400" dirty="0">
              <a:solidFill>
                <a:srgbClr val="3E4D1F"/>
              </a:solidFill>
            </a:endParaRP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Transformed Actions &amp; Emotions</a:t>
            </a:r>
            <a:br>
              <a:rPr lang="en-US" dirty="0" smtClean="0"/>
            </a:br>
            <a:r>
              <a:rPr lang="en-US" dirty="0" smtClean="0"/>
              <a:t>We Are Dead To…</a:t>
            </a:r>
            <a:endParaRPr lang="en-US" dirty="0"/>
          </a:p>
        </p:txBody>
      </p:sp>
      <p:sp>
        <p:nvSpPr>
          <p:cNvPr id="3" name="Content Placeholder 2"/>
          <p:cNvSpPr>
            <a:spLocks noGrp="1"/>
          </p:cNvSpPr>
          <p:nvPr>
            <p:ph sz="half" idx="1"/>
          </p:nvPr>
        </p:nvSpPr>
        <p:spPr>
          <a:xfrm>
            <a:off x="457200" y="1670434"/>
            <a:ext cx="4038600" cy="3771636"/>
          </a:xfrm>
        </p:spPr>
        <p:txBody>
          <a:bodyPr>
            <a:normAutofit/>
          </a:bodyPr>
          <a:lstStyle/>
          <a:p>
            <a:r>
              <a:rPr lang="en-US" sz="3200" dirty="0" smtClean="0">
                <a:solidFill>
                  <a:schemeClr val="accent6">
                    <a:lumMod val="50000"/>
                  </a:schemeClr>
                </a:solidFill>
              </a:rPr>
              <a:t>Immorality</a:t>
            </a:r>
          </a:p>
          <a:p>
            <a:r>
              <a:rPr lang="en-US" sz="3200" dirty="0" smtClean="0">
                <a:solidFill>
                  <a:schemeClr val="accent6">
                    <a:lumMod val="50000"/>
                  </a:schemeClr>
                </a:solidFill>
              </a:rPr>
              <a:t>Impurity</a:t>
            </a:r>
          </a:p>
          <a:p>
            <a:r>
              <a:rPr lang="en-US" sz="3200" dirty="0" smtClean="0">
                <a:solidFill>
                  <a:schemeClr val="accent6">
                    <a:lumMod val="50000"/>
                  </a:schemeClr>
                </a:solidFill>
              </a:rPr>
              <a:t>Passion</a:t>
            </a:r>
          </a:p>
          <a:p>
            <a:r>
              <a:rPr lang="en-US" sz="3200" dirty="0" smtClean="0"/>
              <a:t>Evil Desire</a:t>
            </a:r>
          </a:p>
          <a:p>
            <a:r>
              <a:rPr lang="en-US" sz="3200" dirty="0" smtClean="0"/>
              <a:t>Greed/Idolatry</a:t>
            </a:r>
            <a:endParaRPr lang="en-US" sz="3200" dirty="0"/>
          </a:p>
        </p:txBody>
      </p:sp>
      <p:sp>
        <p:nvSpPr>
          <p:cNvPr id="4" name="Content Placeholder 3"/>
          <p:cNvSpPr>
            <a:spLocks noGrp="1"/>
          </p:cNvSpPr>
          <p:nvPr>
            <p:ph sz="half" idx="2"/>
          </p:nvPr>
        </p:nvSpPr>
        <p:spPr>
          <a:xfrm>
            <a:off x="4648200" y="1670434"/>
            <a:ext cx="4038600" cy="3771636"/>
          </a:xfrm>
        </p:spPr>
        <p:txBody>
          <a:bodyPr>
            <a:normAutofit/>
          </a:bodyPr>
          <a:lstStyle/>
          <a:p>
            <a:r>
              <a:rPr lang="en-US" sz="3200" dirty="0" smtClean="0">
                <a:solidFill>
                  <a:srgbClr val="984807"/>
                </a:solidFill>
              </a:rPr>
              <a:t>Anger</a:t>
            </a:r>
          </a:p>
          <a:p>
            <a:r>
              <a:rPr lang="en-US" sz="3200" dirty="0" smtClean="0">
                <a:solidFill>
                  <a:srgbClr val="984807"/>
                </a:solidFill>
              </a:rPr>
              <a:t>Wrath</a:t>
            </a:r>
          </a:p>
          <a:p>
            <a:r>
              <a:rPr lang="en-US" sz="3200" dirty="0" smtClean="0">
                <a:solidFill>
                  <a:srgbClr val="984807"/>
                </a:solidFill>
              </a:rPr>
              <a:t>Malice</a:t>
            </a:r>
          </a:p>
          <a:p>
            <a:r>
              <a:rPr lang="en-US" sz="3200" dirty="0" smtClean="0"/>
              <a:t>Slander</a:t>
            </a:r>
          </a:p>
          <a:p>
            <a:r>
              <a:rPr lang="en-US" sz="3200" dirty="0" smtClean="0"/>
              <a:t>Abusive Speech</a:t>
            </a:r>
          </a:p>
          <a:p>
            <a:r>
              <a:rPr lang="en-US" sz="3200" dirty="0" smtClean="0"/>
              <a:t>Lies</a:t>
            </a:r>
            <a:endParaRPr lang="en-US" sz="3200"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Transformed Actions &amp; Emotions</a:t>
            </a:r>
            <a:br>
              <a:rPr lang="en-US" dirty="0" smtClean="0"/>
            </a:br>
            <a:r>
              <a:rPr lang="en-US" dirty="0" smtClean="0"/>
              <a:t>We Are Dead To…</a:t>
            </a:r>
            <a:endParaRPr lang="en-US" dirty="0"/>
          </a:p>
        </p:txBody>
      </p:sp>
      <p:sp>
        <p:nvSpPr>
          <p:cNvPr id="5" name="Content Placeholder 4"/>
          <p:cNvSpPr>
            <a:spLocks noGrp="1"/>
          </p:cNvSpPr>
          <p:nvPr>
            <p:ph idx="1"/>
          </p:nvPr>
        </p:nvSpPr>
        <p:spPr/>
        <p:txBody>
          <a:bodyPr/>
          <a:lstStyle/>
          <a:p>
            <a:r>
              <a:rPr lang="en-US" dirty="0" smtClean="0"/>
              <a:t>We Must “put on the new self who is being renewed to a true knowledge according to the image of the One who created Him-”</a:t>
            </a:r>
          </a:p>
          <a:p>
            <a:pPr lvl="1"/>
            <a:r>
              <a:rPr lang="en-US" dirty="0" smtClean="0"/>
              <a:t>Colossians 3:10</a:t>
            </a:r>
          </a:p>
          <a:p>
            <a:r>
              <a:rPr lang="en-US" dirty="0" smtClean="0"/>
              <a:t>Christ Is All &amp; In All</a:t>
            </a:r>
          </a:p>
          <a:p>
            <a:pPr lvl="1"/>
            <a:r>
              <a:rPr lang="en-US" dirty="0" smtClean="0"/>
              <a:t>Colossians 3:11</a:t>
            </a:r>
          </a:p>
          <a:p>
            <a:pPr lvl="1"/>
            <a:r>
              <a:rPr lang="en-US" dirty="0" smtClean="0"/>
              <a:t>Paul’s Purpose: Colossians 1:28</a:t>
            </a:r>
            <a:endParaRPr lang="en-US" dirty="0"/>
          </a:p>
        </p:txBody>
      </p:sp>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33"/>
            <a:ext cx="8229600" cy="952500"/>
          </a:xfrm>
        </p:spPr>
        <p:txBody>
          <a:bodyPr>
            <a:normAutofit/>
          </a:bodyPr>
          <a:lstStyle/>
          <a:p>
            <a:r>
              <a:rPr lang="en-US" sz="4200" dirty="0" smtClean="0"/>
              <a:t>Introduction to Chapter 3 &amp; 4</a:t>
            </a:r>
            <a:endParaRPr lang="en-US" sz="4200" dirty="0"/>
          </a:p>
        </p:txBody>
      </p:sp>
      <p:sp>
        <p:nvSpPr>
          <p:cNvPr id="3" name="Content Placeholder 2"/>
          <p:cNvSpPr>
            <a:spLocks noGrp="1"/>
          </p:cNvSpPr>
          <p:nvPr>
            <p:ph idx="1"/>
          </p:nvPr>
        </p:nvSpPr>
        <p:spPr>
          <a:xfrm>
            <a:off x="457199" y="1088571"/>
            <a:ext cx="8471361" cy="4315409"/>
          </a:xfrm>
        </p:spPr>
        <p:txBody>
          <a:bodyPr>
            <a:normAutofit fontScale="85000" lnSpcReduction="10000"/>
          </a:bodyPr>
          <a:lstStyle/>
          <a:p>
            <a:r>
              <a:rPr lang="en-US" dirty="0" smtClean="0"/>
              <a:t>Ch 3 And 4 Help Us Reach Two More Class Goals…</a:t>
            </a:r>
          </a:p>
          <a:p>
            <a:pPr marL="914400" lvl="1" indent="-514350"/>
            <a:r>
              <a:rPr lang="en-US" sz="2588" dirty="0" smtClean="0"/>
              <a:t>To </a:t>
            </a:r>
            <a:r>
              <a:rPr lang="en-US" sz="2588" dirty="0" smtClean="0"/>
              <a:t>elevate our thinking towards heavenly blessings in </a:t>
            </a:r>
            <a:r>
              <a:rPr lang="en-US" sz="2588" u="sng" dirty="0" smtClean="0">
                <a:solidFill>
                  <a:srgbClr val="984807"/>
                </a:solidFill>
              </a:rPr>
              <a:t>Christ.</a:t>
            </a:r>
            <a:endParaRPr lang="en-US" sz="2588" u="sng" dirty="0" smtClean="0">
              <a:solidFill>
                <a:srgbClr val="984807"/>
              </a:solidFill>
            </a:endParaRPr>
          </a:p>
          <a:p>
            <a:pPr marL="914400" lvl="1" indent="-514350"/>
            <a:r>
              <a:rPr lang="en-US" sz="2588" dirty="0" smtClean="0"/>
              <a:t>To </a:t>
            </a:r>
            <a:r>
              <a:rPr lang="en-US" sz="2588" dirty="0" smtClean="0"/>
              <a:t>transform daily decisions in the light of the leadership of </a:t>
            </a:r>
            <a:r>
              <a:rPr lang="en-US" sz="2588" u="sng" dirty="0" smtClean="0">
                <a:solidFill>
                  <a:srgbClr val="984807"/>
                </a:solidFill>
              </a:rPr>
              <a:t>Christ.</a:t>
            </a:r>
            <a:endParaRPr lang="en-US" sz="2588" u="sng" dirty="0" smtClean="0">
              <a:solidFill>
                <a:srgbClr val="984807"/>
              </a:solidFill>
            </a:endParaRPr>
          </a:p>
          <a:p>
            <a:r>
              <a:rPr lang="en-US" dirty="0" smtClean="0"/>
              <a:t>Ch 3 And 4 Command Practical Applications BUILT UPON The Doctrinal Concepts.</a:t>
            </a:r>
          </a:p>
          <a:p>
            <a:pPr lvl="1"/>
            <a:r>
              <a:rPr lang="en-US" dirty="0" smtClean="0"/>
              <a:t>Sound Thinking </a:t>
            </a:r>
            <a:r>
              <a:rPr lang="en-US" dirty="0" err="1" smtClean="0">
                <a:sym typeface="Wingdings"/>
              </a:rPr>
              <a:t></a:t>
            </a:r>
            <a:r>
              <a:rPr lang="en-US" dirty="0" smtClean="0">
                <a:sym typeface="Wingdings"/>
              </a:rPr>
              <a:t> Produced Freedom In </a:t>
            </a:r>
            <a:r>
              <a:rPr lang="en-US" dirty="0" smtClean="0">
                <a:sym typeface="Wingdings"/>
              </a:rPr>
              <a:t>Christ (Ch </a:t>
            </a:r>
            <a:r>
              <a:rPr lang="en-US" dirty="0" smtClean="0">
                <a:sym typeface="Wingdings"/>
              </a:rPr>
              <a:t>1 &amp; </a:t>
            </a:r>
            <a:r>
              <a:rPr lang="en-US" dirty="0" smtClean="0">
                <a:sym typeface="Wingdings"/>
              </a:rPr>
              <a:t>2)</a:t>
            </a:r>
          </a:p>
          <a:p>
            <a:pPr lvl="1"/>
            <a:r>
              <a:rPr lang="en-US" dirty="0" smtClean="0"/>
              <a:t>Sound Thinking </a:t>
            </a:r>
            <a:r>
              <a:rPr lang="en-US" dirty="0" err="1" smtClean="0">
                <a:sym typeface="Wingdings"/>
              </a:rPr>
              <a:t></a:t>
            </a:r>
            <a:r>
              <a:rPr lang="en-US" dirty="0" smtClean="0">
                <a:sym typeface="Wingdings"/>
              </a:rPr>
              <a:t> Produces</a:t>
            </a:r>
            <a:r>
              <a:rPr lang="en-US" dirty="0" smtClean="0">
                <a:sym typeface="Wingdings"/>
              </a:rPr>
              <a:t> Obedience To Christ (Ch </a:t>
            </a:r>
            <a:r>
              <a:rPr lang="en-US" dirty="0" smtClean="0">
                <a:sym typeface="Wingdings"/>
              </a:rPr>
              <a:t>3 &amp; </a:t>
            </a:r>
            <a:r>
              <a:rPr lang="en-US" dirty="0" smtClean="0">
                <a:sym typeface="Wingdings"/>
              </a:rPr>
              <a:t>4)</a:t>
            </a:r>
            <a:endParaRPr lang="en-US" dirty="0" smtClean="0"/>
          </a:p>
          <a:p>
            <a:r>
              <a:rPr lang="en-US" dirty="0" smtClean="0"/>
              <a:t>Ch 3 And 4  </a:t>
            </a:r>
            <a:r>
              <a:rPr lang="en-US" u="sng" dirty="0" smtClean="0"/>
              <a:t>Demonstrate</a:t>
            </a:r>
            <a:r>
              <a:rPr lang="en-US" dirty="0" smtClean="0"/>
              <a:t> The Preeminence of Christ.</a:t>
            </a:r>
          </a:p>
          <a:p>
            <a:pPr lvl="1"/>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Preeminence of Christ Demonstrated In Ch. 3 &amp; 4</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Jesus’ Greatness Is Demonstrated In The…</a:t>
            </a:r>
          </a:p>
          <a:p>
            <a:r>
              <a:rPr lang="en-US" dirty="0" smtClean="0"/>
              <a:t>Best Thinking: He Provides Heavenly Insight. (1-4)</a:t>
            </a:r>
          </a:p>
          <a:p>
            <a:r>
              <a:rPr lang="en-US" dirty="0" smtClean="0"/>
              <a:t>Best Lifestyle: He Helps Christians Overcome Evil.(5-11)</a:t>
            </a:r>
          </a:p>
          <a:p>
            <a:r>
              <a:rPr lang="en-US" dirty="0" smtClean="0"/>
              <a:t>Best Heart: He Helps Christians Develop Love. (12-17)</a:t>
            </a:r>
          </a:p>
          <a:p>
            <a:r>
              <a:rPr lang="en-US" dirty="0" smtClean="0"/>
              <a:t>Best Family: He Creates Strong Bonds. (18-21)</a:t>
            </a:r>
          </a:p>
          <a:p>
            <a:r>
              <a:rPr lang="en-US" dirty="0" smtClean="0"/>
              <a:t>Best Work: He Provides Meaning To Service. (22-4:1)</a:t>
            </a:r>
          </a:p>
          <a:p>
            <a:r>
              <a:rPr lang="en-US" dirty="0" smtClean="0"/>
              <a:t>Best Habits: He Grants Wisdom &amp; Unity to His People. (4:2-18)</a:t>
            </a: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897"/>
            <a:ext cx="8229600" cy="952500"/>
          </a:xfrm>
        </p:spPr>
        <p:txBody>
          <a:bodyPr>
            <a:normAutofit fontScale="90000"/>
          </a:bodyPr>
          <a:lstStyle/>
          <a:p>
            <a:r>
              <a:rPr lang="en-US" dirty="0" smtClean="0"/>
              <a:t>Paul Introduces This Section With</a:t>
            </a:r>
            <a:br>
              <a:rPr lang="en-US" dirty="0" smtClean="0"/>
            </a:br>
            <a:r>
              <a:rPr lang="en-US" dirty="0" smtClean="0"/>
              <a:t> A Very Strong Emphasis On </a:t>
            </a:r>
            <a:br>
              <a:rPr lang="en-US" dirty="0" smtClean="0"/>
            </a:br>
            <a:r>
              <a:rPr lang="en-US" dirty="0" smtClean="0"/>
              <a:t>The Things Above</a:t>
            </a:r>
            <a:endParaRPr lang="en-US" dirty="0"/>
          </a:p>
        </p:txBody>
      </p:sp>
      <p:sp>
        <p:nvSpPr>
          <p:cNvPr id="3" name="Content Placeholder 2"/>
          <p:cNvSpPr>
            <a:spLocks noGrp="1"/>
          </p:cNvSpPr>
          <p:nvPr>
            <p:ph idx="1"/>
          </p:nvPr>
        </p:nvSpPr>
        <p:spPr>
          <a:xfrm>
            <a:off x="457200" y="2436326"/>
            <a:ext cx="8229600" cy="2668809"/>
          </a:xfrm>
        </p:spPr>
        <p:txBody>
          <a:bodyPr/>
          <a:lstStyle/>
          <a:p>
            <a:r>
              <a:rPr lang="en-US" dirty="0" smtClean="0"/>
              <a:t>Christians Seek The Things Above</a:t>
            </a:r>
          </a:p>
          <a:p>
            <a:r>
              <a:rPr lang="en-US" dirty="0" smtClean="0"/>
              <a:t>Christians Follow The Lord Who Reigns Above</a:t>
            </a:r>
          </a:p>
          <a:p>
            <a:r>
              <a:rPr lang="en-US" dirty="0" smtClean="0"/>
              <a:t>Christians </a:t>
            </a:r>
            <a:r>
              <a:rPr lang="en-US" u="sng" dirty="0" smtClean="0"/>
              <a:t>Set Their Mind On Things Above</a:t>
            </a:r>
          </a:p>
          <a:p>
            <a:r>
              <a:rPr lang="en-US" dirty="0" smtClean="0"/>
              <a:t>Christians Hope In The Glory From Above</a:t>
            </a: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Elevates My Thinking</a:t>
            </a:r>
            <a:endParaRPr lang="en-US" dirty="0"/>
          </a:p>
        </p:txBody>
      </p:sp>
      <p:sp>
        <p:nvSpPr>
          <p:cNvPr id="3" name="Content Placeholder 2"/>
          <p:cNvSpPr>
            <a:spLocks noGrp="1"/>
          </p:cNvSpPr>
          <p:nvPr>
            <p:ph idx="1"/>
          </p:nvPr>
        </p:nvSpPr>
        <p:spPr/>
        <p:txBody>
          <a:bodyPr/>
          <a:lstStyle/>
          <a:p>
            <a:r>
              <a:rPr lang="en-US" dirty="0" smtClean="0"/>
              <a:t>It is very easy for our thoughts to dwell on the immediate and obvious responsibilities of life.</a:t>
            </a:r>
          </a:p>
          <a:p>
            <a:pPr lvl="1"/>
            <a:r>
              <a:rPr lang="en-US" dirty="0" smtClean="0"/>
              <a:t>Luke 10:38-42</a:t>
            </a:r>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 Your Mind On </a:t>
            </a:r>
            <a:br>
              <a:rPr lang="en-US" dirty="0" smtClean="0"/>
            </a:br>
            <a:r>
              <a:rPr lang="en-US" dirty="0" smtClean="0"/>
              <a:t>“The Things Above”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Things Pertaining To Our True Home.</a:t>
            </a:r>
          </a:p>
          <a:p>
            <a:pPr lvl="1"/>
            <a:r>
              <a:rPr lang="en-US" dirty="0" smtClean="0"/>
              <a:t>Thinking In Light of Our New Life In Christ</a:t>
            </a:r>
          </a:p>
          <a:p>
            <a:pPr lvl="1"/>
            <a:r>
              <a:rPr lang="en-US" dirty="0" smtClean="0"/>
              <a:t>Thinking In Light of Our King’s Victory</a:t>
            </a:r>
          </a:p>
          <a:p>
            <a:pPr lvl="1"/>
            <a:r>
              <a:rPr lang="en-US" dirty="0" smtClean="0"/>
              <a:t>Thinking In Light of Our Home Where We Belong</a:t>
            </a:r>
          </a:p>
          <a:p>
            <a:pPr lvl="1"/>
            <a:r>
              <a:rPr lang="en-US" dirty="0" smtClean="0"/>
              <a:t>Thinking In Light of Our New Knowledge &amp; </a:t>
            </a:r>
            <a:r>
              <a:rPr lang="en-US" dirty="0" err="1" smtClean="0"/>
              <a:t>Understdg</a:t>
            </a:r>
            <a:r>
              <a:rPr lang="en-US" dirty="0" smtClean="0"/>
              <a:t>.</a:t>
            </a:r>
          </a:p>
          <a:p>
            <a:pPr lvl="1"/>
            <a:r>
              <a:rPr lang="en-US" dirty="0" smtClean="0"/>
              <a:t>Thinking In Light of Our Glory Awaiting Us In Christ.</a:t>
            </a:r>
          </a:p>
          <a:p>
            <a:r>
              <a:rPr lang="en-US" dirty="0" smtClean="0"/>
              <a:t>Not On The Things That Are On Earth.</a:t>
            </a:r>
          </a:p>
          <a:p>
            <a:pPr lvl="1"/>
            <a:r>
              <a:rPr lang="en-US" dirty="0" smtClean="0"/>
              <a:t>Worldly Thinking, Temptations, Critical Judges</a:t>
            </a:r>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Elevated Thinking So Important For Christians?</a:t>
            </a:r>
            <a:endParaRPr lang="en-US" dirty="0"/>
          </a:p>
        </p:txBody>
      </p:sp>
      <p:sp>
        <p:nvSpPr>
          <p:cNvPr id="3" name="Content Placeholder 2"/>
          <p:cNvSpPr>
            <a:spLocks noGrp="1"/>
          </p:cNvSpPr>
          <p:nvPr>
            <p:ph idx="1"/>
          </p:nvPr>
        </p:nvSpPr>
        <p:spPr>
          <a:xfrm>
            <a:off x="457200" y="1333499"/>
            <a:ext cx="8229600" cy="4200071"/>
          </a:xfrm>
        </p:spPr>
        <p:txBody>
          <a:bodyPr>
            <a:normAutofit fontScale="92500"/>
          </a:bodyPr>
          <a:lstStyle/>
          <a:p>
            <a:r>
              <a:rPr lang="en-US" dirty="0" smtClean="0"/>
              <a:t>To Move Beyond Unimportant Distractions.</a:t>
            </a:r>
          </a:p>
          <a:p>
            <a:r>
              <a:rPr lang="en-US" dirty="0" smtClean="0"/>
              <a:t>To Pursue Our Most Important Goals.</a:t>
            </a:r>
          </a:p>
          <a:p>
            <a:pPr lvl="1"/>
            <a:r>
              <a:rPr lang="en-US" dirty="0" smtClean="0"/>
              <a:t>The Maturity, Godliness, &amp; Love We’re Aiming For</a:t>
            </a:r>
          </a:p>
          <a:p>
            <a:r>
              <a:rPr lang="en-US" dirty="0" smtClean="0"/>
              <a:t>To Combat Satan’s Lies With Life Enriching Truth.</a:t>
            </a:r>
          </a:p>
          <a:p>
            <a:r>
              <a:rPr lang="en-US" dirty="0" smtClean="0"/>
              <a:t>To Respond Urgently To The Great Commission.</a:t>
            </a:r>
          </a:p>
          <a:p>
            <a:r>
              <a:rPr lang="en-US" dirty="0" smtClean="0"/>
              <a:t>To Fill Our Hearts With Good That Can Be Exercised In Our Daily Life.</a:t>
            </a:r>
            <a:endParaRPr lang="en-US"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1520625"/>
          </a:xfrm>
        </p:spPr>
        <p:txBody>
          <a:bodyPr>
            <a:normAutofit fontScale="90000"/>
          </a:bodyPr>
          <a:lstStyle/>
          <a:p>
            <a:r>
              <a:rPr lang="en-US" dirty="0" smtClean="0"/>
              <a:t>Not Only Our Thinking,</a:t>
            </a:r>
            <a:br>
              <a:rPr lang="en-US" dirty="0" smtClean="0"/>
            </a:br>
            <a:r>
              <a:rPr lang="en-US" dirty="0" smtClean="0"/>
              <a:t> But Also Our Actions &amp; Our Emotions</a:t>
            </a:r>
            <a:endParaRPr lang="en-US" dirty="0"/>
          </a:p>
        </p:txBody>
      </p:sp>
      <p:sp>
        <p:nvSpPr>
          <p:cNvPr id="3" name="Content Placeholder 2"/>
          <p:cNvSpPr>
            <a:spLocks noGrp="1"/>
          </p:cNvSpPr>
          <p:nvPr>
            <p:ph idx="1"/>
          </p:nvPr>
        </p:nvSpPr>
        <p:spPr>
          <a:xfrm>
            <a:off x="457200" y="1749490"/>
            <a:ext cx="8229600" cy="3355646"/>
          </a:xfrm>
        </p:spPr>
        <p:txBody>
          <a:bodyPr/>
          <a:lstStyle/>
          <a:p>
            <a:r>
              <a:rPr lang="en-US" dirty="0" smtClean="0"/>
              <a:t>5</a:t>
            </a:r>
            <a:r>
              <a:rPr lang="en-US" dirty="0" smtClean="0"/>
              <a:t> “Therefore consider </a:t>
            </a:r>
            <a:r>
              <a:rPr lang="en-US" dirty="0" smtClean="0"/>
              <a:t>the members of your earthly body </a:t>
            </a:r>
            <a:r>
              <a:rPr lang="en-US" u="sng" dirty="0" smtClean="0">
                <a:solidFill>
                  <a:srgbClr val="984807"/>
                </a:solidFill>
              </a:rPr>
              <a:t>as </a:t>
            </a:r>
            <a:r>
              <a:rPr lang="en-US" u="sng" dirty="0" smtClean="0">
                <a:solidFill>
                  <a:srgbClr val="984807"/>
                </a:solidFill>
              </a:rPr>
              <a:t>dead</a:t>
            </a:r>
            <a:r>
              <a:rPr lang="en-US" dirty="0" smtClean="0"/>
              <a:t>… 10 …put </a:t>
            </a:r>
            <a:r>
              <a:rPr lang="en-US" dirty="0" smtClean="0"/>
              <a:t>on </a:t>
            </a:r>
            <a:r>
              <a:rPr lang="en-US" u="sng" dirty="0" smtClean="0">
                <a:solidFill>
                  <a:schemeClr val="accent6">
                    <a:lumMod val="50000"/>
                  </a:schemeClr>
                </a:solidFill>
              </a:rPr>
              <a:t>the new self</a:t>
            </a:r>
            <a:r>
              <a:rPr lang="en-US" dirty="0" smtClean="0"/>
              <a:t> who is being</a:t>
            </a:r>
            <a:r>
              <a:rPr lang="en-US" dirty="0" smtClean="0"/>
              <a:t> renewed </a:t>
            </a:r>
            <a:r>
              <a:rPr lang="en-US" dirty="0" smtClean="0"/>
              <a:t>to a true </a:t>
            </a:r>
            <a:r>
              <a:rPr lang="en-US" dirty="0" smtClean="0"/>
              <a:t>knowledge…” </a:t>
            </a:r>
            <a:endParaRPr lang="en-US" dirty="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4"/>
            <a:ext cx="8229600" cy="1196645"/>
          </a:xfrm>
        </p:spPr>
        <p:txBody>
          <a:bodyPr>
            <a:normAutofit fontScale="90000"/>
          </a:bodyPr>
          <a:lstStyle/>
          <a:p>
            <a:r>
              <a:rPr lang="en-US" dirty="0" smtClean="0"/>
              <a:t>Transformed Actions &amp; Emotions:</a:t>
            </a:r>
            <a:br>
              <a:rPr lang="en-US" dirty="0" smtClean="0"/>
            </a:br>
            <a:r>
              <a:rPr lang="en-US" dirty="0" smtClean="0"/>
              <a:t>We Are Dead To…</a:t>
            </a:r>
            <a:endParaRPr lang="en-US" dirty="0"/>
          </a:p>
        </p:txBody>
      </p:sp>
      <p:sp>
        <p:nvSpPr>
          <p:cNvPr id="3" name="Content Placeholder 2"/>
          <p:cNvSpPr>
            <a:spLocks noGrp="1"/>
          </p:cNvSpPr>
          <p:nvPr>
            <p:ph sz="half" idx="1"/>
          </p:nvPr>
        </p:nvSpPr>
        <p:spPr>
          <a:xfrm>
            <a:off x="457200" y="1670434"/>
            <a:ext cx="4038600" cy="3771636"/>
          </a:xfrm>
        </p:spPr>
        <p:txBody>
          <a:bodyPr>
            <a:normAutofit/>
          </a:bodyPr>
          <a:lstStyle/>
          <a:p>
            <a:r>
              <a:rPr lang="en-US" sz="3200" dirty="0" smtClean="0">
                <a:solidFill>
                  <a:schemeClr val="accent6">
                    <a:lumMod val="50000"/>
                  </a:schemeClr>
                </a:solidFill>
              </a:rPr>
              <a:t>Immorality</a:t>
            </a:r>
          </a:p>
          <a:p>
            <a:r>
              <a:rPr lang="en-US" sz="3200" dirty="0" smtClean="0">
                <a:solidFill>
                  <a:schemeClr val="accent6">
                    <a:lumMod val="50000"/>
                  </a:schemeClr>
                </a:solidFill>
              </a:rPr>
              <a:t>Impurity</a:t>
            </a:r>
          </a:p>
          <a:p>
            <a:r>
              <a:rPr lang="en-US" sz="3200" dirty="0" smtClean="0">
                <a:solidFill>
                  <a:schemeClr val="accent6">
                    <a:lumMod val="50000"/>
                  </a:schemeClr>
                </a:solidFill>
              </a:rPr>
              <a:t>Passion</a:t>
            </a:r>
          </a:p>
          <a:p>
            <a:r>
              <a:rPr lang="en-US" sz="3200" dirty="0" smtClean="0"/>
              <a:t>Evil Desire</a:t>
            </a:r>
          </a:p>
          <a:p>
            <a:r>
              <a:rPr lang="en-US" sz="3200" dirty="0" smtClean="0"/>
              <a:t>Greed/Idolatry</a:t>
            </a:r>
            <a:endParaRPr lang="en-US" sz="3200" dirty="0"/>
          </a:p>
        </p:txBody>
      </p:sp>
      <p:sp>
        <p:nvSpPr>
          <p:cNvPr id="4" name="Content Placeholder 3"/>
          <p:cNvSpPr>
            <a:spLocks noGrp="1"/>
          </p:cNvSpPr>
          <p:nvPr>
            <p:ph sz="half" idx="2"/>
          </p:nvPr>
        </p:nvSpPr>
        <p:spPr>
          <a:xfrm>
            <a:off x="4648200" y="1670434"/>
            <a:ext cx="4038600" cy="3771636"/>
          </a:xfrm>
        </p:spPr>
        <p:txBody>
          <a:bodyPr>
            <a:normAutofit/>
          </a:bodyPr>
          <a:lstStyle/>
          <a:p>
            <a:r>
              <a:rPr lang="en-US" sz="3200" dirty="0" smtClean="0">
                <a:solidFill>
                  <a:srgbClr val="984807"/>
                </a:solidFill>
              </a:rPr>
              <a:t>Anger</a:t>
            </a:r>
          </a:p>
          <a:p>
            <a:r>
              <a:rPr lang="en-US" sz="3200" dirty="0" smtClean="0">
                <a:solidFill>
                  <a:srgbClr val="984807"/>
                </a:solidFill>
              </a:rPr>
              <a:t>Wrath</a:t>
            </a:r>
          </a:p>
          <a:p>
            <a:r>
              <a:rPr lang="en-US" sz="3200" dirty="0" smtClean="0">
                <a:solidFill>
                  <a:srgbClr val="984807"/>
                </a:solidFill>
              </a:rPr>
              <a:t>Malice</a:t>
            </a:r>
          </a:p>
          <a:p>
            <a:r>
              <a:rPr lang="en-US" sz="3200" dirty="0" smtClean="0"/>
              <a:t>Slander</a:t>
            </a:r>
          </a:p>
          <a:p>
            <a:r>
              <a:rPr lang="en-US" sz="3200" dirty="0" smtClean="0"/>
              <a:t>Abusive Speech</a:t>
            </a:r>
          </a:p>
          <a:p>
            <a:r>
              <a:rPr lang="en-US" sz="3200" dirty="0" smtClean="0"/>
              <a:t>Lies</a:t>
            </a:r>
            <a:endParaRPr lang="en-US" sz="3200" dirty="0"/>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4848</TotalTime>
  <Words>2053</Words>
  <Application>Microsoft Macintosh PowerPoint</Application>
  <PresentationFormat>On-screen Show (16:10)</PresentationFormat>
  <Paragraphs>199</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Default Theme</vt:lpstr>
      <vt:lpstr>Complete in Christ: Colossians</vt:lpstr>
      <vt:lpstr>Introduction to Chapter 3 &amp; 4</vt:lpstr>
      <vt:lpstr>The Preeminence of Christ Demonstrated In Ch. 3 &amp; 4</vt:lpstr>
      <vt:lpstr>Paul Introduces This Section With  A Very Strong Emphasis On  The Things Above</vt:lpstr>
      <vt:lpstr>Christ Elevates My Thinking</vt:lpstr>
      <vt:lpstr>Set Your Mind On  “The Things Above”</vt:lpstr>
      <vt:lpstr>Why Is Elevated Thinking So Important For Christians?</vt:lpstr>
      <vt:lpstr>Not Only Our Thinking,  But Also Our Actions &amp; Our Emotions</vt:lpstr>
      <vt:lpstr>Transformed Actions &amp; Emotions: We Are Dead To…</vt:lpstr>
      <vt:lpstr>Embry Hills Annual Theme: Walking As Children of Light (Eph 5)</vt:lpstr>
      <vt:lpstr>Transformed Actions &amp; Emotions We Are Dead To…</vt:lpstr>
      <vt:lpstr>Transformed Actions &amp; Emotions We Are Dead To…</vt:lpstr>
      <vt:lpstr>Complete in Christ: Colossians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 Christ: Colossians</dc:title>
  <dc:creator>Phillip Shumake</dc:creator>
  <cp:lastModifiedBy>Phillip Shumake</cp:lastModifiedBy>
  <cp:revision>237</cp:revision>
  <cp:lastPrinted>2016-10-05T21:49:16Z</cp:lastPrinted>
  <dcterms:created xsi:type="dcterms:W3CDTF">2016-10-05T17:22:42Z</dcterms:created>
  <dcterms:modified xsi:type="dcterms:W3CDTF">2016-10-05T23:22:23Z</dcterms:modified>
</cp:coreProperties>
</file>