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1" r:id="rId1"/>
  </p:sldMasterIdLst>
  <p:handoutMasterIdLst>
    <p:handoutMasterId r:id="rId17"/>
  </p:handoutMasterIdLst>
  <p:sldIdLst>
    <p:sldId id="256" r:id="rId2"/>
    <p:sldId id="268" r:id="rId3"/>
    <p:sldId id="269" r:id="rId4"/>
    <p:sldId id="257" r:id="rId5"/>
    <p:sldId id="270" r:id="rId6"/>
    <p:sldId id="258" r:id="rId7"/>
    <p:sldId id="259" r:id="rId8"/>
    <p:sldId id="265" r:id="rId9"/>
    <p:sldId id="260" r:id="rId10"/>
    <p:sldId id="261" r:id="rId11"/>
    <p:sldId id="262" r:id="rId12"/>
    <p:sldId id="266" r:id="rId13"/>
    <p:sldId id="263" r:id="rId14"/>
    <p:sldId id="264" r:id="rId15"/>
    <p:sldId id="267" r:id="rId16"/>
  </p:sldIdLst>
  <p:sldSz cx="9144000" cy="5715000" type="screen16x10"/>
  <p:notesSz cx="9363075" cy="7077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68" d="100"/>
          <a:sy n="68" d="100"/>
        </p:scale>
        <p:origin x="918" y="66"/>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333" cy="3538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5303576" y="0"/>
            <a:ext cx="4057333" cy="353854"/>
          </a:xfrm>
          <a:prstGeom prst="rect">
            <a:avLst/>
          </a:prstGeom>
        </p:spPr>
        <p:txBody>
          <a:bodyPr vert="horz" lIns="93936" tIns="46968" rIns="93936" bIns="46968" rtlCol="0"/>
          <a:lstStyle>
            <a:lvl1pPr algn="r">
              <a:defRPr sz="1200"/>
            </a:lvl1pPr>
          </a:lstStyle>
          <a:p>
            <a:fld id="{F8B84A4A-3715-426F-BAD4-945CF0B199B4}" type="datetimeFigureOut">
              <a:rPr lang="en-US" smtClean="0"/>
              <a:t>11/27/2016</a:t>
            </a:fld>
            <a:endParaRPr lang="en-US"/>
          </a:p>
        </p:txBody>
      </p:sp>
      <p:sp>
        <p:nvSpPr>
          <p:cNvPr id="4" name="Footer Placeholder 3"/>
          <p:cNvSpPr>
            <a:spLocks noGrp="1"/>
          </p:cNvSpPr>
          <p:nvPr>
            <p:ph type="ftr" sz="quarter" idx="2"/>
          </p:nvPr>
        </p:nvSpPr>
        <p:spPr>
          <a:xfrm>
            <a:off x="0" y="6721993"/>
            <a:ext cx="4057333" cy="3538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5303576" y="6721993"/>
            <a:ext cx="4057333" cy="353854"/>
          </a:xfrm>
          <a:prstGeom prst="rect">
            <a:avLst/>
          </a:prstGeom>
        </p:spPr>
        <p:txBody>
          <a:bodyPr vert="horz" lIns="93936" tIns="46968" rIns="93936" bIns="46968" rtlCol="0" anchor="b"/>
          <a:lstStyle>
            <a:lvl1pPr algn="r">
              <a:defRPr sz="1200"/>
            </a:lvl1pPr>
          </a:lstStyle>
          <a:p>
            <a:fld id="{49482380-CE40-4B46-A2A5-BAF1421AD95C}" type="slidenum">
              <a:rPr lang="en-US" smtClean="0"/>
              <a:t>‹#›</a:t>
            </a:fld>
            <a:endParaRPr lang="en-US"/>
          </a:p>
        </p:txBody>
      </p:sp>
    </p:spTree>
    <p:extLst>
      <p:ext uri="{BB962C8B-B14F-4D97-AF65-F5344CB8AC3E}">
        <p14:creationId xmlns:p14="http://schemas.microsoft.com/office/powerpoint/2010/main" val="29632452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206500"/>
            <a:ext cx="6619244" cy="2774651"/>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981150"/>
            <a:ext cx="6619244" cy="71785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462EF3-3C4F-43EE-ACEE-D4B806740EA3}" type="datetimeFigureOut">
              <a:rPr lang="en-US" smtClean="0"/>
              <a:pPr/>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493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000489"/>
            <a:ext cx="6619243"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71500"/>
            <a:ext cx="6619244" cy="303388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472771"/>
            <a:ext cx="6619242"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36343B39-165A-4B68-AA5C-581F5336313C}"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955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206500"/>
            <a:ext cx="6619244" cy="16510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3048000"/>
            <a:ext cx="6619244" cy="19685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4" name="Date Placeholder 3"/>
          <p:cNvSpPr>
            <a:spLocks noGrp="1"/>
          </p:cNvSpPr>
          <p:nvPr>
            <p:ph type="dt" sz="half" idx="10"/>
          </p:nvPr>
        </p:nvSpPr>
        <p:spPr/>
        <p:txBody>
          <a:bodyPr/>
          <a:lstStyle/>
          <a:p>
            <a:fld id="{942C8C57-33F9-4259-AC4F-0E3F5BEC9B94}"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3858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206500"/>
            <a:ext cx="5999486" cy="1936145"/>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3142645"/>
            <a:ext cx="5459737" cy="285145"/>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Edit Master text styles</a:t>
            </a:r>
          </a:p>
        </p:txBody>
      </p:sp>
      <p:sp>
        <p:nvSpPr>
          <p:cNvPr id="10" name="Text Placeholder 3"/>
          <p:cNvSpPr>
            <a:spLocks noGrp="1"/>
          </p:cNvSpPr>
          <p:nvPr>
            <p:ph type="body" sz="half" idx="2"/>
          </p:nvPr>
        </p:nvSpPr>
        <p:spPr>
          <a:xfrm>
            <a:off x="866216" y="3625548"/>
            <a:ext cx="6619244" cy="13970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4" name="Date Placeholder 3"/>
          <p:cNvSpPr>
            <a:spLocks noGrp="1"/>
          </p:cNvSpPr>
          <p:nvPr>
            <p:ph type="dt" sz="half" idx="10"/>
          </p:nvPr>
        </p:nvSpPr>
        <p:spPr/>
        <p:txBody>
          <a:bodyPr/>
          <a:lstStyle/>
          <a:p>
            <a:fld id="{8748772B-8FA2-401F-A0A1-A59855EDBC3E}"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721" y="809378"/>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178156"/>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501635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603501"/>
            <a:ext cx="6619245" cy="137765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D5BDE-5A90-4611-82E9-0FC5746D30C5}"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8255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651000"/>
            <a:ext cx="2210150"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6" name="Text Placeholder 3"/>
          <p:cNvSpPr>
            <a:spLocks noGrp="1"/>
          </p:cNvSpPr>
          <p:nvPr>
            <p:ph type="body" sz="half" idx="15"/>
          </p:nvPr>
        </p:nvSpPr>
        <p:spPr>
          <a:xfrm>
            <a:off x="489347" y="2222500"/>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Text Placeholder 4"/>
          <p:cNvSpPr>
            <a:spLocks noGrp="1"/>
          </p:cNvSpPr>
          <p:nvPr>
            <p:ph type="body" sz="quarter" idx="3"/>
          </p:nvPr>
        </p:nvSpPr>
        <p:spPr>
          <a:xfrm>
            <a:off x="2912745" y="1651000"/>
            <a:ext cx="2202181"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9" name="Text Placeholder 3"/>
          <p:cNvSpPr>
            <a:spLocks noGrp="1"/>
          </p:cNvSpPr>
          <p:nvPr>
            <p:ph type="body" sz="half" idx="16"/>
          </p:nvPr>
        </p:nvSpPr>
        <p:spPr>
          <a:xfrm>
            <a:off x="2904829" y="2222500"/>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4" name="Text Placeholder 4"/>
          <p:cNvSpPr>
            <a:spLocks noGrp="1"/>
          </p:cNvSpPr>
          <p:nvPr>
            <p:ph type="body" sz="quarter" idx="13"/>
          </p:nvPr>
        </p:nvSpPr>
        <p:spPr>
          <a:xfrm>
            <a:off x="5343525" y="1651000"/>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Text Placeholder 3"/>
          <p:cNvSpPr>
            <a:spLocks noGrp="1"/>
          </p:cNvSpPr>
          <p:nvPr>
            <p:ph type="body" sz="half" idx="17"/>
          </p:nvPr>
        </p:nvSpPr>
        <p:spPr>
          <a:xfrm>
            <a:off x="5343525" y="2222500"/>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cxnSp>
        <p:nvCxnSpPr>
          <p:cNvPr id="17" name="Straight Connector 16"/>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DDA17D-0BEA-4E76-A7FC-F7C188BC48D1}" type="datetimeFigureOut">
              <a:rPr lang="en-US" smtClean="0"/>
              <a:t>11/27/2016</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193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542458"/>
            <a:ext cx="2205038"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9" name="Picture Placeholder 2"/>
          <p:cNvSpPr>
            <a:spLocks noGrp="1" noChangeAspect="1"/>
          </p:cNvSpPr>
          <p:nvPr>
            <p:ph type="pic" idx="15"/>
          </p:nvPr>
        </p:nvSpPr>
        <p:spPr>
          <a:xfrm>
            <a:off x="489347" y="1841500"/>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4022676"/>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Text Placeholder 4"/>
          <p:cNvSpPr>
            <a:spLocks noGrp="1"/>
          </p:cNvSpPr>
          <p:nvPr>
            <p:ph type="body" sz="quarter" idx="3"/>
          </p:nvPr>
        </p:nvSpPr>
        <p:spPr>
          <a:xfrm>
            <a:off x="2917032" y="3542458"/>
            <a:ext cx="219789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0" name="Picture Placeholder 2"/>
          <p:cNvSpPr>
            <a:spLocks noGrp="1" noChangeAspect="1"/>
          </p:cNvSpPr>
          <p:nvPr>
            <p:ph type="pic" idx="21"/>
          </p:nvPr>
        </p:nvSpPr>
        <p:spPr>
          <a:xfrm>
            <a:off x="2917031" y="1841500"/>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4022676"/>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4" name="Text Placeholder 4"/>
          <p:cNvSpPr>
            <a:spLocks noGrp="1"/>
          </p:cNvSpPr>
          <p:nvPr>
            <p:ph type="body" sz="quarter" idx="13"/>
          </p:nvPr>
        </p:nvSpPr>
        <p:spPr>
          <a:xfrm>
            <a:off x="5343525" y="3542458"/>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1" name="Picture Placeholder 2"/>
          <p:cNvSpPr>
            <a:spLocks noGrp="1" noChangeAspect="1"/>
          </p:cNvSpPr>
          <p:nvPr>
            <p:ph type="pic" idx="22"/>
          </p:nvPr>
        </p:nvSpPr>
        <p:spPr>
          <a:xfrm>
            <a:off x="5343525" y="1841500"/>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4022674"/>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cxnSp>
        <p:nvCxnSpPr>
          <p:cNvPr id="19" name="Straight Connector 18"/>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09AC7D-18CA-4236-82B9-D75EB1D66EAE}" type="datetimeFigureOut">
              <a:rPr lang="en-US" smtClean="0"/>
              <a:t>11/27/2016</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2971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7081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58511"/>
            <a:ext cx="1314451" cy="485510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739512"/>
            <a:ext cx="5567362" cy="4474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92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76C0EF2-9919-473B-8215-8616BAF10692}"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350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384778"/>
            <a:ext cx="6619243" cy="1596373"/>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9472EB-AC54-4713-BFC2-BEB621108C63}" type="datetimeFigureOut">
              <a:rPr lang="en-US" smtClean="0"/>
              <a:t>11/27/2016</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302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717146"/>
            <a:ext cx="3297254" cy="349646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713411"/>
            <a:ext cx="3297256" cy="35002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46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7485"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240872"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11/27/2016</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663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8BE790C-34EB-4565-8437-CACF4CDB7822}" type="datetimeFigureOut">
              <a:rPr lang="en-US" smtClean="0"/>
              <a:t>11/27/2016</a:t>
            </a:fld>
            <a:endParaRPr lang="en-US" dirty="0"/>
          </a:p>
        </p:txBody>
      </p:sp>
      <p:sp>
        <p:nvSpPr>
          <p:cNvPr id="5" name="Footer Placeholder 3"/>
          <p:cNvSpPr>
            <a:spLocks noGrp="1"/>
          </p:cNvSpPr>
          <p:nvPr>
            <p:ph type="ftr" sz="quarter" idx="11"/>
          </p:nvPr>
        </p:nvSpPr>
        <p:spPr/>
        <p:txBody>
          <a:bodyPr/>
          <a:lstStyle/>
          <a:p>
            <a:r>
              <a:rPr lang="en-US"/>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41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84A4C11-22B8-4A4E-8126-B3AF6B948A8E}" type="datetimeFigureOut">
              <a:rPr lang="en-US" smtClean="0"/>
              <a:t>11/27/2016</a:t>
            </a:fld>
            <a:endParaRPr lang="en-US" dirty="0"/>
          </a:p>
        </p:txBody>
      </p:sp>
      <p:sp>
        <p:nvSpPr>
          <p:cNvPr id="5" name="Footer Placeholder 2"/>
          <p:cNvSpPr>
            <a:spLocks noGrp="1"/>
          </p:cNvSpPr>
          <p:nvPr>
            <p:ph type="ftr" sz="quarter" idx="11"/>
          </p:nvPr>
        </p:nvSpPr>
        <p:spPr/>
        <p:txBody>
          <a:bodyPr/>
          <a:lstStyle/>
          <a:p>
            <a:r>
              <a:rPr lang="en-US"/>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164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206500"/>
            <a:ext cx="2550798" cy="120650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206500"/>
            <a:ext cx="3896998" cy="3810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607734"/>
            <a:ext cx="2550797" cy="24129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p:cNvSpPr>
            <a:spLocks noGrp="1"/>
          </p:cNvSpPr>
          <p:nvPr>
            <p:ph type="dt" sz="half" idx="10"/>
          </p:nvPr>
        </p:nvSpPr>
        <p:spPr/>
        <p:txBody>
          <a:bodyPr/>
          <a:lstStyle/>
          <a:p>
            <a:fld id="{16ED06B6-C816-4861-964D-15A98395707D}" type="datetimeFigureOut">
              <a:rPr lang="en-US" smtClean="0"/>
              <a:t>11/27/2016</a:t>
            </a:fld>
            <a:endParaRPr lang="en-US" dirty="0"/>
          </a:p>
        </p:txBody>
      </p:sp>
      <p:sp>
        <p:nvSpPr>
          <p:cNvPr id="5" name="Footer Placeholder 5"/>
          <p:cNvSpPr>
            <a:spLocks noGrp="1"/>
          </p:cNvSpPr>
          <p:nvPr>
            <p:ph type="ftr" sz="quarter" idx="11"/>
          </p:nvPr>
        </p:nvSpPr>
        <p:spPr/>
        <p:txBody>
          <a:bodyPr/>
          <a:lstStyle/>
          <a:p>
            <a:r>
              <a:rPr lang="en-US"/>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736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545160"/>
            <a:ext cx="3819680" cy="1312340"/>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952500"/>
            <a:ext cx="2400300" cy="381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3048000"/>
            <a:ext cx="3813734" cy="11430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0B1A8AB-EA7C-4B1B-9D73-E2551851FABE}" type="datetimeFigureOut">
              <a:rPr lang="en-US" smtClean="0"/>
              <a:t>11/27/2016</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844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224738"/>
            <a:ext cx="3027759" cy="3490263"/>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410290"/>
            <a:ext cx="1141809" cy="1971211"/>
          </a:xfrm>
          <a:prstGeom prst="rect">
            <a:avLst/>
          </a:prstGeom>
        </p:spPr>
      </p:pic>
      <p:sp>
        <p:nvSpPr>
          <p:cNvPr id="16" name="Oval 15"/>
          <p:cNvSpPr/>
          <p:nvPr/>
        </p:nvSpPr>
        <p:spPr>
          <a:xfrm>
            <a:off x="6456759" y="1397000"/>
            <a:ext cx="2114550" cy="23495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0"/>
            <a:ext cx="1202540" cy="951173"/>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5080000"/>
            <a:ext cx="745301" cy="635000"/>
          </a:xfrm>
          <a:prstGeom prst="rect">
            <a:avLst/>
          </a:prstGeom>
        </p:spPr>
      </p:pic>
      <p:sp>
        <p:nvSpPr>
          <p:cNvPr id="14" name="Rectangle 13"/>
          <p:cNvSpPr/>
          <p:nvPr/>
        </p:nvSpPr>
        <p:spPr>
          <a:xfrm>
            <a:off x="7828359" y="0"/>
            <a:ext cx="514350" cy="952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77265"/>
            <a:ext cx="7053542" cy="116710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710766"/>
            <a:ext cx="6709906" cy="349623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575455" y="1504951"/>
            <a:ext cx="8254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90786BE5-D2A3-4BF0-8B30-D7403E61B3DC}" type="datetimeFigureOut">
              <a:rPr lang="en-US" smtClean="0"/>
              <a:t>11/27/2016</a:t>
            </a:fld>
            <a:endParaRPr lang="en-US" dirty="0"/>
          </a:p>
        </p:txBody>
      </p:sp>
      <p:sp>
        <p:nvSpPr>
          <p:cNvPr id="5" name="Footer Placeholder 4"/>
          <p:cNvSpPr>
            <a:spLocks noGrp="1"/>
          </p:cNvSpPr>
          <p:nvPr>
            <p:ph type="ftr" sz="quarter" idx="3"/>
          </p:nvPr>
        </p:nvSpPr>
        <p:spPr>
          <a:xfrm rot="5400000">
            <a:off x="6552855" y="2700448"/>
            <a:ext cx="321649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7764406" y="246441"/>
            <a:ext cx="628649" cy="639739"/>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289113"/>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Future of the Church</a:t>
            </a:r>
          </a:p>
        </p:txBody>
      </p:sp>
      <p:sp>
        <p:nvSpPr>
          <p:cNvPr id="3" name="Subtitle 2"/>
          <p:cNvSpPr>
            <a:spLocks noGrp="1"/>
          </p:cNvSpPr>
          <p:nvPr>
            <p:ph type="subTitle" idx="1"/>
          </p:nvPr>
        </p:nvSpPr>
        <p:spPr/>
        <p:txBody>
          <a:bodyPr/>
          <a:lstStyle/>
          <a:p>
            <a:r>
              <a:rPr lang="en-US" dirty="0"/>
              <a:t>Acts 20:18-38</a:t>
            </a:r>
          </a:p>
        </p:txBody>
      </p:sp>
    </p:spTree>
    <p:extLst>
      <p:ext uri="{BB962C8B-B14F-4D97-AF65-F5344CB8AC3E}">
        <p14:creationId xmlns:p14="http://schemas.microsoft.com/office/powerpoint/2010/main" val="207971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Sources of Perverse Doctrines</a:t>
            </a:r>
          </a:p>
        </p:txBody>
      </p:sp>
      <p:sp>
        <p:nvSpPr>
          <p:cNvPr id="4" name="Text Placeholder 3"/>
          <p:cNvSpPr>
            <a:spLocks noGrp="1"/>
          </p:cNvSpPr>
          <p:nvPr>
            <p:ph type="body" idx="1"/>
          </p:nvPr>
        </p:nvSpPr>
        <p:spPr/>
        <p:txBody>
          <a:bodyPr/>
          <a:lstStyle/>
          <a:p>
            <a:pPr algn="ctr"/>
            <a:r>
              <a:rPr lang="en-US" sz="2700" b="1" dirty="0"/>
              <a:t>City</a:t>
            </a:r>
          </a:p>
        </p:txBody>
      </p:sp>
      <p:sp>
        <p:nvSpPr>
          <p:cNvPr id="7" name="Text Placeholder 6"/>
          <p:cNvSpPr>
            <a:spLocks noGrp="1"/>
          </p:cNvSpPr>
          <p:nvPr>
            <p:ph type="body" sz="half" idx="15"/>
          </p:nvPr>
        </p:nvSpPr>
        <p:spPr/>
        <p:txBody>
          <a:bodyPr>
            <a:normAutofit/>
          </a:bodyPr>
          <a:lstStyle/>
          <a:p>
            <a:r>
              <a:rPr lang="en-US" sz="2400" b="1" dirty="0"/>
              <a:t>Jerusalem</a:t>
            </a:r>
          </a:p>
          <a:p>
            <a:r>
              <a:rPr lang="en-US" sz="2400" b="1" dirty="0"/>
              <a:t>Corinth</a:t>
            </a:r>
          </a:p>
          <a:p>
            <a:r>
              <a:rPr lang="en-US" sz="2400" b="1" dirty="0"/>
              <a:t>Thessalonica</a:t>
            </a:r>
          </a:p>
          <a:p>
            <a:r>
              <a:rPr lang="en-US" sz="2400" b="1" dirty="0"/>
              <a:t>Ephesus</a:t>
            </a:r>
          </a:p>
        </p:txBody>
      </p:sp>
      <p:sp>
        <p:nvSpPr>
          <p:cNvPr id="5" name="Text Placeholder 4"/>
          <p:cNvSpPr>
            <a:spLocks noGrp="1"/>
          </p:cNvSpPr>
          <p:nvPr>
            <p:ph type="body" sz="quarter" idx="3"/>
          </p:nvPr>
        </p:nvSpPr>
        <p:spPr/>
        <p:txBody>
          <a:bodyPr/>
          <a:lstStyle/>
          <a:p>
            <a:pPr algn="ctr"/>
            <a:r>
              <a:rPr lang="en-US" sz="2700" b="1" dirty="0"/>
              <a:t>Culture</a:t>
            </a:r>
          </a:p>
        </p:txBody>
      </p:sp>
      <p:sp>
        <p:nvSpPr>
          <p:cNvPr id="8" name="Text Placeholder 7"/>
          <p:cNvSpPr>
            <a:spLocks noGrp="1"/>
          </p:cNvSpPr>
          <p:nvPr>
            <p:ph type="body" sz="half" idx="16"/>
          </p:nvPr>
        </p:nvSpPr>
        <p:spPr/>
        <p:txBody>
          <a:bodyPr>
            <a:normAutofit/>
          </a:bodyPr>
          <a:lstStyle/>
          <a:p>
            <a:r>
              <a:rPr lang="en-US" sz="2400" b="1" dirty="0"/>
              <a:t>Judaism</a:t>
            </a:r>
          </a:p>
          <a:p>
            <a:r>
              <a:rPr lang="en-US" sz="2400" b="1" dirty="0"/>
              <a:t>Greek Philos.</a:t>
            </a:r>
          </a:p>
          <a:p>
            <a:r>
              <a:rPr lang="en-US" sz="2400" b="1" dirty="0"/>
              <a:t>Idleness</a:t>
            </a:r>
          </a:p>
          <a:p>
            <a:r>
              <a:rPr lang="en-US" sz="2400" b="1" dirty="0"/>
              <a:t>Occult</a:t>
            </a:r>
          </a:p>
        </p:txBody>
      </p:sp>
      <p:sp>
        <p:nvSpPr>
          <p:cNvPr id="6" name="Text Placeholder 5"/>
          <p:cNvSpPr>
            <a:spLocks noGrp="1"/>
          </p:cNvSpPr>
          <p:nvPr>
            <p:ph type="body" sz="quarter" idx="13"/>
          </p:nvPr>
        </p:nvSpPr>
        <p:spPr>
          <a:xfrm>
            <a:off x="5343529" y="1771652"/>
            <a:ext cx="3055040" cy="432197"/>
          </a:xfrm>
        </p:spPr>
        <p:txBody>
          <a:bodyPr/>
          <a:lstStyle/>
          <a:p>
            <a:pPr algn="ctr"/>
            <a:r>
              <a:rPr lang="en-US" sz="2700" b="1" dirty="0"/>
              <a:t>False Doctrine</a:t>
            </a:r>
          </a:p>
        </p:txBody>
      </p:sp>
      <p:sp>
        <p:nvSpPr>
          <p:cNvPr id="9" name="Text Placeholder 8"/>
          <p:cNvSpPr>
            <a:spLocks noGrp="1"/>
          </p:cNvSpPr>
          <p:nvPr>
            <p:ph type="body" sz="half" idx="17"/>
          </p:nvPr>
        </p:nvSpPr>
        <p:spPr>
          <a:xfrm>
            <a:off x="5343525" y="2286001"/>
            <a:ext cx="3353214" cy="2692004"/>
          </a:xfrm>
        </p:spPr>
        <p:txBody>
          <a:bodyPr>
            <a:normAutofit/>
          </a:bodyPr>
          <a:lstStyle/>
          <a:p>
            <a:r>
              <a:rPr lang="en-US" sz="2400" b="1" dirty="0"/>
              <a:t>Gentile Circumcision</a:t>
            </a:r>
          </a:p>
          <a:p>
            <a:r>
              <a:rPr lang="en-US" sz="2400" b="1" dirty="0"/>
              <a:t>Denial of Resurrection</a:t>
            </a:r>
          </a:p>
          <a:p>
            <a:r>
              <a:rPr lang="en-US" sz="2400" b="1" dirty="0"/>
              <a:t>Imminent 2</a:t>
            </a:r>
            <a:r>
              <a:rPr lang="en-US" sz="2400" b="1" baseline="30000" dirty="0"/>
              <a:t>nd</a:t>
            </a:r>
            <a:r>
              <a:rPr lang="en-US" sz="2400" b="1" dirty="0"/>
              <a:t> Coming</a:t>
            </a:r>
          </a:p>
          <a:p>
            <a:r>
              <a:rPr lang="en-US" sz="2400" b="1" dirty="0"/>
              <a:t>Doctrines of Demons</a:t>
            </a:r>
          </a:p>
        </p:txBody>
      </p:sp>
    </p:spTree>
    <p:extLst>
      <p:ext uri="{BB962C8B-B14F-4D97-AF65-F5344CB8AC3E}">
        <p14:creationId xmlns:p14="http://schemas.microsoft.com/office/powerpoint/2010/main" val="387006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Sources of Perverse Doctrines</a:t>
            </a:r>
          </a:p>
        </p:txBody>
      </p:sp>
      <p:sp>
        <p:nvSpPr>
          <p:cNvPr id="4" name="Text Placeholder 3"/>
          <p:cNvSpPr>
            <a:spLocks noGrp="1"/>
          </p:cNvSpPr>
          <p:nvPr>
            <p:ph type="body" idx="1"/>
          </p:nvPr>
        </p:nvSpPr>
        <p:spPr/>
        <p:txBody>
          <a:bodyPr/>
          <a:lstStyle/>
          <a:p>
            <a:pPr algn="ctr"/>
            <a:r>
              <a:rPr lang="en-US" sz="2700" b="1" dirty="0"/>
              <a:t>City</a:t>
            </a:r>
          </a:p>
        </p:txBody>
      </p:sp>
      <p:sp>
        <p:nvSpPr>
          <p:cNvPr id="7" name="Text Placeholder 6"/>
          <p:cNvSpPr>
            <a:spLocks noGrp="1"/>
          </p:cNvSpPr>
          <p:nvPr>
            <p:ph type="body" sz="half" idx="15"/>
          </p:nvPr>
        </p:nvSpPr>
        <p:spPr/>
        <p:txBody>
          <a:bodyPr>
            <a:normAutofit/>
          </a:bodyPr>
          <a:lstStyle/>
          <a:p>
            <a:pPr algn="ctr"/>
            <a:r>
              <a:rPr lang="en-US" sz="2400" b="1" dirty="0"/>
              <a:t>Atlanta</a:t>
            </a:r>
          </a:p>
        </p:txBody>
      </p:sp>
      <p:sp>
        <p:nvSpPr>
          <p:cNvPr id="5" name="Text Placeholder 4"/>
          <p:cNvSpPr>
            <a:spLocks noGrp="1"/>
          </p:cNvSpPr>
          <p:nvPr>
            <p:ph type="body" sz="quarter" idx="3"/>
          </p:nvPr>
        </p:nvSpPr>
        <p:spPr/>
        <p:txBody>
          <a:bodyPr/>
          <a:lstStyle/>
          <a:p>
            <a:pPr algn="ctr"/>
            <a:r>
              <a:rPr lang="en-US" sz="2700" b="1" dirty="0"/>
              <a:t>Culture</a:t>
            </a:r>
          </a:p>
        </p:txBody>
      </p:sp>
      <p:sp>
        <p:nvSpPr>
          <p:cNvPr id="8" name="Text Placeholder 7"/>
          <p:cNvSpPr>
            <a:spLocks noGrp="1"/>
          </p:cNvSpPr>
          <p:nvPr>
            <p:ph type="body" sz="half" idx="16"/>
          </p:nvPr>
        </p:nvSpPr>
        <p:spPr>
          <a:xfrm>
            <a:off x="2904831" y="2286001"/>
            <a:ext cx="2333093" cy="2999132"/>
          </a:xfrm>
        </p:spPr>
        <p:txBody>
          <a:bodyPr>
            <a:normAutofit fontScale="92500" lnSpcReduction="20000"/>
          </a:bodyPr>
          <a:lstStyle/>
          <a:p>
            <a:pPr lvl="0"/>
            <a:r>
              <a:rPr lang="en-US" sz="2100" b="1" dirty="0"/>
              <a:t>No respect for 	authority</a:t>
            </a:r>
            <a:endParaRPr lang="en-US" sz="2100" dirty="0"/>
          </a:p>
          <a:p>
            <a:pPr lvl="0"/>
            <a:r>
              <a:rPr lang="en-US" sz="2100" b="1" dirty="0"/>
              <a:t>Disregard of God</a:t>
            </a:r>
          </a:p>
          <a:p>
            <a:pPr lvl="0"/>
            <a:r>
              <a:rPr lang="en-US" sz="2250" b="1" dirty="0"/>
              <a:t>No absolutes</a:t>
            </a:r>
            <a:endParaRPr lang="en-US" sz="2250" dirty="0"/>
          </a:p>
          <a:p>
            <a:pPr lvl="0"/>
            <a:r>
              <a:rPr lang="en-US" sz="2250" b="1" dirty="0"/>
              <a:t>No moral stand.</a:t>
            </a:r>
          </a:p>
          <a:p>
            <a:r>
              <a:rPr lang="en-US" sz="2250" b="1" dirty="0"/>
              <a:t>Feminism</a:t>
            </a:r>
            <a:r>
              <a:rPr lang="en-US" sz="2400" b="1" dirty="0"/>
              <a:t> </a:t>
            </a:r>
          </a:p>
          <a:p>
            <a:pPr lvl="0"/>
            <a:r>
              <a:rPr lang="en-US" sz="2250" b="1" dirty="0"/>
              <a:t>Entertainment</a:t>
            </a:r>
            <a:endParaRPr lang="en-US" sz="2250" dirty="0"/>
          </a:p>
          <a:p>
            <a:pPr lvl="0"/>
            <a:r>
              <a:rPr lang="en-US" sz="2250" b="1" dirty="0"/>
              <a:t>Physical over 	Spiritual</a:t>
            </a:r>
            <a:endParaRPr lang="en-US" sz="2250" dirty="0"/>
          </a:p>
          <a:p>
            <a:endParaRPr lang="en-US" sz="2400" b="1" dirty="0"/>
          </a:p>
        </p:txBody>
      </p:sp>
      <p:sp>
        <p:nvSpPr>
          <p:cNvPr id="6" name="Text Placeholder 5"/>
          <p:cNvSpPr>
            <a:spLocks noGrp="1"/>
          </p:cNvSpPr>
          <p:nvPr>
            <p:ph type="body" sz="quarter" idx="13"/>
          </p:nvPr>
        </p:nvSpPr>
        <p:spPr>
          <a:xfrm>
            <a:off x="5343529" y="1771652"/>
            <a:ext cx="3055040" cy="432197"/>
          </a:xfrm>
        </p:spPr>
        <p:txBody>
          <a:bodyPr/>
          <a:lstStyle/>
          <a:p>
            <a:pPr algn="ctr"/>
            <a:r>
              <a:rPr lang="en-US" sz="2700" b="1" dirty="0"/>
              <a:t>False Doctrines</a:t>
            </a:r>
          </a:p>
        </p:txBody>
      </p:sp>
      <p:sp>
        <p:nvSpPr>
          <p:cNvPr id="9" name="Text Placeholder 8"/>
          <p:cNvSpPr>
            <a:spLocks noGrp="1"/>
          </p:cNvSpPr>
          <p:nvPr>
            <p:ph type="body" sz="half" idx="17"/>
          </p:nvPr>
        </p:nvSpPr>
        <p:spPr>
          <a:xfrm>
            <a:off x="5457896" y="2286001"/>
            <a:ext cx="3238847" cy="2919620"/>
          </a:xfrm>
        </p:spPr>
        <p:txBody>
          <a:bodyPr>
            <a:normAutofit fontScale="92500" lnSpcReduction="10000"/>
          </a:bodyPr>
          <a:lstStyle/>
          <a:p>
            <a:r>
              <a:rPr lang="en-US" sz="2400" b="1" dirty="0"/>
              <a:t>Total disregard for 	scripture</a:t>
            </a:r>
          </a:p>
          <a:p>
            <a:r>
              <a:rPr lang="en-US" sz="2400" b="1" dirty="0"/>
              <a:t>Reinterpretation of 	scripture to 		accommodate 	these values</a:t>
            </a:r>
          </a:p>
          <a:p>
            <a:r>
              <a:rPr lang="en-US" sz="2400" b="1" dirty="0"/>
              <a:t>Some will be drawn 	away</a:t>
            </a:r>
          </a:p>
        </p:txBody>
      </p:sp>
      <p:sp>
        <p:nvSpPr>
          <p:cNvPr id="2" name="TextBox 1"/>
          <p:cNvSpPr txBox="1"/>
          <p:nvPr/>
        </p:nvSpPr>
        <p:spPr>
          <a:xfrm>
            <a:off x="5304349" y="2203847"/>
            <a:ext cx="3766931" cy="3139321"/>
          </a:xfrm>
          <a:prstGeom prst="rect">
            <a:avLst/>
          </a:prstGeom>
          <a:noFill/>
        </p:spPr>
        <p:txBody>
          <a:bodyPr wrap="square" rtlCol="0">
            <a:spAutoFit/>
          </a:bodyPr>
          <a:lstStyle/>
          <a:p>
            <a:r>
              <a:rPr lang="en-US" sz="1800" i="1" dirty="0"/>
              <a:t>Oxford has chosen "post-truth" as the word of the year. It's a term that “describes a situation in which feelings trump facts," and indicates "relating to or denoting circumstances in which objective facts are less influential in shaping public opinion than appeals to emotion and personal belief.” (Time). </a:t>
            </a:r>
          </a:p>
        </p:txBody>
      </p:sp>
    </p:spTree>
    <p:extLst>
      <p:ext uri="{BB962C8B-B14F-4D97-AF65-F5344CB8AC3E}">
        <p14:creationId xmlns:p14="http://schemas.microsoft.com/office/powerpoint/2010/main" val="5633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 calcmode="lin" valueType="num">
                                      <p:cBhvr>
                                        <p:cTn id="2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2">
                                            <p:txEl>
                                              <p:pRg st="0" end="0"/>
                                            </p:txEl>
                                          </p:spTgt>
                                        </p:tgtEl>
                                      </p:cBhvr>
                                    </p:animEffect>
                                  </p:childTnLst>
                                  <p:subTnLst>
                                    <p:set>
                                      <p:cBhvr override="childStyle">
                                        <p:cTn dur="1" fill="hold" display="0" masterRel="nextClick" afterEffect="1"/>
                                        <p:tgtEl>
                                          <p:spTgt spid="2">
                                            <p:txEl>
                                              <p:pRg st="0" end="0"/>
                                            </p:txEl>
                                          </p:spTgt>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84585" y="625288"/>
            <a:ext cx="7118852" cy="1050398"/>
          </a:xfrm>
        </p:spPr>
        <p:txBody>
          <a:bodyPr/>
          <a:lstStyle/>
          <a:p>
            <a:r>
              <a:rPr lang="en-US" b="1" dirty="0"/>
              <a:t>Defense Against “Perverse Doctrine”</a:t>
            </a:r>
          </a:p>
        </p:txBody>
      </p:sp>
      <p:sp>
        <p:nvSpPr>
          <p:cNvPr id="11" name="Rectangle 10"/>
          <p:cNvSpPr/>
          <p:nvPr/>
        </p:nvSpPr>
        <p:spPr>
          <a:xfrm>
            <a:off x="484585" y="1802064"/>
            <a:ext cx="7884164" cy="3000821"/>
          </a:xfrm>
          <a:prstGeom prst="rect">
            <a:avLst/>
          </a:prstGeom>
        </p:spPr>
        <p:txBody>
          <a:bodyPr wrap="square">
            <a:spAutoFit/>
          </a:bodyPr>
          <a:lstStyle/>
          <a:p>
            <a:r>
              <a:rPr lang="en-US" sz="2700" b="1" baseline="30000" dirty="0">
                <a:effectLst>
                  <a:outerShdw blurRad="38100" dist="38100" dir="2700000" algn="tl">
                    <a:srgbClr val="000000">
                      <a:alpha val="43137"/>
                    </a:srgbClr>
                  </a:outerShdw>
                </a:effectLst>
              </a:rPr>
              <a:t> 31 </a:t>
            </a:r>
            <a:r>
              <a:rPr lang="en-US" sz="2700" b="1" i="1" dirty="0">
                <a:effectLst>
                  <a:outerShdw blurRad="38100" dist="38100" dir="2700000" algn="tl">
                    <a:srgbClr val="000000">
                      <a:alpha val="43137"/>
                    </a:srgbClr>
                  </a:outerShdw>
                </a:effectLst>
              </a:rPr>
              <a:t>Therefore watch, and remember that for three years I did not cease to warn everyone night and day with tears.</a:t>
            </a:r>
          </a:p>
          <a:p>
            <a:r>
              <a:rPr lang="en-US" sz="2700" b="1" i="1" baseline="30000" dirty="0">
                <a:effectLst>
                  <a:outerShdw blurRad="38100" dist="38100" dir="2700000" algn="tl">
                    <a:srgbClr val="000000">
                      <a:alpha val="43137"/>
                    </a:srgbClr>
                  </a:outerShdw>
                </a:effectLst>
              </a:rPr>
              <a:t>32 </a:t>
            </a:r>
            <a:r>
              <a:rPr lang="en-US" sz="2700" b="1" i="1" dirty="0">
                <a:effectLst>
                  <a:outerShdw blurRad="38100" dist="38100" dir="2700000" algn="tl">
                    <a:srgbClr val="000000">
                      <a:alpha val="43137"/>
                    </a:srgbClr>
                  </a:outerShdw>
                </a:effectLst>
              </a:rPr>
              <a:t>“So now, brethren, I commend you to God and to the word of His grace, which is able to build you up and give you an inheritance among all those who are sanctified</a:t>
            </a:r>
            <a:r>
              <a:rPr lang="en-US" sz="2700" b="1" dirty="0">
                <a:effectLst>
                  <a:outerShdw blurRad="38100" dist="38100" dir="2700000" algn="tl">
                    <a:srgbClr val="000000">
                      <a:alpha val="43137"/>
                    </a:srgbClr>
                  </a:outerShdw>
                </a:effectLst>
              </a:rPr>
              <a:t>. </a:t>
            </a:r>
            <a:endParaRPr lang="en-US" sz="2700" dirty="0"/>
          </a:p>
        </p:txBody>
      </p:sp>
      <p:cxnSp>
        <p:nvCxnSpPr>
          <p:cNvPr id="13" name="Straight Connector 12"/>
          <p:cNvCxnSpPr/>
          <p:nvPr/>
        </p:nvCxnSpPr>
        <p:spPr>
          <a:xfrm>
            <a:off x="4029100" y="3486150"/>
            <a:ext cx="381287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605932" y="2253701"/>
            <a:ext cx="962219" cy="77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320684" y="3908561"/>
            <a:ext cx="3907300" cy="497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53493" y="2634167"/>
            <a:ext cx="847918" cy="1187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13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br>
              <a:rPr lang="en-US" b="1" dirty="0"/>
            </a:br>
            <a:r>
              <a:rPr lang="en-US" b="1" dirty="0"/>
              <a:t>Reason for Qualification in Titus 1:9</a:t>
            </a:r>
          </a:p>
        </p:txBody>
      </p:sp>
      <p:sp>
        <p:nvSpPr>
          <p:cNvPr id="10" name="TextBox 9"/>
          <p:cNvSpPr txBox="1"/>
          <p:nvPr/>
        </p:nvSpPr>
        <p:spPr>
          <a:xfrm>
            <a:off x="556594" y="2174186"/>
            <a:ext cx="6997148" cy="1916358"/>
          </a:xfrm>
          <a:prstGeom prst="rect">
            <a:avLst/>
          </a:prstGeom>
          <a:noFill/>
        </p:spPr>
        <p:txBody>
          <a:bodyPr wrap="square" rtlCol="0">
            <a:spAutoFit/>
          </a:bodyPr>
          <a:lstStyle/>
          <a:p>
            <a:pPr algn="ctr"/>
            <a:r>
              <a:rPr lang="en-US" sz="2700" b="1" i="1" dirty="0"/>
              <a:t>“holding fast the faithful word as he has been taught, that he may be able, by sound doctrine, both to exhort and convict those who contradict.”</a:t>
            </a:r>
          </a:p>
          <a:p>
            <a:endParaRPr lang="en-US" sz="1053" dirty="0"/>
          </a:p>
        </p:txBody>
      </p:sp>
    </p:spTree>
    <p:extLst>
      <p:ext uri="{BB962C8B-B14F-4D97-AF65-F5344CB8AC3E}">
        <p14:creationId xmlns:p14="http://schemas.microsoft.com/office/powerpoint/2010/main" val="324582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Effect transition="in" filter="fade">
                                      <p:cBhvr>
                                        <p:cTn id="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My Prayer for the future of this church:</a:t>
            </a:r>
          </a:p>
        </p:txBody>
      </p:sp>
      <p:sp>
        <p:nvSpPr>
          <p:cNvPr id="3" name="Content Placeholder 2"/>
          <p:cNvSpPr>
            <a:spLocks noGrp="1"/>
          </p:cNvSpPr>
          <p:nvPr>
            <p:ph idx="1"/>
          </p:nvPr>
        </p:nvSpPr>
        <p:spPr>
          <a:xfrm>
            <a:off x="827486" y="1825442"/>
            <a:ext cx="7859317" cy="3146611"/>
          </a:xfrm>
        </p:spPr>
        <p:txBody>
          <a:bodyPr>
            <a:normAutofit lnSpcReduction="10000"/>
          </a:bodyPr>
          <a:lstStyle/>
          <a:p>
            <a:r>
              <a:rPr lang="en-US" sz="2700" b="1" dirty="0"/>
              <a:t> </a:t>
            </a:r>
            <a:r>
              <a:rPr lang="en-US" sz="2400" b="1" dirty="0"/>
              <a:t>That the church will always have shepherds who will:</a:t>
            </a:r>
          </a:p>
          <a:p>
            <a:pPr marL="0" indent="0">
              <a:buNone/>
            </a:pPr>
            <a:r>
              <a:rPr lang="en-US" sz="2400" b="1" dirty="0"/>
              <a:t>	- </a:t>
            </a:r>
            <a:r>
              <a:rPr lang="en-US" sz="2400" dirty="0"/>
              <a:t>Be governed by a determination to do what    		   	Jesus, the chief shepherd, desires.</a:t>
            </a:r>
          </a:p>
          <a:p>
            <a:pPr marL="0" indent="0">
              <a:buNone/>
            </a:pPr>
            <a:r>
              <a:rPr lang="en-US" sz="2400" dirty="0"/>
              <a:t>	- Do a better job of accomplishing this than the 			present shepherds have done.</a:t>
            </a:r>
          </a:p>
          <a:p>
            <a:pPr marL="0" indent="0">
              <a:buNone/>
            </a:pPr>
            <a:r>
              <a:rPr lang="en-US" sz="2400" dirty="0"/>
              <a:t>	- Never compromise to accommodate culture</a:t>
            </a:r>
          </a:p>
          <a:p>
            <a:r>
              <a:rPr lang="en-US" sz="2400" b="1" dirty="0"/>
              <a:t> That a loyal remnant will follow such shepherds</a:t>
            </a:r>
          </a:p>
        </p:txBody>
      </p:sp>
    </p:spTree>
    <p:extLst>
      <p:ext uri="{BB962C8B-B14F-4D97-AF65-F5344CB8AC3E}">
        <p14:creationId xmlns:p14="http://schemas.microsoft.com/office/powerpoint/2010/main" val="375263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3600" b="1" dirty="0"/>
            </a:br>
            <a:r>
              <a:rPr lang="en-US" sz="3600" b="1" dirty="0"/>
              <a:t>Conclusion:</a:t>
            </a:r>
          </a:p>
        </p:txBody>
      </p:sp>
      <p:sp>
        <p:nvSpPr>
          <p:cNvPr id="3" name="TextBox 2"/>
          <p:cNvSpPr txBox="1"/>
          <p:nvPr/>
        </p:nvSpPr>
        <p:spPr>
          <a:xfrm>
            <a:off x="1202637" y="2124490"/>
            <a:ext cx="6430618" cy="2169825"/>
          </a:xfrm>
          <a:prstGeom prst="rect">
            <a:avLst/>
          </a:prstGeom>
          <a:noFill/>
        </p:spPr>
        <p:txBody>
          <a:bodyPr wrap="square" rtlCol="0">
            <a:spAutoFit/>
          </a:bodyPr>
          <a:lstStyle/>
          <a:p>
            <a:pPr algn="ctr"/>
            <a:r>
              <a:rPr lang="en-US" sz="2700" b="1" i="1" dirty="0">
                <a:effectLst>
                  <a:outerShdw blurRad="38100" dist="38100" dir="2700000" algn="tl">
                    <a:srgbClr val="000000">
                      <a:alpha val="43137"/>
                    </a:srgbClr>
                  </a:outerShdw>
                </a:effectLst>
              </a:rPr>
              <a:t>“So now, brethren, I commend you to God and to the word of His grace, which is able to build you up and give you an inheritance among all those who are sanctified.”</a:t>
            </a:r>
            <a:endParaRPr lang="en-US" sz="2700" i="1" dirty="0"/>
          </a:p>
        </p:txBody>
      </p:sp>
    </p:spTree>
    <p:extLst>
      <p:ext uri="{BB962C8B-B14F-4D97-AF65-F5344CB8AC3E}">
        <p14:creationId xmlns:p14="http://schemas.microsoft.com/office/powerpoint/2010/main" val="379237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583" y="625288"/>
            <a:ext cx="7136646" cy="1050398"/>
          </a:xfrm>
        </p:spPr>
        <p:txBody>
          <a:bodyPr/>
          <a:lstStyle/>
          <a:p>
            <a:r>
              <a:rPr lang="en-US" b="1" dirty="0"/>
              <a:t>Looking to the Future </a:t>
            </a:r>
            <a:r>
              <a:rPr lang="en-US" dirty="0"/>
              <a:t>(Acts 20:25-32)</a:t>
            </a:r>
          </a:p>
        </p:txBody>
      </p:sp>
      <p:sp>
        <p:nvSpPr>
          <p:cNvPr id="5" name="TextBox 4"/>
          <p:cNvSpPr txBox="1"/>
          <p:nvPr/>
        </p:nvSpPr>
        <p:spPr>
          <a:xfrm>
            <a:off x="227640" y="1406627"/>
            <a:ext cx="8796131" cy="3647152"/>
          </a:xfrm>
          <a:prstGeom prst="rect">
            <a:avLst/>
          </a:prstGeom>
          <a:noFill/>
        </p:spPr>
        <p:txBody>
          <a:bodyPr wrap="square" rtlCol="0">
            <a:spAutoFit/>
          </a:bodyPr>
          <a:lstStyle/>
          <a:p>
            <a:r>
              <a:rPr lang="en-US" sz="2100" b="1" baseline="30000" dirty="0">
                <a:effectLst>
                  <a:outerShdw blurRad="38100" dist="38100" dir="2700000" algn="tl">
                    <a:srgbClr val="000000">
                      <a:alpha val="43137"/>
                    </a:srgbClr>
                  </a:outerShdw>
                </a:effectLst>
              </a:rPr>
              <a:t>28 </a:t>
            </a:r>
            <a:r>
              <a:rPr lang="en-US" sz="2100" b="1" dirty="0">
                <a:effectLst>
                  <a:outerShdw blurRad="38100" dist="38100" dir="2700000" algn="tl">
                    <a:srgbClr val="000000">
                      <a:alpha val="43137"/>
                    </a:srgbClr>
                  </a:outerShdw>
                </a:effectLst>
              </a:rPr>
              <a:t>Therefore take heed to yourselves and to all the flock, among which the Holy Spirit has made you overseers, to shepherd the church of God which He purchased with His own blood. </a:t>
            </a:r>
            <a:r>
              <a:rPr lang="en-US" sz="2100" b="1" baseline="30000" dirty="0">
                <a:effectLst>
                  <a:outerShdw blurRad="38100" dist="38100" dir="2700000" algn="tl">
                    <a:srgbClr val="000000">
                      <a:alpha val="43137"/>
                    </a:srgbClr>
                  </a:outerShdw>
                </a:effectLst>
              </a:rPr>
              <a:t>29 </a:t>
            </a:r>
            <a:r>
              <a:rPr lang="en-US" sz="2100" b="1" dirty="0">
                <a:effectLst>
                  <a:outerShdw blurRad="38100" dist="38100" dir="2700000" algn="tl">
                    <a:srgbClr val="000000">
                      <a:alpha val="43137"/>
                    </a:srgbClr>
                  </a:outerShdw>
                </a:effectLst>
              </a:rPr>
              <a:t>For I know this, that after my departure savage wolves will come in among you, not sparing the flock. </a:t>
            </a:r>
            <a:r>
              <a:rPr lang="en-US" sz="2100" b="1" baseline="30000" dirty="0">
                <a:effectLst>
                  <a:outerShdw blurRad="38100" dist="38100" dir="2700000" algn="tl">
                    <a:srgbClr val="000000">
                      <a:alpha val="43137"/>
                    </a:srgbClr>
                  </a:outerShdw>
                </a:effectLst>
              </a:rPr>
              <a:t>30 </a:t>
            </a:r>
            <a:r>
              <a:rPr lang="en-US" sz="2100" b="1" dirty="0">
                <a:effectLst>
                  <a:outerShdw blurRad="38100" dist="38100" dir="2700000" algn="tl">
                    <a:srgbClr val="000000">
                      <a:alpha val="43137"/>
                    </a:srgbClr>
                  </a:outerShdw>
                </a:effectLst>
              </a:rPr>
              <a:t>Also from among yourselves men will rise up, speaking perverse things, to draw away the disciples after themselves. </a:t>
            </a:r>
            <a:r>
              <a:rPr lang="en-US" sz="2100" b="1" baseline="30000" dirty="0">
                <a:effectLst>
                  <a:outerShdw blurRad="38100" dist="38100" dir="2700000" algn="tl">
                    <a:srgbClr val="000000">
                      <a:alpha val="43137"/>
                    </a:srgbClr>
                  </a:outerShdw>
                </a:effectLst>
              </a:rPr>
              <a:t>31 </a:t>
            </a:r>
            <a:r>
              <a:rPr lang="en-US" sz="2100" b="1" dirty="0">
                <a:effectLst>
                  <a:outerShdw blurRad="38100" dist="38100" dir="2700000" algn="tl">
                    <a:srgbClr val="000000">
                      <a:alpha val="43137"/>
                    </a:srgbClr>
                  </a:outerShdw>
                </a:effectLst>
              </a:rPr>
              <a:t>Therefore watch, and remember that for three years I did not cease to warn everyone night and day with tears.</a:t>
            </a:r>
            <a:r>
              <a:rPr lang="en-US" sz="2100" b="1" baseline="30000" dirty="0">
                <a:effectLst>
                  <a:outerShdw blurRad="38100" dist="38100" dir="2700000" algn="tl">
                    <a:srgbClr val="000000">
                      <a:alpha val="43137"/>
                    </a:srgbClr>
                  </a:outerShdw>
                </a:effectLst>
              </a:rPr>
              <a:t>32 </a:t>
            </a:r>
            <a:r>
              <a:rPr lang="en-US" sz="2100" b="1" dirty="0">
                <a:effectLst>
                  <a:outerShdw blurRad="38100" dist="38100" dir="2700000" algn="tl">
                    <a:srgbClr val="000000">
                      <a:alpha val="43137"/>
                    </a:srgbClr>
                  </a:outerShdw>
                </a:effectLst>
              </a:rPr>
              <a:t>“So now, brethren, I commend you to God and to the word of His grace, which is able to build you up and give you an inheritance among all those who are sanctified. </a:t>
            </a:r>
          </a:p>
        </p:txBody>
      </p:sp>
    </p:spTree>
    <p:extLst>
      <p:ext uri="{BB962C8B-B14F-4D97-AF65-F5344CB8AC3E}">
        <p14:creationId xmlns:p14="http://schemas.microsoft.com/office/powerpoint/2010/main" val="181319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85751"/>
            <a:ext cx="9144000" cy="4143122"/>
          </a:xfrm>
          <a:prstGeom prst="rect">
            <a:avLst/>
          </a:prstGeom>
          <a:solidFill>
            <a:schemeClr val="bg1"/>
          </a:solidFill>
        </p:spPr>
        <p:txBody>
          <a:bodyPr wrap="square" rtlCol="0">
            <a:spAutoFit/>
          </a:bodyPr>
          <a:lstStyle/>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p:txBody>
      </p:sp>
    </p:spTree>
    <p:extLst>
      <p:ext uri="{BB962C8B-B14F-4D97-AF65-F5344CB8AC3E}">
        <p14:creationId xmlns:p14="http://schemas.microsoft.com/office/powerpoint/2010/main" val="2788363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583" y="625288"/>
            <a:ext cx="7136646" cy="1050398"/>
          </a:xfrm>
        </p:spPr>
        <p:txBody>
          <a:bodyPr/>
          <a:lstStyle/>
          <a:p>
            <a:r>
              <a:rPr lang="en-US" b="1" dirty="0"/>
              <a:t>Looking to the Future </a:t>
            </a:r>
            <a:r>
              <a:rPr lang="en-US" dirty="0"/>
              <a:t>(Acts 20:25-32)</a:t>
            </a:r>
          </a:p>
        </p:txBody>
      </p:sp>
      <p:sp>
        <p:nvSpPr>
          <p:cNvPr id="5" name="TextBox 4"/>
          <p:cNvSpPr txBox="1"/>
          <p:nvPr/>
        </p:nvSpPr>
        <p:spPr>
          <a:xfrm>
            <a:off x="227640" y="1406627"/>
            <a:ext cx="8796131" cy="3647152"/>
          </a:xfrm>
          <a:prstGeom prst="rect">
            <a:avLst/>
          </a:prstGeom>
          <a:noFill/>
        </p:spPr>
        <p:txBody>
          <a:bodyPr wrap="square" rtlCol="0">
            <a:spAutoFit/>
          </a:bodyPr>
          <a:lstStyle/>
          <a:p>
            <a:r>
              <a:rPr lang="en-US" sz="2100" b="1" baseline="30000" dirty="0">
                <a:effectLst>
                  <a:outerShdw blurRad="38100" dist="38100" dir="2700000" algn="tl">
                    <a:srgbClr val="000000">
                      <a:alpha val="43137"/>
                    </a:srgbClr>
                  </a:outerShdw>
                </a:effectLst>
              </a:rPr>
              <a:t>28 </a:t>
            </a:r>
            <a:r>
              <a:rPr lang="en-US" sz="2100" b="1" dirty="0">
                <a:effectLst>
                  <a:outerShdw blurRad="38100" dist="38100" dir="2700000" algn="tl">
                    <a:srgbClr val="000000">
                      <a:alpha val="43137"/>
                    </a:srgbClr>
                  </a:outerShdw>
                </a:effectLst>
              </a:rPr>
              <a:t>Therefore take heed to yourselves and to all the flock, among which the Holy Spirit has made you overseers, to shepherd the church of God which He purchased with His own blood. </a:t>
            </a:r>
            <a:r>
              <a:rPr lang="en-US" sz="2100" b="1" baseline="30000" dirty="0">
                <a:effectLst>
                  <a:outerShdw blurRad="38100" dist="38100" dir="2700000" algn="tl">
                    <a:srgbClr val="000000">
                      <a:alpha val="43137"/>
                    </a:srgbClr>
                  </a:outerShdw>
                </a:effectLst>
              </a:rPr>
              <a:t>29 </a:t>
            </a:r>
            <a:r>
              <a:rPr lang="en-US" sz="2100" b="1" dirty="0">
                <a:effectLst>
                  <a:outerShdw blurRad="38100" dist="38100" dir="2700000" algn="tl">
                    <a:srgbClr val="000000">
                      <a:alpha val="43137"/>
                    </a:srgbClr>
                  </a:outerShdw>
                </a:effectLst>
              </a:rPr>
              <a:t>For I know this, that after my departure savage wolves will come in among you, not sparing the flock. </a:t>
            </a:r>
            <a:r>
              <a:rPr lang="en-US" sz="2100" b="1" baseline="30000" dirty="0">
                <a:effectLst>
                  <a:outerShdw blurRad="38100" dist="38100" dir="2700000" algn="tl">
                    <a:srgbClr val="000000">
                      <a:alpha val="43137"/>
                    </a:srgbClr>
                  </a:outerShdw>
                </a:effectLst>
              </a:rPr>
              <a:t>30 </a:t>
            </a:r>
            <a:r>
              <a:rPr lang="en-US" sz="2100" b="1" dirty="0">
                <a:effectLst>
                  <a:outerShdw blurRad="38100" dist="38100" dir="2700000" algn="tl">
                    <a:srgbClr val="000000">
                      <a:alpha val="43137"/>
                    </a:srgbClr>
                  </a:outerShdw>
                </a:effectLst>
              </a:rPr>
              <a:t>Also from among yourselves men will rise up, speaking perverse things, to draw away the disciples after themselves. </a:t>
            </a:r>
            <a:r>
              <a:rPr lang="en-US" sz="2100" b="1" baseline="30000" dirty="0">
                <a:effectLst>
                  <a:outerShdw blurRad="38100" dist="38100" dir="2700000" algn="tl">
                    <a:srgbClr val="000000">
                      <a:alpha val="43137"/>
                    </a:srgbClr>
                  </a:outerShdw>
                </a:effectLst>
              </a:rPr>
              <a:t>31 </a:t>
            </a:r>
            <a:r>
              <a:rPr lang="en-US" sz="2100" b="1" dirty="0">
                <a:effectLst>
                  <a:outerShdw blurRad="38100" dist="38100" dir="2700000" algn="tl">
                    <a:srgbClr val="000000">
                      <a:alpha val="43137"/>
                    </a:srgbClr>
                  </a:outerShdw>
                </a:effectLst>
              </a:rPr>
              <a:t>Therefore watch, and remember that for three years I did not cease to warn everyone night and day with tears.</a:t>
            </a:r>
            <a:r>
              <a:rPr lang="en-US" sz="2100" b="1" baseline="30000" dirty="0">
                <a:effectLst>
                  <a:outerShdw blurRad="38100" dist="38100" dir="2700000" algn="tl">
                    <a:srgbClr val="000000">
                      <a:alpha val="43137"/>
                    </a:srgbClr>
                  </a:outerShdw>
                </a:effectLst>
              </a:rPr>
              <a:t>32 </a:t>
            </a:r>
            <a:r>
              <a:rPr lang="en-US" sz="2100" b="1" dirty="0">
                <a:effectLst>
                  <a:outerShdw blurRad="38100" dist="38100" dir="2700000" algn="tl">
                    <a:srgbClr val="000000">
                      <a:alpha val="43137"/>
                    </a:srgbClr>
                  </a:outerShdw>
                </a:effectLst>
              </a:rPr>
              <a:t>“So now, brethren, I commend you to God and to the word of His grace, which is able to build you up and give you an inheritance among all those who are sanctified. </a:t>
            </a:r>
          </a:p>
        </p:txBody>
      </p:sp>
      <p:cxnSp>
        <p:nvCxnSpPr>
          <p:cNvPr id="7" name="Straight Connector 6"/>
          <p:cNvCxnSpPr/>
          <p:nvPr/>
        </p:nvCxnSpPr>
        <p:spPr>
          <a:xfrm>
            <a:off x="1880419" y="1779024"/>
            <a:ext cx="303079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911213" y="2099805"/>
            <a:ext cx="1249926" cy="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62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85751"/>
            <a:ext cx="9144000" cy="4143122"/>
          </a:xfrm>
          <a:prstGeom prst="rect">
            <a:avLst/>
          </a:prstGeom>
          <a:solidFill>
            <a:schemeClr val="bg1"/>
          </a:solidFill>
        </p:spPr>
        <p:txBody>
          <a:bodyPr wrap="square" rtlCol="0">
            <a:spAutoFit/>
          </a:bodyPr>
          <a:lstStyle/>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a:p>
            <a:endParaRPr lang="en-US" sz="1053" dirty="0"/>
          </a:p>
        </p:txBody>
      </p:sp>
    </p:spTree>
    <p:extLst>
      <p:ext uri="{BB962C8B-B14F-4D97-AF65-F5344CB8AC3E}">
        <p14:creationId xmlns:p14="http://schemas.microsoft.com/office/powerpoint/2010/main" val="124730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Men to be considered for the eldership:</a:t>
            </a:r>
          </a:p>
        </p:txBody>
      </p:sp>
      <p:sp>
        <p:nvSpPr>
          <p:cNvPr id="4" name="Content Placeholder 3"/>
          <p:cNvSpPr>
            <a:spLocks noGrp="1"/>
          </p:cNvSpPr>
          <p:nvPr>
            <p:ph idx="1"/>
          </p:nvPr>
        </p:nvSpPr>
        <p:spPr>
          <a:xfrm>
            <a:off x="1457979" y="1944947"/>
            <a:ext cx="6709906" cy="3038167"/>
          </a:xfrm>
        </p:spPr>
        <p:txBody>
          <a:bodyPr>
            <a:normAutofit/>
          </a:bodyPr>
          <a:lstStyle/>
          <a:p>
            <a:r>
              <a:rPr lang="en-US" sz="3000" dirty="0"/>
              <a:t> </a:t>
            </a:r>
            <a:r>
              <a:rPr lang="en-US" sz="3000" b="1" dirty="0"/>
              <a:t>Larry Brown</a:t>
            </a:r>
          </a:p>
          <a:p>
            <a:r>
              <a:rPr lang="en-US" sz="3000" b="1" dirty="0"/>
              <a:t> Barry Caudill</a:t>
            </a:r>
          </a:p>
          <a:p>
            <a:r>
              <a:rPr lang="en-US" sz="3000" b="1" dirty="0"/>
              <a:t> Sam </a:t>
            </a:r>
            <a:r>
              <a:rPr lang="en-US" sz="3000" b="1" dirty="0" err="1"/>
              <a:t>Freesmeyer</a:t>
            </a:r>
            <a:endParaRPr lang="en-US" sz="3000" b="1" dirty="0"/>
          </a:p>
          <a:p>
            <a:r>
              <a:rPr lang="en-US" sz="3000" b="1" dirty="0"/>
              <a:t> James Newman</a:t>
            </a:r>
          </a:p>
        </p:txBody>
      </p:sp>
    </p:spTree>
    <p:extLst>
      <p:ext uri="{BB962C8B-B14F-4D97-AF65-F5344CB8AC3E}">
        <p14:creationId xmlns:p14="http://schemas.microsoft.com/office/powerpoint/2010/main" val="62739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Men to be considered to serve as Deacons</a:t>
            </a:r>
          </a:p>
        </p:txBody>
      </p:sp>
      <p:sp>
        <p:nvSpPr>
          <p:cNvPr id="4" name="Content Placeholder 3"/>
          <p:cNvSpPr>
            <a:spLocks noGrp="1"/>
          </p:cNvSpPr>
          <p:nvPr>
            <p:ph idx="1"/>
          </p:nvPr>
        </p:nvSpPr>
        <p:spPr>
          <a:xfrm>
            <a:off x="1457979" y="1944947"/>
            <a:ext cx="6709906" cy="3038167"/>
          </a:xfrm>
        </p:spPr>
        <p:txBody>
          <a:bodyPr>
            <a:normAutofit/>
          </a:bodyPr>
          <a:lstStyle/>
          <a:p>
            <a:r>
              <a:rPr lang="en-US" sz="3000" dirty="0"/>
              <a:t> </a:t>
            </a:r>
            <a:r>
              <a:rPr lang="en-US" sz="3000" b="1" dirty="0"/>
              <a:t>Anthony Caudill </a:t>
            </a:r>
            <a:endParaRPr lang="en-US" sz="3000" dirty="0"/>
          </a:p>
          <a:p>
            <a:r>
              <a:rPr lang="en-US" sz="3000" b="1" dirty="0"/>
              <a:t> Dave Hamlett </a:t>
            </a:r>
            <a:endParaRPr lang="en-US" sz="3000" dirty="0"/>
          </a:p>
          <a:p>
            <a:r>
              <a:rPr lang="en-US" sz="3000" b="1" dirty="0"/>
              <a:t> Jack Johnson                     </a:t>
            </a:r>
            <a:endParaRPr lang="en-US" sz="3000" dirty="0"/>
          </a:p>
          <a:p>
            <a:r>
              <a:rPr lang="en-US" sz="3000" b="1" dirty="0"/>
              <a:t> Grant Pickup </a:t>
            </a:r>
            <a:endParaRPr lang="en-US" sz="3000" dirty="0"/>
          </a:p>
          <a:p>
            <a:r>
              <a:rPr lang="en-US" sz="3000" b="1" dirty="0"/>
              <a:t> Ryan Poe</a:t>
            </a:r>
            <a:endParaRPr lang="en-US" sz="3000" dirty="0"/>
          </a:p>
          <a:p>
            <a:endParaRPr lang="en-US" sz="3000" b="1" dirty="0"/>
          </a:p>
        </p:txBody>
      </p:sp>
    </p:spTree>
    <p:extLst>
      <p:ext uri="{BB962C8B-B14F-4D97-AF65-F5344CB8AC3E}">
        <p14:creationId xmlns:p14="http://schemas.microsoft.com/office/powerpoint/2010/main" val="42538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3550" y="1657350"/>
            <a:ext cx="6301409" cy="830997"/>
          </a:xfrm>
          <a:prstGeom prst="rect">
            <a:avLst/>
          </a:prstGeom>
          <a:noFill/>
        </p:spPr>
        <p:txBody>
          <a:bodyPr wrap="square" rtlCol="0">
            <a:spAutoFit/>
          </a:bodyPr>
          <a:lstStyle/>
          <a:p>
            <a:pPr algn="ctr"/>
            <a:r>
              <a:rPr lang="en-US" sz="2400" b="1" dirty="0"/>
              <a:t>What is the greatest danger facing the Embry Hills Church?</a:t>
            </a:r>
          </a:p>
        </p:txBody>
      </p:sp>
      <p:sp>
        <p:nvSpPr>
          <p:cNvPr id="3" name="TextBox 2"/>
          <p:cNvSpPr txBox="1"/>
          <p:nvPr/>
        </p:nvSpPr>
        <p:spPr>
          <a:xfrm>
            <a:off x="1088338" y="2775502"/>
            <a:ext cx="6301409" cy="830997"/>
          </a:xfrm>
          <a:prstGeom prst="rect">
            <a:avLst/>
          </a:prstGeom>
          <a:noFill/>
        </p:spPr>
        <p:txBody>
          <a:bodyPr wrap="square" rtlCol="0">
            <a:spAutoFit/>
          </a:bodyPr>
          <a:lstStyle/>
          <a:p>
            <a:pPr algn="ctr"/>
            <a:r>
              <a:rPr lang="en-US" sz="2400" b="1" dirty="0"/>
              <a:t>These were not Paul’s greatest concerns for the church in Ephesus!</a:t>
            </a:r>
          </a:p>
        </p:txBody>
      </p:sp>
    </p:spTree>
    <p:extLst>
      <p:ext uri="{BB962C8B-B14F-4D97-AF65-F5344CB8AC3E}">
        <p14:creationId xmlns:p14="http://schemas.microsoft.com/office/powerpoint/2010/main" val="27593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subTnLst>
                                    <p:animClr clrSpc="rgb" dir="cw">
                                      <p:cBhvr override="childStyle">
                                        <p:cTn dur="1" fill="hold" display="0" masterRel="nextClick" afterEffect="1"/>
                                        <p:tgtEl>
                                          <p:spTgt spid="2"/>
                                        </p:tgtEl>
                                        <p:attrNameLst>
                                          <p:attrName>ppt_c</p:attrName>
                                        </p:attrNameLst>
                                      </p:cBhvr>
                                      <p:to>
                                        <a:schemeClr val="hlink"/>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583" y="625288"/>
            <a:ext cx="7136646" cy="1050398"/>
          </a:xfrm>
        </p:spPr>
        <p:txBody>
          <a:bodyPr/>
          <a:lstStyle/>
          <a:p>
            <a:r>
              <a:rPr lang="en-US" b="1" dirty="0"/>
              <a:t>Looking to the Future </a:t>
            </a:r>
            <a:r>
              <a:rPr lang="en-US" dirty="0"/>
              <a:t>(Acts 20:25-32)</a:t>
            </a:r>
          </a:p>
        </p:txBody>
      </p:sp>
      <p:sp>
        <p:nvSpPr>
          <p:cNvPr id="5" name="TextBox 4"/>
          <p:cNvSpPr txBox="1"/>
          <p:nvPr/>
        </p:nvSpPr>
        <p:spPr>
          <a:xfrm>
            <a:off x="227640" y="1406627"/>
            <a:ext cx="8796131" cy="3647152"/>
          </a:xfrm>
          <a:prstGeom prst="rect">
            <a:avLst/>
          </a:prstGeom>
          <a:noFill/>
        </p:spPr>
        <p:txBody>
          <a:bodyPr wrap="square" rtlCol="0">
            <a:spAutoFit/>
          </a:bodyPr>
          <a:lstStyle/>
          <a:p>
            <a:r>
              <a:rPr lang="en-US" sz="2100" b="1" baseline="30000" dirty="0">
                <a:effectLst>
                  <a:outerShdw blurRad="38100" dist="38100" dir="2700000" algn="tl">
                    <a:srgbClr val="000000">
                      <a:alpha val="43137"/>
                    </a:srgbClr>
                  </a:outerShdw>
                </a:effectLst>
              </a:rPr>
              <a:t>28 </a:t>
            </a:r>
            <a:r>
              <a:rPr lang="en-US" sz="2100" b="1" dirty="0">
                <a:effectLst>
                  <a:outerShdw blurRad="38100" dist="38100" dir="2700000" algn="tl">
                    <a:srgbClr val="000000">
                      <a:alpha val="43137"/>
                    </a:srgbClr>
                  </a:outerShdw>
                </a:effectLst>
              </a:rPr>
              <a:t>Therefore take heed to yourselves and to all the flock, among which the Holy Spirit has made you overseers, to shepherd the church of God which He purchased with His own blood. </a:t>
            </a:r>
            <a:r>
              <a:rPr lang="en-US" sz="2100" b="1" baseline="30000" dirty="0">
                <a:effectLst>
                  <a:outerShdw blurRad="38100" dist="38100" dir="2700000" algn="tl">
                    <a:srgbClr val="000000">
                      <a:alpha val="43137"/>
                    </a:srgbClr>
                  </a:outerShdw>
                </a:effectLst>
              </a:rPr>
              <a:t>29 </a:t>
            </a:r>
            <a:r>
              <a:rPr lang="en-US" sz="2100" b="1" dirty="0">
                <a:effectLst>
                  <a:outerShdw blurRad="38100" dist="38100" dir="2700000" algn="tl">
                    <a:srgbClr val="000000">
                      <a:alpha val="43137"/>
                    </a:srgbClr>
                  </a:outerShdw>
                </a:effectLst>
              </a:rPr>
              <a:t>For I know this, that after my departure savage wolves will come in among you, not sparing the flock. </a:t>
            </a:r>
            <a:r>
              <a:rPr lang="en-US" sz="2100" b="1" baseline="30000" dirty="0">
                <a:effectLst>
                  <a:outerShdw blurRad="38100" dist="38100" dir="2700000" algn="tl">
                    <a:srgbClr val="000000">
                      <a:alpha val="43137"/>
                    </a:srgbClr>
                  </a:outerShdw>
                </a:effectLst>
              </a:rPr>
              <a:t>30 </a:t>
            </a:r>
            <a:r>
              <a:rPr lang="en-US" sz="2100" b="1" dirty="0">
                <a:effectLst>
                  <a:outerShdw blurRad="38100" dist="38100" dir="2700000" algn="tl">
                    <a:srgbClr val="000000">
                      <a:alpha val="43137"/>
                    </a:srgbClr>
                  </a:outerShdw>
                </a:effectLst>
              </a:rPr>
              <a:t>Also from among yourselves men will rise up, speaking perverse things, to draw away the disciples after themselves. </a:t>
            </a:r>
            <a:r>
              <a:rPr lang="en-US" sz="2100" b="1" baseline="30000" dirty="0">
                <a:effectLst>
                  <a:outerShdw blurRad="38100" dist="38100" dir="2700000" algn="tl">
                    <a:srgbClr val="000000">
                      <a:alpha val="43137"/>
                    </a:srgbClr>
                  </a:outerShdw>
                </a:effectLst>
              </a:rPr>
              <a:t>31 </a:t>
            </a:r>
            <a:r>
              <a:rPr lang="en-US" sz="2100" b="1" dirty="0">
                <a:effectLst>
                  <a:outerShdw blurRad="38100" dist="38100" dir="2700000" algn="tl">
                    <a:srgbClr val="000000">
                      <a:alpha val="43137"/>
                    </a:srgbClr>
                  </a:outerShdw>
                </a:effectLst>
              </a:rPr>
              <a:t>Therefore watch, and remember that for three years I did not cease to warn everyone night and day with tears.</a:t>
            </a:r>
            <a:r>
              <a:rPr lang="en-US" sz="2100" b="1" baseline="30000" dirty="0">
                <a:effectLst>
                  <a:outerShdw blurRad="38100" dist="38100" dir="2700000" algn="tl">
                    <a:srgbClr val="000000">
                      <a:alpha val="43137"/>
                    </a:srgbClr>
                  </a:outerShdw>
                </a:effectLst>
              </a:rPr>
              <a:t>32 </a:t>
            </a:r>
            <a:r>
              <a:rPr lang="en-US" sz="2100" b="1" dirty="0">
                <a:effectLst>
                  <a:outerShdw blurRad="38100" dist="38100" dir="2700000" algn="tl">
                    <a:srgbClr val="000000">
                      <a:alpha val="43137"/>
                    </a:srgbClr>
                  </a:outerShdw>
                </a:effectLst>
              </a:rPr>
              <a:t>“So now, brethren, I commend you to God and to the word of His grace, which is able to build you up and give you an inheritance among all those who are sanctified. </a:t>
            </a:r>
          </a:p>
        </p:txBody>
      </p:sp>
      <p:cxnSp>
        <p:nvCxnSpPr>
          <p:cNvPr id="7" name="Straight Connector 6"/>
          <p:cNvCxnSpPr/>
          <p:nvPr/>
        </p:nvCxnSpPr>
        <p:spPr>
          <a:xfrm>
            <a:off x="310040" y="3379226"/>
            <a:ext cx="7710841" cy="753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10040" y="3724689"/>
            <a:ext cx="3347563" cy="513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715159" y="2720838"/>
            <a:ext cx="3574079" cy="240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10037" y="3041294"/>
            <a:ext cx="1469067" cy="1250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978544" y="3053796"/>
            <a:ext cx="3574079" cy="240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79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467</TotalTime>
  <Words>295</Words>
  <Application>Microsoft Office PowerPoint</Application>
  <PresentationFormat>On-screen Show (16:10)</PresentationFormat>
  <Paragraphs>112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vt:lpstr>
      <vt:lpstr>Future of the Church</vt:lpstr>
      <vt:lpstr>Looking to the Future (Acts 20:25-32)</vt:lpstr>
      <vt:lpstr>PowerPoint Presentation</vt:lpstr>
      <vt:lpstr>Looking to the Future (Acts 20:25-32)</vt:lpstr>
      <vt:lpstr>PowerPoint Presentation</vt:lpstr>
      <vt:lpstr>Men to be considered for the eldership:</vt:lpstr>
      <vt:lpstr>Men to be considered to serve as Deacons</vt:lpstr>
      <vt:lpstr>PowerPoint Presentation</vt:lpstr>
      <vt:lpstr>Looking to the Future (Acts 20:25-32)</vt:lpstr>
      <vt:lpstr>Sources of Perverse Doctrines</vt:lpstr>
      <vt:lpstr>Sources of Perverse Doctrines</vt:lpstr>
      <vt:lpstr>Defense Against “Perverse Doctrine”</vt:lpstr>
      <vt:lpstr> Reason for Qualification in Titus 1:9</vt:lpstr>
      <vt:lpstr>My Prayer for the future of this church:</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the Church</dc:title>
  <dc:creator>Sewell</dc:creator>
  <cp:lastModifiedBy>Brad Beutjer</cp:lastModifiedBy>
  <cp:revision>26</cp:revision>
  <cp:lastPrinted>2016-11-27T01:03:09Z</cp:lastPrinted>
  <dcterms:created xsi:type="dcterms:W3CDTF">2016-11-24T23:57:51Z</dcterms:created>
  <dcterms:modified xsi:type="dcterms:W3CDTF">2016-11-27T14:04:46Z</dcterms:modified>
</cp:coreProperties>
</file>