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06" d="100"/>
          <a:sy n="106" d="100"/>
        </p:scale>
        <p:origin x="708"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46657-A1F0-4477-B44C-CAA73121B3CA}"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63160-777D-4CDE-83D7-94843BB29284}" type="slidenum">
              <a:rPr lang="en-US" smtClean="0"/>
              <a:t>‹#›</a:t>
            </a:fld>
            <a:endParaRPr lang="en-US"/>
          </a:p>
        </p:txBody>
      </p:sp>
    </p:spTree>
    <p:extLst>
      <p:ext uri="{BB962C8B-B14F-4D97-AF65-F5344CB8AC3E}">
        <p14:creationId xmlns:p14="http://schemas.microsoft.com/office/powerpoint/2010/main" val="298106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Vs. 1-2 call us to walk in LOVE</a:t>
            </a:r>
          </a:p>
          <a:p>
            <a:r>
              <a:rPr lang="en-US" dirty="0"/>
              <a:t>Vs. 3-5 specify sins we must not commit.</a:t>
            </a:r>
          </a:p>
          <a:p>
            <a:r>
              <a:rPr lang="en-US" dirty="0"/>
              <a:t>Vs. 6-10</a:t>
            </a:r>
            <a:r>
              <a:rPr lang="en-US" baseline="0" dirty="0"/>
              <a:t> lists 4 reasons WHY we reject these sins…and the first in that list is “the wrath of God.”</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88B26E-5E01-8C49-9206-D09CEDEDC41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80413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Refrain from acting…specifically in our speech, but Big</a:t>
            </a:r>
            <a:r>
              <a:rPr lang="en-US" baseline="0" dirty="0"/>
              <a:t> Picture</a:t>
            </a:r>
            <a:r>
              <a:rPr lang="en-US" dirty="0"/>
              <a:t> – of</a:t>
            </a:r>
            <a:r>
              <a:rPr lang="en-US" baseline="0" dirty="0"/>
              <a:t> course – we try to get this out of our heart all together.</a:t>
            </a:r>
          </a:p>
          <a:p>
            <a:endParaRPr lang="en-US" baseline="0" dirty="0"/>
          </a:p>
          <a:p>
            <a:r>
              <a:rPr lang="en-US" baseline="0" dirty="0"/>
              <a:t>BIG TAKE AWAY:  As we study these sins – and the righteous alternatives in the coming lessons of this series – the stakes couldn’t be higher.  The sins in Eph 5 and Col 3… We can’t touch them. We don’t want to be anywhere near them. We want to be the OPPOSITE of these sins – because God’s WRATH comes upon people who continue in these sins!</a:t>
            </a:r>
          </a:p>
          <a:p>
            <a:endParaRPr lang="en-US" baseline="0" dirty="0"/>
          </a:p>
          <a:p>
            <a:r>
              <a:rPr lang="en-US" baseline="0" dirty="0"/>
              <a:t>**We can respond to this several ways.</a:t>
            </a:r>
          </a:p>
          <a:p>
            <a:endParaRPr lang="en-US" baseline="0" dirty="0"/>
          </a:p>
          <a:p>
            <a:pPr>
              <a:buFont typeface="Wingdings" charset="2"/>
              <a:buChar char="Ø"/>
            </a:pPr>
            <a:r>
              <a:rPr lang="en-US" baseline="0" dirty="0"/>
              <a:t>We can be paralyzed with fear…that’s un-necessary because JESUS replaces our fear with love.</a:t>
            </a:r>
          </a:p>
          <a:p>
            <a:pPr>
              <a:buFont typeface="Wingdings" charset="2"/>
              <a:buChar char="Ø"/>
            </a:pPr>
            <a:r>
              <a:rPr lang="en-US" baseline="0" dirty="0"/>
              <a:t>We can be angry at God…Dislike His moral law.  That’s uninformed.</a:t>
            </a:r>
          </a:p>
          <a:p>
            <a:pPr>
              <a:buFont typeface="Wingdings" charset="2"/>
              <a:buChar char="Ø"/>
            </a:pPr>
            <a:r>
              <a:rPr lang="en-US" baseline="0" dirty="0"/>
              <a:t>We can be overcome with shame…while shame is connected to this discussion – being overcome by shame is certainly NOT the point of this passage.</a:t>
            </a:r>
          </a:p>
          <a:p>
            <a:pPr>
              <a:buFont typeface="Wingdings" charset="2"/>
              <a:buChar char="Ø"/>
            </a:pPr>
            <a:endParaRPr lang="en-US" baseline="0" dirty="0"/>
          </a:p>
          <a:p>
            <a:pPr>
              <a:buFont typeface="Wingdings" charset="2"/>
              <a:buNone/>
            </a:pPr>
            <a:r>
              <a:rPr lang="en-US" baseline="0" dirty="0"/>
              <a:t>OUR HEALTHIEST response will come if we understand exactly what is meant by the Wrath of God…</a:t>
            </a:r>
          </a:p>
          <a:p>
            <a:pPr>
              <a:buFont typeface="Wingdings" charset="2"/>
              <a:buNone/>
            </a:pPr>
            <a:endParaRPr lang="en-US" baseline="0" dirty="0"/>
          </a:p>
          <a:p>
            <a:pPr>
              <a:buFont typeface="Wingdings" charset="2"/>
              <a:buNone/>
            </a:pPr>
            <a:r>
              <a:rPr lang="en-US" baseline="0" dirty="0"/>
              <a:t>(Greek word is used 36 times)  English word wrath used almost 200 times depending on translation.  Nowhere is it used more in the NT than in ROMANS.  In fact Paul uses it more in Romans (10x) than all his other writing (9x) combined.</a:t>
            </a:r>
          </a:p>
          <a:p>
            <a:endParaRPr lang="en-US" baseline="0" dirty="0"/>
          </a:p>
          <a:p>
            <a:r>
              <a:rPr lang="en-US" baseline="0" dirty="0"/>
              <a:t>**Now that should break our hearts.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88B26E-5E01-8C49-9206-D09CEDEDC41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5299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**Don’t fall</a:t>
            </a:r>
            <a:r>
              <a:rPr lang="en-US" baseline="0" dirty="0"/>
              <a:t> into the trap of attributing to God’s wrath the same short-comings and failures of human wrath…. </a:t>
            </a:r>
            <a:r>
              <a:rPr lang="en-US" dirty="0"/>
              <a:t>God’s Wrath Is Not Unpredictable or Out-of-Control Anger. </a:t>
            </a:r>
            <a:br>
              <a:rPr lang="en-US" dirty="0"/>
            </a:br>
            <a:r>
              <a:rPr lang="en-US" dirty="0"/>
              <a:t>In Fact, He Regularly Restrains His Wrath.</a:t>
            </a:r>
          </a:p>
          <a:p>
            <a:pPr lvl="1"/>
            <a:r>
              <a:rPr lang="en-US" dirty="0"/>
              <a:t>Psalm 78:38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God’s Wrath Describes The Multifaceted Response of God To Sin.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ANGER</a:t>
            </a:r>
            <a:r>
              <a:rPr lang="en-US" baseline="0" dirty="0"/>
              <a:t> – not just self-defensive…you hurt me, I’ll hurt you. No.  This is a response to EVIL.  To the things HE knows are horrible and hurtful.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JUDGMENT – “You’ll get what you deserve…”  Only God can perfectly determine what someone actually deserves.  Only he can see both the crime and the heart of the person.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PUNISHMENT – God’s Wrath is not just an emotion (like anger) nor is it just an action (like execution).  God’s wrath is a reference to all 3 components.  And </a:t>
            </a:r>
            <a:r>
              <a:rPr lang="en-US" baseline="0" dirty="0" err="1"/>
              <a:t>remarkablly</a:t>
            </a:r>
            <a:r>
              <a:rPr lang="en-US" baseline="0" dirty="0"/>
              <a:t> – God doesn’t pour out the punishment aspect of His wrath purely because of the crime/transgression/sin.  The punishment only comes upon those who have BOTH broken the law of God and refused to accept His terms of forgiveness.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God Exercises His Wrath To Put A Stop To Sin.</a:t>
            </a:r>
          </a:p>
          <a:p>
            <a:pPr lvl="1"/>
            <a:r>
              <a:rPr lang="en-US" dirty="0"/>
              <a:t>2 Kings 23:26</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88B26E-5E01-8C49-9206-D09CEDEDC41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02097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Jesus Wants Us To Be Aware of God’s Wrath</a:t>
            </a:r>
          </a:p>
          <a:p>
            <a:r>
              <a:rPr lang="en-US" dirty="0"/>
              <a:t>Jesus Wants Us To Repent in Light of God’s Wrath.</a:t>
            </a:r>
          </a:p>
          <a:p>
            <a:r>
              <a:rPr lang="en-US" dirty="0"/>
              <a:t>Jesus Wants Us To Escape God’s Wrath</a:t>
            </a:r>
          </a:p>
          <a:p>
            <a:r>
              <a:rPr lang="en-US" dirty="0"/>
              <a:t>John 3:36</a:t>
            </a:r>
          </a:p>
          <a:p>
            <a:endParaRPr lang="en-US" dirty="0"/>
          </a:p>
          <a:p>
            <a:endParaRPr lang="en-US" dirty="0"/>
          </a:p>
          <a:p>
            <a:endParaRPr lang="en-US" dirty="0"/>
          </a:p>
          <a:p>
            <a:r>
              <a:rPr lang="en-US" dirty="0"/>
              <a:t>*** We are WARNED that ALL OF US will give an account.  ALL OF US will</a:t>
            </a:r>
            <a:r>
              <a:rPr lang="en-US" baseline="0" dirty="0"/>
              <a:t> be measured.</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88B26E-5E01-8C49-9206-D09CEDEDC41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6100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God Teaches The Problems That Come From</a:t>
            </a:r>
          </a:p>
          <a:p>
            <a:pPr lvl="1"/>
            <a:r>
              <a:rPr lang="en-US" dirty="0"/>
              <a:t>The Absence of Shame: did not blush</a:t>
            </a:r>
          </a:p>
          <a:p>
            <a:pPr lvl="1"/>
            <a:r>
              <a:rPr lang="en-US" dirty="0"/>
              <a:t>The Prison of Shame: hiding from the LIGHT</a:t>
            </a:r>
          </a:p>
          <a:p>
            <a:endParaRPr lang="en-US" dirty="0"/>
          </a:p>
          <a:p>
            <a:endParaRPr lang="en-US" dirty="0"/>
          </a:p>
          <a:p>
            <a:r>
              <a:rPr lang="en-US" dirty="0"/>
              <a:t>THE PRISON OF SHAME….</a:t>
            </a:r>
            <a:r>
              <a:rPr lang="en-US" baseline="0" dirty="0"/>
              <a:t>   </a:t>
            </a:r>
            <a:r>
              <a:rPr lang="en-US" dirty="0"/>
              <a:t>THERE IS NO SHAME IN GETTING HELP!!!!!!</a:t>
            </a:r>
          </a:p>
          <a:p>
            <a:endParaRPr lang="en-US" dirty="0"/>
          </a:p>
          <a:p>
            <a:r>
              <a:rPr lang="en-US" dirty="0"/>
              <a:t>Some are so ashamed of their temptations and sins they are too embarrassed to get help.</a:t>
            </a:r>
          </a:p>
          <a:p>
            <a:r>
              <a:rPr lang="en-US" dirty="0"/>
              <a:t>Some are so ashamed of their past, they are too ashamed to move forward.</a:t>
            </a:r>
          </a:p>
          <a:p>
            <a:r>
              <a:rPr lang="en-US" dirty="0"/>
              <a:t>Some are so ashamed of their struggle, they don’t know how to talk about it.</a:t>
            </a:r>
          </a:p>
          <a:p>
            <a:r>
              <a:rPr lang="en-US" dirty="0"/>
              <a:t>Some are so ashamed of their sin, they seek comfort in all the wrong places.</a:t>
            </a:r>
          </a:p>
          <a:p>
            <a:endParaRPr lang="en-US" dirty="0"/>
          </a:p>
          <a:p>
            <a:endParaRPr lang="en-US" dirty="0"/>
          </a:p>
          <a:p>
            <a:endParaRPr lang="en-US" dirty="0"/>
          </a:p>
          <a:p>
            <a:r>
              <a:rPr lang="en-US" dirty="0"/>
              <a:t>RECKLESS….so that in our carelessness,</a:t>
            </a:r>
            <a:r>
              <a:rPr lang="en-US" baseline="0" dirty="0"/>
              <a:t> we glorify the sin, we celebrate the sin, we </a:t>
            </a:r>
            <a:r>
              <a:rPr lang="en-US" baseline="0" dirty="0" err="1"/>
              <a:t>familarize</a:t>
            </a:r>
            <a:r>
              <a:rPr lang="en-US" baseline="0" dirty="0"/>
              <a:t> people with sin and plant tares in their hearts…</a:t>
            </a:r>
            <a:endParaRPr lang="en-US" dirty="0"/>
          </a:p>
          <a:p>
            <a:endParaRPr lang="en-US" dirty="0"/>
          </a:p>
          <a:p>
            <a:r>
              <a:rPr lang="en-US" dirty="0"/>
              <a:t>We want to avoid removing the appropriate</a:t>
            </a:r>
            <a:r>
              <a:rPr lang="en-US" baseline="0" dirty="0"/>
              <a:t> shame. We do NOT want to treat sin as a normal or acceptable behavior.</a:t>
            </a:r>
          </a:p>
          <a:p>
            <a:endParaRPr lang="en-US" baseline="0" dirty="0"/>
          </a:p>
          <a:p>
            <a:r>
              <a:rPr lang="en-US" baseline="0" dirty="0"/>
              <a:t>We want to avoid stirring the imagination towards evil thoughts.  We do NOT want to speak of sin in an enticing way.</a:t>
            </a:r>
          </a:p>
          <a:p>
            <a:endParaRPr lang="en-US" baseline="0" dirty="0"/>
          </a:p>
          <a:p>
            <a:r>
              <a:rPr lang="en-US" dirty="0"/>
              <a:t>The World Tells Us: Escape From Shame By Rejecting An Objective Standard.</a:t>
            </a:r>
          </a:p>
          <a:p>
            <a:r>
              <a:rPr lang="en-US" dirty="0"/>
              <a:t>Real Wisdom From Above Tells Us: Escape From Shame By Accepting Forgiveness, Love &amp; Training.</a:t>
            </a:r>
          </a:p>
          <a:p>
            <a:r>
              <a:rPr lang="en-US" dirty="0"/>
              <a:t>Eph 5 Key Ideas: “Children” of Light. Being described as a child establishes the mindset that we do not want to </a:t>
            </a:r>
            <a:r>
              <a:rPr lang="en-US" dirty="0" err="1"/>
              <a:t>dissappoint</a:t>
            </a:r>
            <a:r>
              <a:rPr lang="en-US" dirty="0"/>
              <a:t> our heavenly Father.  We can move from Shame to Sanctification.</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88B26E-5E01-8C49-9206-D09CEDEDC41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0637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not a list of 5 things you can maybe do when you have a little extra time and you want to try something that might help you be a better person.</a:t>
            </a:r>
          </a:p>
          <a:p>
            <a:endParaRPr lang="en-US" baseline="0" dirty="0"/>
          </a:p>
          <a:p>
            <a:r>
              <a:rPr lang="en-US" baseline="0" dirty="0"/>
              <a:t>THESE ARE ESSENTIAL, THESE ARE ABSOLUTE, NON-NEGOTIABLE practices we must learn to incorporate in our lives.</a:t>
            </a:r>
          </a:p>
          <a:p>
            <a:endParaRPr lang="en-US" baseline="0" dirty="0"/>
          </a:p>
          <a:p>
            <a:r>
              <a:rPr lang="en-US" baseline="0" dirty="0"/>
              <a:t>DIE TO UNRIGHTEOUSNESS  **The Consequences of Sin are too awful to imagine.</a:t>
            </a:r>
          </a:p>
          <a:p>
            <a:endParaRPr lang="en-US" baseline="0" dirty="0"/>
          </a:p>
          <a:p>
            <a:r>
              <a:rPr lang="en-US" baseline="0" dirty="0"/>
              <a:t>HUMBLY REPENT….</a:t>
            </a:r>
            <a:r>
              <a:rPr lang="en-US" dirty="0"/>
              <a:t> 2 Chron. 12:7  Humility comes up over and over again as a</a:t>
            </a:r>
            <a:r>
              <a:rPr lang="en-US" baseline="0" dirty="0"/>
              <a:t> major difference maker!</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88B26E-5E01-8C49-9206-D09CEDEDC41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03503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Thess. 5:9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88B26E-5E01-8C49-9206-D09CEDEDC41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1433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3938"/>
      </p:ext>
    </p:extLst>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994904"/>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376141"/>
      </p:ext>
    </p:extLst>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31351"/>
      </p:ext>
    </p:extLst>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905077"/>
      </p:ext>
    </p:extLst>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017751"/>
      </p:ext>
    </p:extLst>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856782"/>
      </p:ext>
    </p:extLst>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630663"/>
      </p:ext>
    </p:extLst>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930867"/>
      </p:ext>
    </p:extLst>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39861"/>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solidFill>
                  <a:prstClr val="black">
                    <a:tint val="75000"/>
                  </a:prstClr>
                </a:solidFill>
              </a:rPr>
              <a:pPr/>
              <a:t>11/20/2016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A980E8-25D5-DA44-82EC-4B4C3575DF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408449"/>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pPr defTabSz="548640"/>
            <a:fld id="{F4DE2248-6F52-1147-B0F4-9518474F28CC}" type="datetimeFigureOut">
              <a:rPr lang="en-US" smtClean="0">
                <a:solidFill>
                  <a:prstClr val="black">
                    <a:tint val="75000"/>
                  </a:prstClr>
                </a:solidFill>
              </a:rPr>
              <a:pPr defTabSz="548640"/>
              <a:t>11/20/2016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pPr defTabSz="5486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pPr defTabSz="548640"/>
            <a:fld id="{5FA980E8-25D5-DA44-82EC-4B4C3575DFA3}" type="slidenum">
              <a:rPr lang="en-US" smtClean="0">
                <a:solidFill>
                  <a:prstClr val="black">
                    <a:tint val="75000"/>
                  </a:prstClr>
                </a:solidFill>
              </a:rPr>
              <a:pPr defTabSz="548640"/>
              <a:t>‹#›</a:t>
            </a:fld>
            <a:endParaRPr lang="en-US">
              <a:solidFill>
                <a:prstClr val="black">
                  <a:tint val="75000"/>
                </a:prstClr>
              </a:solidFill>
            </a:endParaRPr>
          </a:p>
        </p:txBody>
      </p:sp>
    </p:spTree>
    <p:extLst>
      <p:ext uri="{BB962C8B-B14F-4D97-AF65-F5344CB8AC3E}">
        <p14:creationId xmlns:p14="http://schemas.microsoft.com/office/powerpoint/2010/main" val="302637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Wrath of God</a:t>
            </a:r>
          </a:p>
        </p:txBody>
      </p:sp>
      <p:sp>
        <p:nvSpPr>
          <p:cNvPr id="3" name="Subtitle 2"/>
          <p:cNvSpPr>
            <a:spLocks noGrp="1"/>
          </p:cNvSpPr>
          <p:nvPr>
            <p:ph type="subTitle" idx="1"/>
          </p:nvPr>
        </p:nvSpPr>
        <p:spPr/>
        <p:txBody>
          <a:bodyPr/>
          <a:lstStyle/>
          <a:p>
            <a:endParaRPr lang="en-US"/>
          </a:p>
        </p:txBody>
      </p:sp>
      <p:pic>
        <p:nvPicPr>
          <p:cNvPr id="4" name="Picture 3" descr="wrath-title.png"/>
          <p:cNvPicPr>
            <a:picLocks noChangeAspect="1"/>
          </p:cNvPicPr>
          <p:nvPr/>
        </p:nvPicPr>
        <p:blipFill>
          <a:blip r:embed="rId2"/>
          <a:stretch>
            <a:fillRect/>
          </a:stretch>
        </p:blipFill>
        <p:spPr>
          <a:xfrm>
            <a:off x="609600" y="-1"/>
            <a:ext cx="10965180" cy="6858001"/>
          </a:xfrm>
          <a:prstGeom prst="rect">
            <a:avLst/>
          </a:prstGeom>
        </p:spPr>
      </p:pic>
    </p:spTree>
    <p:extLst>
      <p:ext uri="{BB962C8B-B14F-4D97-AF65-F5344CB8AC3E}">
        <p14:creationId xmlns:p14="http://schemas.microsoft.com/office/powerpoint/2010/main" val="2077481123"/>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As Children of Light</a:t>
            </a:r>
          </a:p>
        </p:txBody>
      </p:sp>
      <p:sp>
        <p:nvSpPr>
          <p:cNvPr id="3" name="Content Placeholder 2"/>
          <p:cNvSpPr>
            <a:spLocks noGrp="1"/>
          </p:cNvSpPr>
          <p:nvPr>
            <p:ph idx="1"/>
          </p:nvPr>
        </p:nvSpPr>
        <p:spPr/>
        <p:txBody>
          <a:bodyPr/>
          <a:lstStyle/>
          <a:p>
            <a:r>
              <a:rPr lang="en-US" dirty="0"/>
              <a:t>“For this you know with certainty, that no immoral or impure person or covetous man, who is an idolater, has an inheritance in the kingdom of Christ and God.” (Eph. 5:5)</a:t>
            </a:r>
            <a:br>
              <a:rPr lang="en-US" dirty="0"/>
            </a:br>
            <a:r>
              <a:rPr lang="en-US" dirty="0"/>
              <a:t>“Let no one deceive you with empty words, for </a:t>
            </a:r>
            <a:r>
              <a:rPr lang="en-US" u="sng" dirty="0">
                <a:solidFill>
                  <a:schemeClr val="accent6">
                    <a:lumMod val="50000"/>
                  </a:schemeClr>
                </a:solidFill>
              </a:rPr>
              <a:t>because of these things the wrath of God comes upon the sons of disobedience.</a:t>
            </a:r>
            <a:r>
              <a:rPr lang="en-US" dirty="0"/>
              <a:t>” (5:6)</a:t>
            </a:r>
          </a:p>
        </p:txBody>
      </p:sp>
    </p:spTree>
    <p:extLst>
      <p:ext uri="{BB962C8B-B14F-4D97-AF65-F5344CB8AC3E}">
        <p14:creationId xmlns:p14="http://schemas.microsoft.com/office/powerpoint/2010/main" val="1889639583"/>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References In Ephesians</a:t>
            </a:r>
          </a:p>
        </p:txBody>
      </p:sp>
      <p:sp>
        <p:nvSpPr>
          <p:cNvPr id="3" name="Content Placeholder 2"/>
          <p:cNvSpPr>
            <a:spLocks noGrp="1"/>
          </p:cNvSpPr>
          <p:nvPr>
            <p:ph idx="1"/>
          </p:nvPr>
        </p:nvSpPr>
        <p:spPr/>
        <p:txBody>
          <a:bodyPr>
            <a:normAutofit fontScale="85000" lnSpcReduction="20000"/>
          </a:bodyPr>
          <a:lstStyle/>
          <a:p>
            <a:r>
              <a:rPr lang="en-US" dirty="0"/>
              <a:t>We All Once Walked In Sin, Deserving Wrath.</a:t>
            </a:r>
          </a:p>
          <a:p>
            <a:pPr lvl="1"/>
            <a:r>
              <a:rPr lang="en-US" dirty="0"/>
              <a:t>Ephesians 2:1-4</a:t>
            </a:r>
          </a:p>
          <a:p>
            <a:r>
              <a:rPr lang="en-US" dirty="0"/>
              <a:t>God Withheld His Wrath Against Us, So Now We Also Refrain From Acting In Wrath.</a:t>
            </a:r>
          </a:p>
          <a:p>
            <a:pPr lvl="1"/>
            <a:r>
              <a:rPr lang="en-US" dirty="0"/>
              <a:t>Ephesians 4:31-32</a:t>
            </a:r>
          </a:p>
          <a:p>
            <a:r>
              <a:rPr lang="en-US" dirty="0"/>
              <a:t>We Know With Certainty, We Cannot Participate In Sin Again Or Else God’s Wrath Will Come Upon Us.</a:t>
            </a:r>
          </a:p>
          <a:p>
            <a:pPr lvl="1"/>
            <a:r>
              <a:rPr lang="en-US" dirty="0"/>
              <a:t>Ephesians 5:5-7</a:t>
            </a:r>
          </a:p>
          <a:p>
            <a:r>
              <a:rPr lang="en-US" dirty="0"/>
              <a:t>* Counterpart In Colossians 3:5-9</a:t>
            </a:r>
          </a:p>
        </p:txBody>
      </p:sp>
    </p:spTree>
    <p:extLst>
      <p:ext uri="{BB962C8B-B14F-4D97-AF65-F5344CB8AC3E}">
        <p14:creationId xmlns:p14="http://schemas.microsoft.com/office/powerpoint/2010/main" val="3880322383"/>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God’s Wrath Is </a:t>
            </a:r>
            <a:br>
              <a:rPr lang="en-US" dirty="0"/>
            </a:br>
            <a:r>
              <a:rPr lang="en-US" dirty="0"/>
              <a:t>An Intentional Response</a:t>
            </a:r>
          </a:p>
        </p:txBody>
      </p:sp>
      <p:sp>
        <p:nvSpPr>
          <p:cNvPr id="3" name="Content Placeholder 2"/>
          <p:cNvSpPr>
            <a:spLocks noGrp="1"/>
          </p:cNvSpPr>
          <p:nvPr>
            <p:ph idx="1"/>
          </p:nvPr>
        </p:nvSpPr>
        <p:spPr>
          <a:xfrm>
            <a:off x="1158240" y="1660200"/>
            <a:ext cx="9875520" cy="4525963"/>
          </a:xfrm>
        </p:spPr>
        <p:txBody>
          <a:bodyPr>
            <a:normAutofit fontScale="92500" lnSpcReduction="10000"/>
          </a:bodyPr>
          <a:lstStyle/>
          <a:p>
            <a:pPr>
              <a:buNone/>
            </a:pPr>
            <a:r>
              <a:rPr lang="en-US" dirty="0"/>
              <a:t>God’s Wrath Is Governed By Righteousness…</a:t>
            </a:r>
          </a:p>
          <a:p>
            <a:pPr marL="617220" indent="-617220">
              <a:buFont typeface="+mj-lt"/>
              <a:buAutoNum type="arabicPeriod"/>
            </a:pPr>
            <a:r>
              <a:rPr lang="en-US" dirty="0"/>
              <a:t>His </a:t>
            </a:r>
            <a:r>
              <a:rPr lang="en-US" dirty="0">
                <a:solidFill>
                  <a:srgbClr val="984807"/>
                </a:solidFill>
              </a:rPr>
              <a:t>Righteous Anger </a:t>
            </a:r>
            <a:r>
              <a:rPr lang="en-US" dirty="0"/>
              <a:t>Against Evil.</a:t>
            </a:r>
          </a:p>
          <a:p>
            <a:pPr marL="617220" indent="-617220">
              <a:buFont typeface="+mj-lt"/>
              <a:buAutoNum type="arabicPeriod"/>
            </a:pPr>
            <a:r>
              <a:rPr lang="en-US" dirty="0"/>
              <a:t>His </a:t>
            </a:r>
            <a:r>
              <a:rPr lang="en-US" dirty="0">
                <a:solidFill>
                  <a:srgbClr val="984807"/>
                </a:solidFill>
              </a:rPr>
              <a:t>Righteous Judgment </a:t>
            </a:r>
            <a:r>
              <a:rPr lang="en-US" dirty="0"/>
              <a:t>Based Upon His Supreme Wisdom, Supreme Moral Standard, and Supreme Authority.</a:t>
            </a:r>
          </a:p>
          <a:p>
            <a:pPr marL="617220" indent="-617220">
              <a:buFont typeface="+mj-lt"/>
              <a:buAutoNum type="arabicPeriod"/>
            </a:pPr>
            <a:r>
              <a:rPr lang="en-US" dirty="0"/>
              <a:t>His </a:t>
            </a:r>
            <a:r>
              <a:rPr lang="en-US" dirty="0">
                <a:solidFill>
                  <a:srgbClr val="984807"/>
                </a:solidFill>
              </a:rPr>
              <a:t>Righteous Punishment</a:t>
            </a:r>
            <a:r>
              <a:rPr lang="en-US" dirty="0"/>
              <a:t> In Light of Both The Transgression &amp; The Refusal To Repent of The Transgression.</a:t>
            </a:r>
          </a:p>
        </p:txBody>
      </p:sp>
    </p:spTree>
    <p:extLst>
      <p:ext uri="{BB962C8B-B14F-4D97-AF65-F5344CB8AC3E}">
        <p14:creationId xmlns:p14="http://schemas.microsoft.com/office/powerpoint/2010/main" val="3660060434"/>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Are Thoroughly Warned</a:t>
            </a:r>
            <a:br>
              <a:rPr lang="en-US" dirty="0"/>
            </a:br>
            <a:r>
              <a:rPr lang="en-US" dirty="0"/>
              <a:t> To Avoid God’s Wrath</a:t>
            </a:r>
          </a:p>
        </p:txBody>
      </p:sp>
      <p:sp>
        <p:nvSpPr>
          <p:cNvPr id="3" name="Content Placeholder 2"/>
          <p:cNvSpPr>
            <a:spLocks noGrp="1"/>
          </p:cNvSpPr>
          <p:nvPr>
            <p:ph idx="1"/>
          </p:nvPr>
        </p:nvSpPr>
        <p:spPr>
          <a:xfrm>
            <a:off x="1158240" y="1600200"/>
            <a:ext cx="9875520" cy="5029200"/>
          </a:xfrm>
        </p:spPr>
        <p:txBody>
          <a:bodyPr>
            <a:normAutofit fontScale="92500" lnSpcReduction="10000"/>
          </a:bodyPr>
          <a:lstStyle/>
          <a:p>
            <a:r>
              <a:rPr lang="en-US" dirty="0"/>
              <a:t>We Are Warned About The Results: </a:t>
            </a:r>
          </a:p>
          <a:p>
            <a:pPr lvl="1"/>
            <a:r>
              <a:rPr lang="en-US" dirty="0"/>
              <a:t>The Overwhelming Destruction (Jeremiah 7:13-15,20)</a:t>
            </a:r>
          </a:p>
          <a:p>
            <a:r>
              <a:rPr lang="en-US" dirty="0"/>
              <a:t>We Are Warned About The Intensity:</a:t>
            </a:r>
          </a:p>
          <a:p>
            <a:pPr lvl="1"/>
            <a:r>
              <a:rPr lang="en-US" dirty="0"/>
              <a:t>Shattered Kings (Psalm 110:5)</a:t>
            </a:r>
          </a:p>
          <a:p>
            <a:pPr lvl="1"/>
            <a:r>
              <a:rPr lang="en-US" dirty="0"/>
              <a:t>Burning Fire (Job 42:7, Psalm 38:1)</a:t>
            </a:r>
          </a:p>
          <a:p>
            <a:pPr lvl="1"/>
            <a:r>
              <a:rPr lang="en-US" dirty="0"/>
              <a:t>Crushed Grapes (Revelation 14:10)</a:t>
            </a:r>
          </a:p>
          <a:p>
            <a:r>
              <a:rPr lang="en-US" dirty="0"/>
              <a:t>We Are Even Warned Directly By Jesus!</a:t>
            </a:r>
          </a:p>
          <a:p>
            <a:pPr lvl="1"/>
            <a:r>
              <a:rPr lang="en-US" dirty="0"/>
              <a:t>John 3:36</a:t>
            </a:r>
          </a:p>
          <a:p>
            <a:r>
              <a:rPr lang="en-US" dirty="0"/>
              <a:t>*But Satan Has A Trap We Must Know About…</a:t>
            </a:r>
          </a:p>
          <a:p>
            <a:pPr lvl="1"/>
            <a:endParaRPr lang="en-US" dirty="0"/>
          </a:p>
          <a:p>
            <a:pPr lvl="1"/>
            <a:endParaRPr lang="en-US" dirty="0"/>
          </a:p>
          <a:p>
            <a:endParaRPr lang="en-US" dirty="0"/>
          </a:p>
        </p:txBody>
      </p:sp>
    </p:spTree>
    <p:extLst>
      <p:ext uri="{BB962C8B-B14F-4D97-AF65-F5344CB8AC3E}">
        <p14:creationId xmlns:p14="http://schemas.microsoft.com/office/powerpoint/2010/main" val="1720656764"/>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Satan Wants To Hijack Your Shame</a:t>
            </a:r>
          </a:p>
        </p:txBody>
      </p:sp>
      <p:sp>
        <p:nvSpPr>
          <p:cNvPr id="3" name="Content Placeholder 2"/>
          <p:cNvSpPr>
            <a:spLocks noGrp="1"/>
          </p:cNvSpPr>
          <p:nvPr>
            <p:ph idx="1"/>
          </p:nvPr>
        </p:nvSpPr>
        <p:spPr>
          <a:xfrm>
            <a:off x="1051560" y="1600200"/>
            <a:ext cx="9982200" cy="4815840"/>
          </a:xfrm>
        </p:spPr>
        <p:txBody>
          <a:bodyPr>
            <a:normAutofit fontScale="85000" lnSpcReduction="10000"/>
          </a:bodyPr>
          <a:lstStyle/>
          <a:p>
            <a:r>
              <a:rPr lang="en-US" dirty="0"/>
              <a:t>Satan Wants To Enslave Us In Shame…</a:t>
            </a:r>
          </a:p>
          <a:p>
            <a:pPr lvl="1"/>
            <a:r>
              <a:rPr lang="en-US" dirty="0"/>
              <a:t>An Excess of Shame That Becomes A Prison. (2 Cor. 2:7-8)</a:t>
            </a:r>
          </a:p>
          <a:p>
            <a:pPr lvl="1"/>
            <a:r>
              <a:rPr lang="en-US" dirty="0"/>
              <a:t>A Lack of Shame That Becomes Reckless. (Jer. 6:15)</a:t>
            </a:r>
          </a:p>
          <a:p>
            <a:r>
              <a:rPr lang="en-US" dirty="0"/>
              <a:t>God Wants Us To Acknowledge In Our Speech That Sin Is Shameful…</a:t>
            </a:r>
          </a:p>
          <a:p>
            <a:pPr lvl="1"/>
            <a:r>
              <a:rPr lang="en-US" dirty="0"/>
              <a:t>1. By Avoiding Gruesome &amp; Depraved Details Unfit For Discussion Among The Immature.</a:t>
            </a:r>
          </a:p>
          <a:p>
            <a:pPr lvl="1"/>
            <a:r>
              <a:rPr lang="en-US" dirty="0"/>
              <a:t>2. By Making It Clear That We Do Not Approve of The Shameful Works of Darkness When They Are Discussed.</a:t>
            </a:r>
          </a:p>
          <a:p>
            <a:pPr lvl="1"/>
            <a:r>
              <a:rPr lang="en-US" dirty="0"/>
              <a:t>3. By Offering Hope In God’s Good News of Restoration.</a:t>
            </a:r>
          </a:p>
        </p:txBody>
      </p:sp>
    </p:spTree>
    <p:extLst>
      <p:ext uri="{BB962C8B-B14F-4D97-AF65-F5344CB8AC3E}">
        <p14:creationId xmlns:p14="http://schemas.microsoft.com/office/powerpoint/2010/main" val="2143035361"/>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As Children of Light</a:t>
            </a:r>
          </a:p>
        </p:txBody>
      </p:sp>
      <p:sp>
        <p:nvSpPr>
          <p:cNvPr id="3" name="Content Placeholder 2"/>
          <p:cNvSpPr>
            <a:spLocks noGrp="1"/>
          </p:cNvSpPr>
          <p:nvPr>
            <p:ph idx="1"/>
          </p:nvPr>
        </p:nvSpPr>
        <p:spPr>
          <a:xfrm>
            <a:off x="1158240" y="1600200"/>
            <a:ext cx="9875520" cy="5013960"/>
          </a:xfrm>
        </p:spPr>
        <p:txBody>
          <a:bodyPr>
            <a:normAutofit fontScale="85000" lnSpcReduction="20000"/>
          </a:bodyPr>
          <a:lstStyle/>
          <a:p>
            <a:r>
              <a:rPr lang="en-US" dirty="0"/>
              <a:t>Children of Light Will </a:t>
            </a:r>
            <a:r>
              <a:rPr lang="en-US" dirty="0">
                <a:solidFill>
                  <a:srgbClr val="984807"/>
                </a:solidFill>
              </a:rPr>
              <a:t>Acknowledge</a:t>
            </a:r>
            <a:r>
              <a:rPr lang="en-US" dirty="0"/>
              <a:t> The Shame of Sin. </a:t>
            </a:r>
          </a:p>
          <a:p>
            <a:pPr lvl="1"/>
            <a:r>
              <a:rPr lang="en-US" dirty="0"/>
              <a:t>Romans 1:28-32, 2 Corinthians 7:10-11</a:t>
            </a:r>
          </a:p>
          <a:p>
            <a:r>
              <a:rPr lang="en-US" dirty="0"/>
              <a:t>Children of Light Will </a:t>
            </a:r>
            <a:r>
              <a:rPr lang="en-US" dirty="0">
                <a:solidFill>
                  <a:srgbClr val="984807"/>
                </a:solidFill>
              </a:rPr>
              <a:t>Humbly</a:t>
            </a:r>
            <a:r>
              <a:rPr lang="en-US" dirty="0"/>
              <a:t> Repent of Sin. </a:t>
            </a:r>
          </a:p>
          <a:p>
            <a:pPr lvl="1"/>
            <a:r>
              <a:rPr lang="en-US" dirty="0"/>
              <a:t>2 Chronicles 32:26, Matthew 3:7</a:t>
            </a:r>
          </a:p>
          <a:p>
            <a:r>
              <a:rPr lang="en-US" dirty="0"/>
              <a:t>Children of Light Will </a:t>
            </a:r>
            <a:r>
              <a:rPr lang="en-US" dirty="0">
                <a:solidFill>
                  <a:srgbClr val="984807"/>
                </a:solidFill>
              </a:rPr>
              <a:t>Die</a:t>
            </a:r>
            <a:r>
              <a:rPr lang="en-US" dirty="0"/>
              <a:t> To Unrighteousness. </a:t>
            </a:r>
          </a:p>
          <a:p>
            <a:pPr lvl="1"/>
            <a:r>
              <a:rPr lang="en-US" dirty="0"/>
              <a:t>Romans 1:17</a:t>
            </a:r>
          </a:p>
          <a:p>
            <a:r>
              <a:rPr lang="en-US" dirty="0"/>
              <a:t>Children of Light Will Pursue </a:t>
            </a:r>
            <a:r>
              <a:rPr lang="en-US" dirty="0">
                <a:solidFill>
                  <a:srgbClr val="984807"/>
                </a:solidFill>
              </a:rPr>
              <a:t>Purity</a:t>
            </a:r>
            <a:r>
              <a:rPr lang="en-US" dirty="0"/>
              <a:t>.</a:t>
            </a:r>
          </a:p>
          <a:p>
            <a:pPr lvl="1"/>
            <a:r>
              <a:rPr lang="en-US" dirty="0"/>
              <a:t>Jeremiah 4:4</a:t>
            </a:r>
          </a:p>
          <a:p>
            <a:r>
              <a:rPr lang="en-US" dirty="0"/>
              <a:t>Children of Light Will Ignite A </a:t>
            </a:r>
            <a:r>
              <a:rPr lang="en-US" dirty="0">
                <a:solidFill>
                  <a:srgbClr val="984807"/>
                </a:solidFill>
              </a:rPr>
              <a:t>Zeal</a:t>
            </a:r>
            <a:r>
              <a:rPr lang="en-US" dirty="0"/>
              <a:t> for Righteousness.</a:t>
            </a:r>
          </a:p>
          <a:p>
            <a:pPr lvl="1"/>
            <a:r>
              <a:rPr lang="en-US" dirty="0"/>
              <a:t>Numbers 25:11, Ezra 7:23</a:t>
            </a:r>
          </a:p>
        </p:txBody>
      </p:sp>
    </p:spTree>
    <p:extLst>
      <p:ext uri="{BB962C8B-B14F-4D97-AF65-F5344CB8AC3E}">
        <p14:creationId xmlns:p14="http://schemas.microsoft.com/office/powerpoint/2010/main" val="2551126815"/>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Wrath of God</a:t>
            </a:r>
          </a:p>
        </p:txBody>
      </p:sp>
      <p:sp>
        <p:nvSpPr>
          <p:cNvPr id="3" name="Subtitle 2"/>
          <p:cNvSpPr>
            <a:spLocks noGrp="1"/>
          </p:cNvSpPr>
          <p:nvPr>
            <p:ph type="subTitle" idx="1"/>
          </p:nvPr>
        </p:nvSpPr>
        <p:spPr/>
        <p:txBody>
          <a:bodyPr/>
          <a:lstStyle/>
          <a:p>
            <a:endParaRPr lang="en-US"/>
          </a:p>
        </p:txBody>
      </p:sp>
      <p:pic>
        <p:nvPicPr>
          <p:cNvPr id="4" name="Picture 3" descr="wrath-title.png"/>
          <p:cNvPicPr>
            <a:picLocks noChangeAspect="1"/>
          </p:cNvPicPr>
          <p:nvPr/>
        </p:nvPicPr>
        <p:blipFill>
          <a:blip r:embed="rId3"/>
          <a:stretch>
            <a:fillRect/>
          </a:stretch>
        </p:blipFill>
        <p:spPr>
          <a:xfrm>
            <a:off x="609600" y="-1"/>
            <a:ext cx="10965180" cy="6858001"/>
          </a:xfrm>
          <a:prstGeom prst="rect">
            <a:avLst/>
          </a:prstGeom>
        </p:spPr>
      </p:pic>
    </p:spTree>
    <p:extLst>
      <p:ext uri="{BB962C8B-B14F-4D97-AF65-F5344CB8AC3E}">
        <p14:creationId xmlns:p14="http://schemas.microsoft.com/office/powerpoint/2010/main" val="1903746122"/>
      </p:ext>
    </p:extLst>
  </p:cSld>
  <p:clrMapOvr>
    <a:masterClrMapping/>
  </p:clrMapOvr>
  <p:transition>
    <p:wipe dir="u"/>
  </p:transition>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1115</Words>
  <Application>Microsoft Office PowerPoint</Application>
  <PresentationFormat>Widescreen</PresentationFormat>
  <Paragraphs>123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Default Theme</vt:lpstr>
      <vt:lpstr>The Wrath of God</vt:lpstr>
      <vt:lpstr>Walking As Children of Light</vt:lpstr>
      <vt:lpstr>Three References In Ephesians</vt:lpstr>
      <vt:lpstr>God’s Wrath Is  An Intentional Response</vt:lpstr>
      <vt:lpstr>We Are Thoroughly Warned  To Avoid God’s Wrath</vt:lpstr>
      <vt:lpstr>Satan Wants To Hijack Your Shame</vt:lpstr>
      <vt:lpstr>Walking As Children of Light</vt:lpstr>
      <vt:lpstr>The Wrath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Wrath of God</dc:title>
  <dc:creator>Brad Beutjer</dc:creator>
  <cp:lastModifiedBy>Brad Beutjer</cp:lastModifiedBy>
  <cp:revision>2</cp:revision>
  <dcterms:created xsi:type="dcterms:W3CDTF">2016-11-21T00:03:06Z</dcterms:created>
  <dcterms:modified xsi:type="dcterms:W3CDTF">2016-11-21T00:28:12Z</dcterms:modified>
</cp:coreProperties>
</file>