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0" r:id="rId3"/>
    <p:sldId id="261" r:id="rId4"/>
    <p:sldId id="266" r:id="rId5"/>
    <p:sldId id="264" r:id="rId6"/>
    <p:sldId id="258" r:id="rId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29" autoAdjust="0"/>
  </p:normalViewPr>
  <p:slideViewPr>
    <p:cSldViewPr snapToGrid="0" snapToObjects="1">
      <p:cViewPr varScale="1">
        <p:scale>
          <a:sx n="69" d="100"/>
          <a:sy n="69" d="100"/>
        </p:scale>
        <p:origin x="1512" y="60"/>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76E70-7AE9-E744-857F-557BA49FE6D1}" type="datetimeFigureOut">
              <a:rPr lang="en-US" smtClean="0"/>
              <a:t>1/15/2017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3475A9-1E60-F144-B555-10FA8F02FDB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I learned a long time ago that if you can teach people what is Pure and Right and Godly – then any counterfeits will be immediately obvious.  This approach drives the majority of my preaching and I think accurately reflects the Focus of the New Testament upon becoming a Pure, and Righteous and Godly people.  But there are some sins that even though they are OBVIOUSLY Wrong – still attack Christians with such frequency that they must be addressed directly.</a:t>
            </a:r>
          </a:p>
          <a:p>
            <a:pPr>
              <a:spcBef>
                <a:spcPct val="0"/>
              </a:spcBef>
            </a:pPr>
            <a:endParaRPr lang="en-US" dirty="0"/>
          </a:p>
          <a:p>
            <a:pPr>
              <a:spcBef>
                <a:spcPct val="0"/>
              </a:spcBef>
            </a:pPr>
            <a:r>
              <a:rPr lang="en-US" dirty="0"/>
              <a:t>Sadly, many areas of our society could be pointed to where the </a:t>
            </a:r>
            <a:r>
              <a:rPr lang="en-US" dirty="0" err="1"/>
              <a:t>counterfit</a:t>
            </a:r>
            <a:r>
              <a:rPr lang="en-US" dirty="0"/>
              <a:t> has usurped the authentic.  But I want to tell you right now – there are millions of people who are NOT giving up!  There are millions of people who choose to FIGHT BACK AND STAND FIRM in purity and holiness.</a:t>
            </a:r>
          </a:p>
          <a:p>
            <a:pPr>
              <a:spcBef>
                <a:spcPct val="0"/>
              </a:spcBef>
            </a:pPr>
            <a:endParaRPr lang="en-US" dirty="0"/>
          </a:p>
          <a:p>
            <a:pPr>
              <a:spcBef>
                <a:spcPct val="0"/>
              </a:spcBef>
            </a:pPr>
            <a:r>
              <a:rPr lang="en-US" dirty="0"/>
              <a:t>Yes our culture may accept every form of fornication – but that does not mean that Christians accept them.  You are not alone.</a:t>
            </a:r>
          </a:p>
          <a:p>
            <a:pPr>
              <a:spcBef>
                <a:spcPct val="0"/>
              </a:spcBef>
            </a:pPr>
            <a:endParaRPr lang="en-US" dirty="0"/>
          </a:p>
          <a:p>
            <a:pPr>
              <a:spcBef>
                <a:spcPct val="0"/>
              </a:spcBef>
            </a:pPr>
            <a:r>
              <a:rPr lang="en-US" dirty="0"/>
              <a:t>This is a Battle where Christians MUST REACH OUT &amp; Fight Together.  Talking to others brings accountability and strength and support – that is planned by GOD to be part of our Winning Formula.</a:t>
            </a:r>
          </a:p>
          <a:p>
            <a:endParaRPr lang="en-US" dirty="0"/>
          </a:p>
        </p:txBody>
      </p:sp>
      <p:sp>
        <p:nvSpPr>
          <p:cNvPr id="4" name="Slide Number Placeholder 3"/>
          <p:cNvSpPr>
            <a:spLocks noGrp="1"/>
          </p:cNvSpPr>
          <p:nvPr>
            <p:ph type="sldNum" sz="quarter" idx="10"/>
          </p:nvPr>
        </p:nvSpPr>
        <p:spPr/>
        <p:txBody>
          <a:bodyPr/>
          <a:lstStyle/>
          <a:p>
            <a:fld id="{CD3475A9-1E60-F144-B555-10FA8F02FDB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HEART:  It is not enough to only deal with our behavior and actions.  Lust within the heart is SIN.  It is not wrong to think someone is attractive.  It IS WRONG to “long for” or “dwell on” a desire to commit fornication with that person.</a:t>
            </a:r>
          </a:p>
          <a:p>
            <a:pPr>
              <a:spcBef>
                <a:spcPct val="0"/>
              </a:spcBef>
            </a:pPr>
            <a:endParaRPr lang="en-US" dirty="0"/>
          </a:p>
          <a:p>
            <a:pPr>
              <a:spcBef>
                <a:spcPct val="0"/>
              </a:spcBef>
            </a:pPr>
            <a:r>
              <a:rPr lang="en-US" dirty="0"/>
              <a:t>(Proverbs 7:25)</a:t>
            </a:r>
          </a:p>
          <a:p>
            <a:pPr>
              <a:spcBef>
                <a:spcPct val="0"/>
              </a:spcBef>
            </a:pPr>
            <a:endParaRPr lang="en-US" dirty="0"/>
          </a:p>
          <a:p>
            <a:pPr>
              <a:spcBef>
                <a:spcPct val="0"/>
              </a:spcBef>
            </a:pPr>
            <a:r>
              <a:rPr lang="en-US" dirty="0"/>
              <a:t>DRASTIC ACTION: When Jesus talks about the hand, the foot, or the eye he is not talking about our literal body parts.  He is talking about Stumbling blocks.  The things that bring you into sin. Get RID OF THEM!</a:t>
            </a:r>
          </a:p>
          <a:p>
            <a:pPr>
              <a:spcBef>
                <a:spcPct val="0"/>
              </a:spcBef>
            </a:pPr>
            <a:r>
              <a:rPr lang="en-US" dirty="0"/>
              <a:t>**Some say that is impossible.  Let me compare this to the appetite for food.  When trying to break a junk-food habit – it is impossible to eliminate every candy bar on the planet, but it is WITHIN your control to avoid many of them.  AND it is within your control to Eat a Healthy Diet.  If you are full from a well-balanced meal, then it is much easier to say NO to the temptation.</a:t>
            </a:r>
          </a:p>
          <a:p>
            <a:pPr>
              <a:spcBef>
                <a:spcPct val="0"/>
              </a:spcBef>
            </a:pPr>
            <a:endParaRPr lang="en-US" dirty="0"/>
          </a:p>
          <a:p>
            <a:pPr>
              <a:spcBef>
                <a:spcPct val="0"/>
              </a:spcBef>
            </a:pPr>
            <a:r>
              <a:rPr lang="en-US" dirty="0"/>
              <a:t>In the same way – when Christians follow God’s commands about our desires – and when they limit their exposure to stumbling blocks – then they can win.</a:t>
            </a:r>
          </a:p>
          <a:p>
            <a:pPr>
              <a:spcBef>
                <a:spcPct val="0"/>
              </a:spcBef>
            </a:pPr>
            <a:endParaRPr lang="en-US" dirty="0"/>
          </a:p>
          <a:p>
            <a:pPr>
              <a:spcBef>
                <a:spcPct val="0"/>
              </a:spcBef>
            </a:pPr>
            <a:r>
              <a:rPr lang="en-US" dirty="0"/>
              <a:t>ETERNAL CONSEQUENCES: You must set your mind on Heaven.  It is truly Heaven and Hell that are at stake here!!!  Sin is a very destructive force and it CANNOT BE Pampered!</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59C172-D19E-5744-BD6E-BB00B6DC2183}" type="slidenum">
              <a:rPr lang="en-US">
                <a:ea typeface="ＭＳ Ｐゴシック" pitchFamily="8" charset="-128"/>
                <a:cs typeface="ＭＳ Ｐゴシック" pitchFamily="8" charset="-128"/>
              </a:rPr>
              <a:pPr fontAlgn="base">
                <a:spcBef>
                  <a:spcPct val="0"/>
                </a:spcBef>
                <a:spcAft>
                  <a:spcPct val="0"/>
                </a:spcAft>
              </a:pPr>
              <a:t>2</a:t>
            </a:fld>
            <a:endParaRPr lang="en-US">
              <a:ea typeface="ＭＳ Ｐゴシック" pitchFamily="8" charset="-128"/>
              <a:cs typeface="ＭＳ Ｐゴシック" pitchFamily="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Fight For Purity Is A Fight of Faith</a:t>
            </a:r>
            <a:r>
              <a:rPr lang="en-US" baseline="0" dirty="0"/>
              <a:t>  (</a:t>
            </a:r>
            <a:r>
              <a:rPr lang="en-US" dirty="0"/>
              <a:t>1 Timothy 6:12)</a:t>
            </a:r>
          </a:p>
          <a:p>
            <a:pPr>
              <a:spcBef>
                <a:spcPct val="0"/>
              </a:spcBef>
            </a:pPr>
            <a:endParaRPr lang="en-US" dirty="0"/>
          </a:p>
          <a:p>
            <a:pPr>
              <a:spcBef>
                <a:spcPct val="0"/>
              </a:spcBef>
            </a:pPr>
            <a:r>
              <a:rPr lang="en-US" dirty="0"/>
              <a:t>Lust Is A Barrier:  *When lust is harbored within our heart, it makes it impossible for us to draw near to God as we should.  Not only does it lead to sexual sins, but is a barrier to keeping all of God’s commandments.  The world is passing away – all of the things we might lust after are SO TEMPORARY!  God wants us to look up and see that “He who does the will of God lives forever!”</a:t>
            </a:r>
          </a:p>
          <a:p>
            <a:pPr>
              <a:spcBef>
                <a:spcPct val="0"/>
              </a:spcBef>
            </a:pPr>
            <a:endParaRPr lang="en-US" dirty="0"/>
          </a:p>
          <a:p>
            <a:pPr>
              <a:spcBef>
                <a:spcPct val="0"/>
              </a:spcBef>
            </a:pPr>
            <a:r>
              <a:rPr lang="en-US" dirty="0"/>
              <a:t>Lust &amp; Honor:  Lust says – I want to use your body for my pleasure, but as a whole person – I don’t want you.  I don’t want to commit. I don’t want to love. I simply want my pleasure.  This is dishonoring and even more – is disgusting</a:t>
            </a:r>
          </a:p>
          <a:p>
            <a:pPr>
              <a:spcBef>
                <a:spcPct val="0"/>
              </a:spcBef>
            </a:pPr>
            <a:endParaRPr lang="en-US" dirty="0"/>
          </a:p>
          <a:p>
            <a:pPr>
              <a:spcBef>
                <a:spcPct val="0"/>
              </a:spcBef>
            </a:pPr>
            <a:r>
              <a:rPr lang="en-US" dirty="0"/>
              <a:t>Lust &amp; God: Disregards that we are created by, governed by and guided by a HOLY GOD who wants us to be a HOLY People.  (look at verse 8)  Lust is when desire is not being regulated and governed by our supreme Regard for God.</a:t>
            </a:r>
          </a:p>
          <a:p>
            <a:pPr>
              <a:spcBef>
                <a:spcPct val="0"/>
              </a:spcBef>
            </a:pPr>
            <a:endParaRPr lang="en-US" dirty="0"/>
          </a:p>
          <a:p>
            <a:pPr>
              <a:spcBef>
                <a:spcPct val="0"/>
              </a:spcBef>
            </a:pPr>
            <a:r>
              <a:rPr lang="en-US" dirty="0"/>
              <a:t>Verse 5 – We must come back to our knowledge of the GOOD GOD we serve – the knowledge that HIS COMMANDS are for our PROTECTION and ULTIMATE JOY IN HIM.  God is not </a:t>
            </a:r>
            <a:r>
              <a:rPr lang="en-US" dirty="0" err="1"/>
              <a:t>oppresive</a:t>
            </a:r>
            <a:r>
              <a:rPr lang="en-US" dirty="0"/>
              <a:t>! God is showing us how to avoid the physical and emotional scars of Lust!</a:t>
            </a:r>
          </a:p>
          <a:p>
            <a:pPr>
              <a:spcBef>
                <a:spcPct val="0"/>
              </a:spcBef>
            </a:pPr>
            <a:endParaRPr lang="en-US" dirty="0"/>
          </a:p>
          <a:p>
            <a:pPr>
              <a:spcBef>
                <a:spcPct val="0"/>
              </a:spcBef>
            </a:pPr>
            <a:endParaRPr lang="en-US" dirty="0"/>
          </a:p>
          <a:p>
            <a:pPr>
              <a:spcBef>
                <a:spcPct val="0"/>
              </a:spcBef>
            </a:pPr>
            <a:r>
              <a:rPr lang="en-US" dirty="0"/>
              <a:t>**Key Phrase: If you don’t fight Lust, you wont Go to Heaven.</a:t>
            </a:r>
          </a:p>
          <a:p>
            <a:pPr>
              <a:spcBef>
                <a:spcPct val="0"/>
              </a:spcBef>
            </a:pPr>
            <a:endParaRPr lang="en-US" dirty="0"/>
          </a:p>
          <a:p>
            <a:pPr>
              <a:spcBef>
                <a:spcPct val="0"/>
              </a:spcBef>
            </a:pPr>
            <a:r>
              <a:rPr lang="en-US" dirty="0"/>
              <a:t>We way to fight lust is to feed faith with the knowledge of a spectacularly Glorious God!</a:t>
            </a:r>
          </a:p>
          <a:p>
            <a:pPr>
              <a:spcBef>
                <a:spcPct val="0"/>
              </a:spcBef>
            </a:pPr>
            <a:endParaRPr lang="en-US"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09463A-8314-8D42-9402-9E010AC41700}" type="slidenum">
              <a:rPr lang="en-US">
                <a:ea typeface="ＭＳ Ｐゴシック" pitchFamily="8" charset="-128"/>
                <a:cs typeface="ＭＳ Ｐゴシック" pitchFamily="8" charset="-128"/>
              </a:rPr>
              <a:pPr fontAlgn="base">
                <a:spcBef>
                  <a:spcPct val="0"/>
                </a:spcBef>
                <a:spcAft>
                  <a:spcPct val="0"/>
                </a:spcAft>
              </a:pPr>
              <a:t>3</a:t>
            </a:fld>
            <a:endParaRPr lang="en-US">
              <a:ea typeface="ＭＳ Ｐゴシック" pitchFamily="8" charset="-128"/>
              <a:cs typeface="ＭＳ Ｐゴシック" pitchFamily="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you hate sin – Do are</a:t>
            </a:r>
            <a:r>
              <a:rPr lang="en-US" baseline="0" dirty="0"/>
              <a:t> you determined….you don’t want to be another one of Satan’s victims.</a:t>
            </a:r>
          </a:p>
          <a:p>
            <a:endParaRPr lang="en-US" baseline="0" dirty="0"/>
          </a:p>
          <a:p>
            <a:r>
              <a:rPr lang="en-US" baseline="0" dirty="0"/>
              <a:t>GROUNDED in God’s Truth</a:t>
            </a:r>
          </a:p>
          <a:p>
            <a:r>
              <a:rPr lang="en-US" baseline="0" dirty="0"/>
              <a:t>CENTERED on God’s Identity</a:t>
            </a:r>
          </a:p>
          <a:p>
            <a:r>
              <a:rPr lang="en-US" baseline="0" dirty="0"/>
              <a:t>SOLD OUT to God’s Love</a:t>
            </a:r>
          </a:p>
          <a:p>
            <a:r>
              <a:rPr lang="en-US" baseline="0" dirty="0"/>
              <a:t>FULFILLED in God’s Joy</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We Can Rely On The Truth of God In A Sinful World.</a:t>
            </a:r>
          </a:p>
          <a:p>
            <a:endParaRPr lang="en-US" baseline="0" dirty="0"/>
          </a:p>
          <a:p>
            <a:endParaRPr lang="en-US" baseline="0" dirty="0"/>
          </a:p>
          <a:p>
            <a:r>
              <a:rPr lang="en-US" baseline="0" dirty="0"/>
              <a:t>No – this is not as easy as a single decision….but that single decision is critical.  The decision I’m never going back. I’m fed up with sin and what it does to me.  I’m ashamed and I’m not going to live that way anymore. </a:t>
            </a:r>
            <a:r>
              <a:rPr lang="en-US" baseline="0" dirty="0" err="1"/>
              <a:t>GOD’s</a:t>
            </a:r>
            <a:r>
              <a:rPr lang="en-US" baseline="0" dirty="0"/>
              <a:t> STRENGTH is greater than </a:t>
            </a:r>
            <a:r>
              <a:rPr lang="en-US" baseline="0" dirty="0" err="1"/>
              <a:t>Satans</a:t>
            </a:r>
            <a:r>
              <a:rPr lang="en-US" baseline="0" dirty="0"/>
              <a:t> – and I’m ANCHORED to God, MY ROCK.</a:t>
            </a:r>
          </a:p>
          <a:p>
            <a:endParaRPr lang="en-US" baseline="0" dirty="0"/>
          </a:p>
          <a:p>
            <a:r>
              <a:rPr lang="en-US" baseline="0" dirty="0"/>
              <a:t>When you determine it – then the tips and strategies become useful…  So we will end with those from the life of Joseph…</a:t>
            </a:r>
            <a:endParaRPr lang="en-US" dirty="0"/>
          </a:p>
        </p:txBody>
      </p:sp>
      <p:sp>
        <p:nvSpPr>
          <p:cNvPr id="4" name="Slide Number Placeholder 3"/>
          <p:cNvSpPr>
            <a:spLocks noGrp="1"/>
          </p:cNvSpPr>
          <p:nvPr>
            <p:ph type="sldNum" sz="quarter" idx="10"/>
          </p:nvPr>
        </p:nvSpPr>
        <p:spPr/>
        <p:txBody>
          <a:bodyPr/>
          <a:lstStyle/>
          <a:p>
            <a:fld id="{CD3475A9-1E60-F144-B555-10FA8F02FDB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PLEASING GOD:</a:t>
            </a:r>
            <a:r>
              <a:rPr lang="en-US" sz="1200" baseline="0" dirty="0"/>
              <a:t>  vs. 4-9. </a:t>
            </a:r>
            <a:r>
              <a:rPr lang="en-US" dirty="0"/>
              <a:t>Like Joseph, Do I Guard Against Lust No Matter How Well I’m Doing In Other Areas? </a:t>
            </a:r>
            <a:r>
              <a:rPr lang="en-US" sz="1200" baseline="0" dirty="0"/>
              <a:t>Have you determined that serving God is going to be first in your life.  That you are going to serve God and let </a:t>
            </a:r>
            <a:r>
              <a:rPr lang="en-US" sz="1200" baseline="0" dirty="0" err="1"/>
              <a:t>GOD’s</a:t>
            </a:r>
            <a:r>
              <a:rPr lang="en-US" sz="1200" baseline="0" dirty="0"/>
              <a:t> Laws govern your behavior.  It should be INSEPERABLE from who you are.</a:t>
            </a:r>
            <a:endParaRPr lang="en-US" dirty="0"/>
          </a:p>
          <a:p>
            <a:endParaRPr lang="en-US" sz="1200" baseline="0" dirty="0"/>
          </a:p>
          <a:p>
            <a:endParaRPr lang="en-US" sz="1200" dirty="0"/>
          </a:p>
          <a:p>
            <a:r>
              <a:rPr lang="en-US" sz="1200" dirty="0"/>
              <a:t>LUST RUINS: </a:t>
            </a:r>
            <a:r>
              <a:rPr lang="en-US" sz="1200" baseline="0" dirty="0"/>
              <a:t> vs. 10-18.   </a:t>
            </a:r>
            <a:r>
              <a:rPr lang="en-US" sz="1200" dirty="0" err="1"/>
              <a:t>Potiphar’s</a:t>
            </a:r>
            <a:r>
              <a:rPr lang="en-US" sz="1200" dirty="0"/>
              <a:t> wife: </a:t>
            </a:r>
            <a:r>
              <a:rPr lang="en-US" sz="1200" baseline="0" dirty="0"/>
              <a:t> Do we know anything good about this woman? No</a:t>
            </a:r>
            <a:r>
              <a:rPr lang="en-US" sz="1200" b="1" baseline="0" dirty="0"/>
              <a:t>.  She is an unfaithful, aggressive, adulterous, liar. </a:t>
            </a:r>
          </a:p>
          <a:p>
            <a:pPr marL="0" marR="0" indent="0" algn="l" defTabSz="457200" rtl="0" eaLnBrk="1" fontAlgn="auto" latinLnBrk="0" hangingPunct="1">
              <a:lnSpc>
                <a:spcPct val="100000"/>
              </a:lnSpc>
              <a:spcBef>
                <a:spcPts val="0"/>
              </a:spcBef>
              <a:spcAft>
                <a:spcPts val="0"/>
              </a:spcAft>
              <a:buClrTx/>
              <a:buSzTx/>
              <a:buFontTx/>
              <a:buNone/>
              <a:tabLst/>
              <a:defRPr/>
            </a:pPr>
            <a:br>
              <a:rPr lang="en-US" sz="1200" b="1" dirty="0"/>
            </a:br>
            <a:r>
              <a:rPr lang="en-US" sz="1200" baseline="0" dirty="0"/>
              <a:t>She slanders Joseph to the other servants. She enrages her husband. She is remembered for nothing positive…because she allowed lust to consume her.  And brothers and sisters we CANNOT follow her path.    !</a:t>
            </a:r>
            <a:r>
              <a:rPr lang="en-US" dirty="0"/>
              <a:t> Don’t Mistake Broken For Normal. 1 Pet. 1:14</a:t>
            </a:r>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INCREASING ATTACK: vs. 10  ---   Let him who thinks he stands, take heed that he does not fall… 1 </a:t>
            </a:r>
            <a:r>
              <a:rPr lang="en-US" sz="1200" baseline="0" dirty="0" err="1"/>
              <a:t>Cor</a:t>
            </a:r>
            <a:r>
              <a:rPr lang="en-US" sz="1200" baseline="0" dirty="0"/>
              <a:t> 10:12  </a:t>
            </a:r>
            <a:r>
              <a:rPr lang="en-US" dirty="0"/>
              <a:t>Like Joseph, Have I Reinforced My Faith To Stand Against Satan’s On-going Attacks?</a:t>
            </a:r>
          </a:p>
          <a:p>
            <a:endParaRPr lang="en-US" sz="1200" baseline="0" dirty="0"/>
          </a:p>
          <a:p>
            <a:r>
              <a:rPr lang="en-US" sz="1200" baseline="0" dirty="0"/>
              <a:t>FEEL ALONE: vs. 11</a:t>
            </a:r>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EXIT:  vs. 12 . Joseph made it clear from the very beginning that he was NOT going to sin.  So should we – but even after communicating our determination, Satan’s attacks can put us into some very High Pressure situations.   Everyone’s </a:t>
            </a:r>
            <a:r>
              <a:rPr lang="en-US" sz="1200" baseline="0" dirty="0" err="1"/>
              <a:t>tempations</a:t>
            </a:r>
            <a:r>
              <a:rPr lang="en-US" sz="1200" baseline="0" dirty="0"/>
              <a:t> are unique – but YOU KNOW when you are in a high pressure relationship, or a high pressure location, or a high pressure circumstance like Joseph – simply because no one else was watching!  You need to remember that GOD IS WATCHING.  EXIT that situation – and get out of there quickly.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Like Joseph, Do I Quickly Exit High Pressure Situations?</a:t>
            </a:r>
          </a:p>
          <a:p>
            <a:endParaRPr lang="en-US" sz="1200" baseline="0" dirty="0"/>
          </a:p>
          <a:p>
            <a:r>
              <a:rPr lang="en-US" sz="1200" baseline="0" dirty="0"/>
              <a:t>COST OF RIGHT:  Vs. 19-23</a:t>
            </a:r>
            <a:endParaRPr lang="en-US" sz="1200" dirty="0"/>
          </a:p>
          <a:p>
            <a:endParaRPr lang="en-US" sz="1200" dirty="0"/>
          </a:p>
          <a:p>
            <a:r>
              <a:rPr lang="en-US" sz="1200" dirty="0"/>
              <a:t>JOSEPH EXALTED:  Ch 41:38-43   </a:t>
            </a:r>
          </a:p>
          <a:p>
            <a:endParaRPr lang="en-US" sz="1200" dirty="0"/>
          </a:p>
          <a:p>
            <a:r>
              <a:rPr lang="en-US" sz="1200" dirty="0"/>
              <a:t>These questions might</a:t>
            </a:r>
            <a:r>
              <a:rPr lang="en-US" sz="1200" baseline="0" dirty="0"/>
              <a:t> seem absurd to a worldly minded peers, but for Christians they are VITAL…</a:t>
            </a:r>
          </a:p>
          <a:p>
            <a:endParaRPr lang="en-US" sz="1200" baseline="0" dirty="0"/>
          </a:p>
          <a:p>
            <a:endParaRPr lang="en-US" sz="1200" baseline="0" dirty="0"/>
          </a:p>
          <a:p>
            <a:endParaRPr lang="en-US" sz="1200" baseline="0" dirty="0"/>
          </a:p>
          <a:p>
            <a:endParaRPr lang="en-US" sz="1200" baseline="0" dirty="0"/>
          </a:p>
          <a:p>
            <a:endParaRPr lang="en-US" sz="1200" baseline="0" dirty="0"/>
          </a:p>
          <a:p>
            <a:endParaRPr lang="en-US" sz="1200" baseline="0" dirty="0"/>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CD3475A9-1E60-F144-B555-10FA8F02FDB7}"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DE2248-6F52-1147-B0F4-9518474F28CC}"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DE2248-6F52-1147-B0F4-9518474F28CC}"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DE2248-6F52-1147-B0F4-9518474F28CC}" type="datetimeFigureOut">
              <a:rPr lang="en-US" smtClean="0"/>
              <a:pPr/>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DE2248-6F52-1147-B0F4-9518474F28CC}"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1/15/2017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Children of Light</a:t>
            </a:r>
          </a:p>
        </p:txBody>
      </p:sp>
      <p:sp>
        <p:nvSpPr>
          <p:cNvPr id="3" name="Subtitle 2"/>
          <p:cNvSpPr>
            <a:spLocks noGrp="1"/>
          </p:cNvSpPr>
          <p:nvPr>
            <p:ph type="subTitle" idx="1"/>
          </p:nvPr>
        </p:nvSpPr>
        <p:spPr/>
        <p:txBody>
          <a:bodyPr/>
          <a:lstStyle/>
          <a:p>
            <a:endParaRPr lang="en-US"/>
          </a:p>
        </p:txBody>
      </p:sp>
      <p:pic>
        <p:nvPicPr>
          <p:cNvPr id="4" name="Picture 3" descr="Title-ChildrenofLight.png"/>
          <p:cNvPicPr>
            <a:picLocks noChangeAspect="1"/>
          </p:cNvPicPr>
          <p:nvPr/>
        </p:nvPicPr>
        <p:blipFill>
          <a:blip r:embed="rId3"/>
          <a:stretch>
            <a:fillRect/>
          </a:stretch>
        </p:blipFill>
        <p:spPr>
          <a:xfrm>
            <a:off x="0" y="-1"/>
            <a:ext cx="9144001" cy="5715001"/>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solidFill>
                  <a:schemeClr val="accent1">
                    <a:lumMod val="75000"/>
                  </a:schemeClr>
                </a:solidFill>
              </a:rPr>
              <a:t>The Wisdom of Jesus</a:t>
            </a:r>
          </a:p>
        </p:txBody>
      </p:sp>
      <p:sp>
        <p:nvSpPr>
          <p:cNvPr id="16387" name="Content Placeholder 2"/>
          <p:cNvSpPr>
            <a:spLocks noGrp="1"/>
          </p:cNvSpPr>
          <p:nvPr>
            <p:ph idx="1"/>
          </p:nvPr>
        </p:nvSpPr>
        <p:spPr/>
        <p:txBody>
          <a:bodyPr/>
          <a:lstStyle/>
          <a:p>
            <a:r>
              <a:rPr lang="en-US" dirty="0"/>
              <a:t>This Battle Begins In The Heart</a:t>
            </a:r>
          </a:p>
          <a:p>
            <a:pPr lvl="1"/>
            <a:r>
              <a:rPr lang="en-US" dirty="0"/>
              <a:t>Matthew 5:27-28</a:t>
            </a:r>
          </a:p>
          <a:p>
            <a:r>
              <a:rPr lang="en-US" dirty="0"/>
              <a:t>This Battle Requires Drastic Action</a:t>
            </a:r>
          </a:p>
          <a:p>
            <a:pPr lvl="1"/>
            <a:r>
              <a:rPr lang="en-US" dirty="0"/>
              <a:t>Matthew 5:29, Matthew 18:7-9</a:t>
            </a:r>
          </a:p>
          <a:p>
            <a:r>
              <a:rPr lang="en-US" dirty="0"/>
              <a:t>This Battle Has Eternal Consequences</a:t>
            </a:r>
          </a:p>
          <a:p>
            <a:pPr lvl="1"/>
            <a:r>
              <a:rPr lang="en-US" dirty="0"/>
              <a:t>Matthew 5:30</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dirty="0">
                <a:solidFill>
                  <a:srgbClr val="376092"/>
                </a:solidFill>
              </a:rPr>
              <a:t>God’s Wants Our Sanctification</a:t>
            </a:r>
            <a:endParaRPr lang="en-US" sz="3556" dirty="0">
              <a:solidFill>
                <a:srgbClr val="376092"/>
              </a:solidFill>
            </a:endParaRPr>
          </a:p>
        </p:txBody>
      </p:sp>
      <p:sp>
        <p:nvSpPr>
          <p:cNvPr id="18435" name="Content Placeholder 2"/>
          <p:cNvSpPr>
            <a:spLocks noGrp="1"/>
          </p:cNvSpPr>
          <p:nvPr>
            <p:ph idx="1"/>
          </p:nvPr>
        </p:nvSpPr>
        <p:spPr>
          <a:xfrm>
            <a:off x="457200" y="1333500"/>
            <a:ext cx="8229600" cy="4176500"/>
          </a:xfrm>
        </p:spPr>
        <p:txBody>
          <a:bodyPr>
            <a:normAutofit fontScale="92500" lnSpcReduction="10000"/>
          </a:bodyPr>
          <a:lstStyle/>
          <a:p>
            <a:r>
              <a:rPr lang="en-US" dirty="0"/>
              <a:t>Our Bodies Are </a:t>
            </a:r>
            <a:r>
              <a:rPr lang="en-US" u="sng" dirty="0"/>
              <a:t>Reserved</a:t>
            </a:r>
            <a:r>
              <a:rPr lang="en-US" dirty="0"/>
              <a:t> For God’s Design.</a:t>
            </a:r>
          </a:p>
          <a:p>
            <a:pPr lvl="1"/>
            <a:r>
              <a:rPr lang="en-US" dirty="0"/>
              <a:t>1 Thessalonians 4:1-3</a:t>
            </a:r>
          </a:p>
          <a:p>
            <a:pPr lvl="1"/>
            <a:r>
              <a:rPr lang="en-US" dirty="0"/>
              <a:t>Sanctification Requires Abstaining From Sin.</a:t>
            </a:r>
          </a:p>
          <a:p>
            <a:pPr lvl="1"/>
            <a:r>
              <a:rPr lang="en-US" dirty="0"/>
              <a:t>Sanctification Requires Accepting Responsibility.</a:t>
            </a:r>
          </a:p>
          <a:p>
            <a:r>
              <a:rPr lang="en-US" dirty="0"/>
              <a:t>Lust Is The Opposite of Honor &amp; Holiness.</a:t>
            </a:r>
          </a:p>
          <a:p>
            <a:pPr lvl="1"/>
            <a:r>
              <a:rPr lang="en-US" dirty="0"/>
              <a:t>1 Thessalonians 4:4-5, Hebrews 13:4</a:t>
            </a:r>
          </a:p>
          <a:p>
            <a:pPr lvl="1"/>
            <a:r>
              <a:rPr lang="en-US" dirty="0"/>
              <a:t>Lust Dishonors Its Object &amp; Disregards God.</a:t>
            </a:r>
          </a:p>
          <a:p>
            <a:r>
              <a:rPr lang="en-US" dirty="0"/>
              <a:t>God’s Authority: He Avenges, Warns, &amp; Calls</a:t>
            </a:r>
          </a:p>
          <a:p>
            <a:pPr lvl="1"/>
            <a:r>
              <a:rPr lang="en-US" dirty="0"/>
              <a:t>1 Thessalonians 4:1-2, 6-8</a:t>
            </a:r>
          </a:p>
          <a:p>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76092"/>
                </a:solidFill>
              </a:rPr>
              <a:t>Determine To Be Sanctified</a:t>
            </a:r>
          </a:p>
        </p:txBody>
      </p:sp>
      <p:sp>
        <p:nvSpPr>
          <p:cNvPr id="3" name="Content Placeholder 2"/>
          <p:cNvSpPr>
            <a:spLocks noGrp="1"/>
          </p:cNvSpPr>
          <p:nvPr>
            <p:ph idx="1"/>
          </p:nvPr>
        </p:nvSpPr>
        <p:spPr>
          <a:xfrm>
            <a:off x="457200" y="1333500"/>
            <a:ext cx="8229600" cy="4115210"/>
          </a:xfrm>
        </p:spPr>
        <p:txBody>
          <a:bodyPr>
            <a:normAutofit fontScale="92500" lnSpcReduction="10000"/>
          </a:bodyPr>
          <a:lstStyle/>
          <a:p>
            <a:pPr>
              <a:lnSpc>
                <a:spcPct val="90000"/>
              </a:lnSpc>
            </a:pPr>
            <a:r>
              <a:rPr lang="en-US" sz="3243" dirty="0">
                <a:ea typeface="ＭＳ Ｐゴシック" pitchFamily="8" charset="-128"/>
                <a:cs typeface="Calibri"/>
              </a:rPr>
              <a:t>I will set no worthless thing before my eyes; </a:t>
            </a:r>
            <a:br>
              <a:rPr lang="en-US" sz="3243" dirty="0">
                <a:ea typeface="ＭＳ Ｐゴシック" pitchFamily="8" charset="-128"/>
                <a:cs typeface="Calibri"/>
              </a:rPr>
            </a:br>
            <a:r>
              <a:rPr lang="en-US" sz="3243" dirty="0">
                <a:ea typeface="ＭＳ Ｐゴシック" pitchFamily="8" charset="-128"/>
                <a:cs typeface="Calibri"/>
              </a:rPr>
              <a:t>I hate the work of those who fall away; </a:t>
            </a:r>
            <a:br>
              <a:rPr lang="en-US" sz="3243" dirty="0">
                <a:ea typeface="ＭＳ Ｐゴシック" pitchFamily="8" charset="-128"/>
                <a:cs typeface="Calibri"/>
              </a:rPr>
            </a:br>
            <a:r>
              <a:rPr lang="en-US" sz="3243" dirty="0">
                <a:ea typeface="ＭＳ Ｐゴシック" pitchFamily="8" charset="-128"/>
                <a:cs typeface="Calibri"/>
              </a:rPr>
              <a:t>It shall not fasten its grip on me.</a:t>
            </a:r>
          </a:p>
          <a:p>
            <a:pPr lvl="1">
              <a:lnSpc>
                <a:spcPct val="90000"/>
              </a:lnSpc>
            </a:pPr>
            <a:r>
              <a:rPr lang="en-US" sz="2811" dirty="0">
                <a:latin typeface="Calibri"/>
                <a:ea typeface="ＭＳ Ｐゴシック" pitchFamily="8" charset="-128"/>
                <a:cs typeface="Calibri"/>
              </a:rPr>
              <a:t>Psalm 101:3</a:t>
            </a:r>
          </a:p>
          <a:p>
            <a:pPr>
              <a:lnSpc>
                <a:spcPct val="90000"/>
              </a:lnSpc>
            </a:pPr>
            <a:r>
              <a:rPr lang="en-US" sz="3243" dirty="0">
                <a:latin typeface="Calibri"/>
                <a:ea typeface="ＭＳ Ｐゴシック" pitchFamily="8" charset="-128"/>
                <a:cs typeface="Calibri"/>
              </a:rPr>
              <a:t>My eyes are continually toward the LORD, </a:t>
            </a:r>
            <a:br>
              <a:rPr lang="en-US" sz="3243" dirty="0">
                <a:latin typeface="Calibri"/>
                <a:ea typeface="ＭＳ Ｐゴシック" pitchFamily="8" charset="-128"/>
                <a:cs typeface="Calibri"/>
              </a:rPr>
            </a:br>
            <a:r>
              <a:rPr lang="en-US" sz="3243" dirty="0">
                <a:latin typeface="Calibri"/>
                <a:ea typeface="ＭＳ Ｐゴシック" pitchFamily="8" charset="-128"/>
                <a:cs typeface="Calibri"/>
              </a:rPr>
              <a:t>For He will pluck my feet out of the net.</a:t>
            </a:r>
          </a:p>
          <a:p>
            <a:pPr lvl="1">
              <a:lnSpc>
                <a:spcPct val="90000"/>
              </a:lnSpc>
            </a:pPr>
            <a:r>
              <a:rPr lang="en-US" sz="2811" dirty="0">
                <a:latin typeface="Calibri"/>
                <a:ea typeface="ＭＳ Ｐゴシック" pitchFamily="8" charset="-128"/>
                <a:cs typeface="Calibri"/>
              </a:rPr>
              <a:t>Psalm 25:15</a:t>
            </a:r>
          </a:p>
          <a:p>
            <a:pPr>
              <a:lnSpc>
                <a:spcPct val="90000"/>
              </a:lnSpc>
            </a:pPr>
            <a:r>
              <a:rPr lang="en-US" sz="3243" dirty="0">
                <a:latin typeface="Calibri"/>
                <a:ea typeface="ＭＳ Ｐゴシック" pitchFamily="8" charset="-128"/>
                <a:cs typeface="Calibri"/>
              </a:rPr>
              <a:t>Let love be without hypocrisy. </a:t>
            </a:r>
            <a:br>
              <a:rPr lang="en-US" sz="3243" dirty="0">
                <a:latin typeface="Calibri"/>
                <a:ea typeface="ＭＳ Ｐゴシック" pitchFamily="8" charset="-128"/>
                <a:cs typeface="Calibri"/>
              </a:rPr>
            </a:br>
            <a:r>
              <a:rPr lang="en-US" sz="3243" dirty="0">
                <a:latin typeface="Calibri"/>
                <a:ea typeface="ＭＳ Ｐゴシック" pitchFamily="8" charset="-128"/>
                <a:cs typeface="Calibri"/>
              </a:rPr>
              <a:t>Abhor what is evil; cling to what is good.</a:t>
            </a:r>
          </a:p>
          <a:p>
            <a:pPr lvl="1">
              <a:lnSpc>
                <a:spcPct val="90000"/>
              </a:lnSpc>
            </a:pPr>
            <a:r>
              <a:rPr lang="en-US" sz="2811" dirty="0">
                <a:latin typeface="Calibri"/>
                <a:ea typeface="ＭＳ Ｐゴシック" pitchFamily="8" charset="-128"/>
                <a:cs typeface="Calibri"/>
              </a:rPr>
              <a:t>Romans 12:9  </a:t>
            </a:r>
          </a:p>
          <a:p>
            <a:pPr lvl="1">
              <a:lnSpc>
                <a:spcPct val="90000"/>
              </a:lnSpc>
            </a:pPr>
            <a:endParaRPr lang="en-US" sz="2811" dirty="0">
              <a:cs typeface="Calibri"/>
            </a:endParaRPr>
          </a:p>
          <a:p>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376092"/>
                </a:solidFill>
              </a:rPr>
              <a:t>Winning The Battle Like Joseph</a:t>
            </a:r>
          </a:p>
        </p:txBody>
      </p:sp>
      <p:sp>
        <p:nvSpPr>
          <p:cNvPr id="3" name="Content Placeholder 2"/>
          <p:cNvSpPr>
            <a:spLocks noGrp="1"/>
          </p:cNvSpPr>
          <p:nvPr>
            <p:ph idx="1"/>
          </p:nvPr>
        </p:nvSpPr>
        <p:spPr>
          <a:xfrm>
            <a:off x="457200" y="1183284"/>
            <a:ext cx="8229600" cy="4381500"/>
          </a:xfrm>
        </p:spPr>
        <p:txBody>
          <a:bodyPr>
            <a:normAutofit fontScale="92500"/>
          </a:bodyPr>
          <a:lstStyle/>
          <a:p>
            <a:r>
              <a:rPr lang="en-US" dirty="0"/>
              <a:t>We Can Put Pleasing God Above Ourselves.</a:t>
            </a:r>
          </a:p>
          <a:p>
            <a:r>
              <a:rPr lang="en-US" dirty="0"/>
              <a:t>We Can See How Lust Consumes &amp; Ruins Us.</a:t>
            </a:r>
          </a:p>
          <a:p>
            <a:r>
              <a:rPr lang="en-US" dirty="0"/>
              <a:t>We Can Fight Against Satan’s Increasing Attacks.</a:t>
            </a:r>
          </a:p>
          <a:p>
            <a:r>
              <a:rPr lang="en-US" dirty="0"/>
              <a:t>We Can Be Sanctified Even When We Feel Alone.</a:t>
            </a:r>
          </a:p>
          <a:p>
            <a:r>
              <a:rPr lang="en-US" dirty="0"/>
              <a:t>We Can Quickly Exit High-Pressure Situations.</a:t>
            </a:r>
          </a:p>
          <a:p>
            <a:r>
              <a:rPr lang="en-US" dirty="0"/>
              <a:t>We Can Endure The Cost of Doing What’s Right.</a:t>
            </a:r>
          </a:p>
          <a:p>
            <a:r>
              <a:rPr lang="en-US" dirty="0"/>
              <a:t>We Can Prepare For God’s Greater Blessings.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Children of Light</a:t>
            </a:r>
          </a:p>
        </p:txBody>
      </p:sp>
      <p:sp>
        <p:nvSpPr>
          <p:cNvPr id="3" name="Subtitle 2"/>
          <p:cNvSpPr>
            <a:spLocks noGrp="1"/>
          </p:cNvSpPr>
          <p:nvPr>
            <p:ph type="subTitle" idx="1"/>
          </p:nvPr>
        </p:nvSpPr>
        <p:spPr/>
        <p:txBody>
          <a:bodyPr/>
          <a:lstStyle/>
          <a:p>
            <a:endParaRPr lang="en-US"/>
          </a:p>
        </p:txBody>
      </p:sp>
      <p:pic>
        <p:nvPicPr>
          <p:cNvPr id="4" name="Picture 3" descr="Title-ChildrenofLight.png"/>
          <p:cNvPicPr>
            <a:picLocks noChangeAspect="1"/>
          </p:cNvPicPr>
          <p:nvPr/>
        </p:nvPicPr>
        <p:blipFill>
          <a:blip r:embed="rId2"/>
          <a:stretch>
            <a:fillRect/>
          </a:stretch>
        </p:blipFill>
        <p:spPr>
          <a:xfrm>
            <a:off x="0" y="-1"/>
            <a:ext cx="9144001" cy="5715001"/>
          </a:xfrm>
          <a:prstGeom prst="rect">
            <a:avLst/>
          </a:prstGeom>
        </p:spPr>
      </p:pic>
    </p:spTree>
  </p:cSld>
  <p:clrMapOvr>
    <a:masterClrMapping/>
  </p:clrMapOvr>
  <p:transition>
    <p:fade/>
  </p:transition>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4500</TotalTime>
  <Words>1168</Words>
  <Application>Microsoft Office PowerPoint</Application>
  <PresentationFormat>On-screen Show (16:10)</PresentationFormat>
  <Paragraphs>108</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ＭＳ Ｐゴシック</vt:lpstr>
      <vt:lpstr>Arial</vt:lpstr>
      <vt:lpstr>Calibri</vt:lpstr>
      <vt:lpstr>Default Theme</vt:lpstr>
      <vt:lpstr>Children of Light</vt:lpstr>
      <vt:lpstr>The Wisdom of Jesus</vt:lpstr>
      <vt:lpstr>God’s Wants Our Sanctification</vt:lpstr>
      <vt:lpstr>Determine To Be Sanctified</vt:lpstr>
      <vt:lpstr>Winning The Battle Like Joseph</vt:lpstr>
      <vt:lpstr>Children of 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Brad Beutjer</cp:lastModifiedBy>
  <cp:revision>29</cp:revision>
  <dcterms:created xsi:type="dcterms:W3CDTF">2017-01-13T16:00:23Z</dcterms:created>
  <dcterms:modified xsi:type="dcterms:W3CDTF">2017-01-15T22:52:28Z</dcterms:modified>
</cp:coreProperties>
</file>