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8" r:id="rId2"/>
    <p:sldId id="379" r:id="rId3"/>
    <p:sldId id="390" r:id="rId4"/>
    <p:sldId id="412" r:id="rId5"/>
    <p:sldId id="413" r:id="rId6"/>
    <p:sldId id="386" r:id="rId7"/>
    <p:sldId id="387" r:id="rId8"/>
    <p:sldId id="388" r:id="rId9"/>
    <p:sldId id="385" r:id="rId10"/>
    <p:sldId id="382" r:id="rId11"/>
    <p:sldId id="383" r:id="rId12"/>
    <p:sldId id="384" r:id="rId13"/>
    <p:sldId id="392" r:id="rId14"/>
    <p:sldId id="403" r:id="rId15"/>
    <p:sldId id="380" r:id="rId16"/>
    <p:sldId id="395" r:id="rId17"/>
    <p:sldId id="405" r:id="rId18"/>
    <p:sldId id="397" r:id="rId19"/>
    <p:sldId id="398" r:id="rId20"/>
    <p:sldId id="399" r:id="rId21"/>
    <p:sldId id="401" r:id="rId22"/>
    <p:sldId id="402" r:id="rId23"/>
    <p:sldId id="406" r:id="rId24"/>
    <p:sldId id="404" r:id="rId25"/>
    <p:sldId id="407" r:id="rId26"/>
    <p:sldId id="414" r:id="rId27"/>
    <p:sldId id="408" r:id="rId28"/>
    <p:sldId id="409" r:id="rId29"/>
    <p:sldId id="410" r:id="rId30"/>
    <p:sldId id="393" r:id="rId31"/>
    <p:sldId id="411" r:id="rId32"/>
  </p:sldIdLst>
  <p:sldSz cx="9144000" cy="5715000" type="screen16x10"/>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1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CC"/>
    <a:srgbClr val="66FFFF"/>
    <a:srgbClr val="0000FF"/>
    <a:srgbClr val="FF0000"/>
    <a:srgbClr val="00FF00"/>
    <a:srgbClr val="C0C0C0"/>
    <a:srgbClr val="CC9900"/>
    <a:srgbClr val="DDDDDD"/>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3724" autoAdjust="0"/>
  </p:normalViewPr>
  <p:slideViewPr>
    <p:cSldViewPr snapToGrid="0">
      <p:cViewPr varScale="1">
        <p:scale>
          <a:sx n="65" d="100"/>
          <a:sy n="65" d="100"/>
        </p:scale>
        <p:origin x="1446" y="48"/>
      </p:cViewPr>
      <p:guideLst>
        <p:guide orient="horz" pos="720"/>
        <p:guide pos="1488"/>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11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414655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414655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Times New Roman" pitchFamily="18" charset="0"/>
              </a:defRPr>
            </a:lvl1pPr>
          </a:lstStyle>
          <a:p>
            <a:pPr>
              <a:defRPr/>
            </a:pPr>
            <a:fld id="{78722183-28E7-4A62-A956-B5CF2CB3BB53}" type="slidenum">
              <a:rPr lang="en-US"/>
              <a:pPr>
                <a:defRPr/>
              </a:pPr>
              <a:t>‹#›</a:t>
            </a:fld>
            <a:endParaRPr lang="en-US"/>
          </a:p>
        </p:txBody>
      </p:sp>
    </p:spTree>
    <p:extLst>
      <p:ext uri="{BB962C8B-B14F-4D97-AF65-F5344CB8AC3E}">
        <p14:creationId xmlns:p14="http://schemas.microsoft.com/office/powerpoint/2010/main" val="251645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Arial" pitchFamily="34" charset="0"/>
              </a:defRPr>
            </a:lvl1pPr>
          </a:lstStyle>
          <a:p>
            <a:pPr>
              <a:defRPr/>
            </a:pPr>
            <a:endParaRPr lang="en-US"/>
          </a:p>
        </p:txBody>
      </p:sp>
      <p:sp>
        <p:nvSpPr>
          <p:cNvPr id="65539" name="Rectangle 1027"/>
          <p:cNvSpPr>
            <a:spLocks noGrp="1" noChangeArrowheads="1"/>
          </p:cNvSpPr>
          <p:nvPr>
            <p:ph type="dt" idx="1"/>
          </p:nvPr>
        </p:nvSpPr>
        <p:spPr bwMode="auto">
          <a:xfrm>
            <a:off x="4146550" y="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32772" name="Rectangle 1028"/>
          <p:cNvSpPr>
            <a:spLocks noGrp="1" noRot="1" noChangeAspect="1" noChangeArrowheads="1" noTextEdit="1"/>
          </p:cNvSpPr>
          <p:nvPr>
            <p:ph type="sldImg" idx="2"/>
          </p:nvPr>
        </p:nvSpPr>
        <p:spPr bwMode="auto">
          <a:xfrm>
            <a:off x="769938" y="723900"/>
            <a:ext cx="5775325" cy="3609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1029"/>
          <p:cNvSpPr>
            <a:spLocks noGrp="1" noChangeArrowheads="1"/>
          </p:cNvSpPr>
          <p:nvPr>
            <p:ph type="body" sz="quarter" idx="3"/>
          </p:nvPr>
        </p:nvSpPr>
        <p:spPr bwMode="auto">
          <a:xfrm>
            <a:off x="974725" y="4573588"/>
            <a:ext cx="5365750"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1030"/>
          <p:cNvSpPr>
            <a:spLocks noGrp="1" noChangeArrowheads="1"/>
          </p:cNvSpPr>
          <p:nvPr>
            <p:ph type="ftr" sz="quarter" idx="4"/>
          </p:nvPr>
        </p:nvSpPr>
        <p:spPr bwMode="auto">
          <a:xfrm>
            <a:off x="0" y="9147175"/>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Arial" pitchFamily="34" charset="0"/>
              </a:defRPr>
            </a:lvl1pPr>
          </a:lstStyle>
          <a:p>
            <a:pPr>
              <a:defRPr/>
            </a:pPr>
            <a:endParaRPr lang="en-US"/>
          </a:p>
        </p:txBody>
      </p:sp>
      <p:sp>
        <p:nvSpPr>
          <p:cNvPr id="65543" name="Rectangle 1031"/>
          <p:cNvSpPr>
            <a:spLocks noGrp="1" noChangeArrowheads="1"/>
          </p:cNvSpPr>
          <p:nvPr>
            <p:ph type="sldNum" sz="quarter" idx="5"/>
          </p:nvPr>
        </p:nvSpPr>
        <p:spPr bwMode="auto">
          <a:xfrm>
            <a:off x="4146550" y="9147175"/>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Arial" pitchFamily="34" charset="0"/>
              </a:defRPr>
            </a:lvl1pPr>
          </a:lstStyle>
          <a:p>
            <a:pPr>
              <a:defRPr/>
            </a:pPr>
            <a:fld id="{F3677BD1-F61E-4A8A-93FD-955EDF7EC03F}" type="slidenum">
              <a:rPr lang="en-US"/>
              <a:pPr>
                <a:defRPr/>
              </a:pPr>
              <a:t>‹#›</a:t>
            </a:fld>
            <a:endParaRPr lang="en-US"/>
          </a:p>
        </p:txBody>
      </p:sp>
    </p:spTree>
    <p:extLst>
      <p:ext uri="{BB962C8B-B14F-4D97-AF65-F5344CB8AC3E}">
        <p14:creationId xmlns:p14="http://schemas.microsoft.com/office/powerpoint/2010/main" val="2620847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imes New Roman" pitchFamily="18" charset="0"/>
                <a:ea typeface="+mn-ea"/>
                <a:cs typeface="+mn-cs"/>
              </a:rPr>
              <a:t>Peoples = ‘tribes’ = other nations</a:t>
            </a:r>
            <a:endParaRPr lang="en-US" sz="10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Wisdom &amp; Understanding = Cleverness &amp; Guidance </a:t>
            </a:r>
            <a:endParaRPr lang="en-US" sz="10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Sight = Nations watching:  “act” (5); “observe” (6)</a:t>
            </a:r>
            <a:endParaRPr lang="en-US" sz="10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They would witness obedience “act” (5); “observe” (6)</a:t>
            </a:r>
            <a:endParaRPr lang="en-US" sz="10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They would hear the laws (6)</a:t>
            </a:r>
            <a:endParaRPr lang="en-US" sz="10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They would see the results (success: “may live” (1)</a:t>
            </a:r>
            <a:endParaRPr lang="en-US" sz="10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They would conclude that God was involved (5)</a:t>
            </a:r>
            <a:endParaRPr lang="en-US" sz="10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a:t>
            </a:fld>
            <a:endParaRPr lang="en-US"/>
          </a:p>
        </p:txBody>
      </p:sp>
    </p:spTree>
    <p:extLst>
      <p:ext uri="{BB962C8B-B14F-4D97-AF65-F5344CB8AC3E}">
        <p14:creationId xmlns:p14="http://schemas.microsoft.com/office/powerpoint/2010/main" val="41328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explains what Hosea meant in the section</a:t>
            </a:r>
            <a:r>
              <a:rPr lang="en-US" baseline="0" dirty="0"/>
              <a:t> his book to the Romans that addresses the objection that was likely:  if the Gentiles are now welcomed into God’s fellowship, what was the point of the Jewish nation?</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11</a:t>
            </a:fld>
            <a:endParaRPr lang="en-US"/>
          </a:p>
        </p:txBody>
      </p:sp>
    </p:spTree>
    <p:extLst>
      <p:ext uri="{BB962C8B-B14F-4D97-AF65-F5344CB8AC3E}">
        <p14:creationId xmlns:p14="http://schemas.microsoft.com/office/powerpoint/2010/main" val="299858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goes on a couple of chapters later to quote</a:t>
            </a:r>
            <a:r>
              <a:rPr lang="en-US" baseline="0" dirty="0"/>
              <a:t> from Deuteronomy, explaining that the rejection of the Jews, the opportunity of the Gentiles to be saved (covenant relationship with God), was what Moses meant by “provoking to jealousy”.</a:t>
            </a:r>
          </a:p>
          <a:p>
            <a:endParaRPr lang="en-US" baseline="0" dirty="0"/>
          </a:p>
          <a:p>
            <a:r>
              <a:rPr lang="en-US" baseline="0" dirty="0"/>
              <a:t>Okay, so the those that have obtained mercy, those that have been saved, both Jew and Gentiles, those who are now called Sons of the living God (see John 1:12 – “…He gave the right to become children of God”; Gal 3:26 – “for you are all sons of God through faith in Christ Jesus.”)</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12</a:t>
            </a:fld>
            <a:endParaRPr lang="en-US"/>
          </a:p>
        </p:txBody>
      </p:sp>
    </p:spTree>
    <p:extLst>
      <p:ext uri="{BB962C8B-B14F-4D97-AF65-F5344CB8AC3E}">
        <p14:creationId xmlns:p14="http://schemas.microsoft.com/office/powerpoint/2010/main" val="24754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questions we will answer:</a:t>
            </a:r>
          </a:p>
          <a:p>
            <a:pPr marL="228600" indent="-228600">
              <a:buAutoNum type="arabicPeriod"/>
            </a:pPr>
            <a:r>
              <a:rPr lang="en-US" baseline="0" dirty="0"/>
              <a:t>What were the “Peoples” really to see in the Israelite Laws?</a:t>
            </a:r>
          </a:p>
          <a:p>
            <a:pPr marL="228600" indent="-228600">
              <a:buAutoNum type="arabicPeriod"/>
            </a:pPr>
            <a:r>
              <a:rPr lang="en-US" baseline="0" dirty="0"/>
              <a:t>In what way does the content of Deuteronomy apply today?</a:t>
            </a:r>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13</a:t>
            </a:fld>
            <a:endParaRPr lang="en-US"/>
          </a:p>
        </p:txBody>
      </p:sp>
    </p:spTree>
    <p:extLst>
      <p:ext uri="{BB962C8B-B14F-4D97-AF65-F5344CB8AC3E}">
        <p14:creationId xmlns:p14="http://schemas.microsoft.com/office/powerpoint/2010/main" val="391253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Friendships,</a:t>
            </a:r>
            <a:r>
              <a:rPr lang="en-US" baseline="0" dirty="0"/>
              <a:t> commitments, close ties that are “like family” represent risks to us just as they did to the Israelites.  But it’s not racial or rejection of kin, it’s just that we should have very little in common.</a:t>
            </a:r>
          </a:p>
          <a:p>
            <a:endParaRPr lang="en-US" baseline="0" dirty="0"/>
          </a:p>
          <a:p>
            <a:r>
              <a:rPr lang="en-US" baseline="0" dirty="0"/>
              <a:t>Beyond relationships, there are other kinds of covenants, such as debt… </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19</a:t>
            </a:fld>
            <a:endParaRPr lang="en-US"/>
          </a:p>
        </p:txBody>
      </p:sp>
    </p:spTree>
    <p:extLst>
      <p:ext uri="{BB962C8B-B14F-4D97-AF65-F5344CB8AC3E}">
        <p14:creationId xmlns:p14="http://schemas.microsoft.com/office/powerpoint/2010/main" val="363637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Owing</a:t>
            </a:r>
            <a:r>
              <a:rPr lang="en-US" baseline="0" dirty="0"/>
              <a:t> money is equated with ruling over someone… and that’s the way it works…</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20</a:t>
            </a:fld>
            <a:endParaRPr lang="en-US"/>
          </a:p>
        </p:txBody>
      </p:sp>
    </p:spTree>
    <p:extLst>
      <p:ext uri="{BB962C8B-B14F-4D97-AF65-F5344CB8AC3E}">
        <p14:creationId xmlns:p14="http://schemas.microsoft.com/office/powerpoint/2010/main" val="261977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24</a:t>
            </a:fld>
            <a:endParaRPr lang="en-US"/>
          </a:p>
        </p:txBody>
      </p:sp>
    </p:spTree>
    <p:extLst>
      <p:ext uri="{BB962C8B-B14F-4D97-AF65-F5344CB8AC3E}">
        <p14:creationId xmlns:p14="http://schemas.microsoft.com/office/powerpoint/2010/main" val="526022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Moses also spoke of a</a:t>
            </a:r>
            <a:r>
              <a:rPr lang="en-US" sz="1200" b="0" i="0" kern="1200" baseline="0" dirty="0">
                <a:solidFill>
                  <a:schemeClr val="tx1"/>
                </a:solidFill>
                <a:effectLst/>
                <a:latin typeface="Times New Roman" pitchFamily="18" charset="0"/>
                <a:ea typeface="+mn-ea"/>
                <a:cs typeface="+mn-cs"/>
              </a:rPr>
              <a:t> later revelation:  “</a:t>
            </a:r>
            <a:r>
              <a:rPr lang="en-US" sz="1200" b="0" i="0" kern="1200" dirty="0">
                <a:solidFill>
                  <a:schemeClr val="tx1"/>
                </a:solidFill>
                <a:effectLst/>
                <a:latin typeface="Times New Roman" pitchFamily="18" charset="0"/>
                <a:ea typeface="+mn-ea"/>
                <a:cs typeface="+mn-cs"/>
              </a:rPr>
              <a:t>I will raise up for them a Prophet like you from among their brethren, and will put My words in His mouth, and He shall speak to them all that I command Him. </a:t>
            </a:r>
            <a:r>
              <a:rPr lang="en-US" sz="1200" b="1" i="0" kern="1200" baseline="30000" dirty="0">
                <a:solidFill>
                  <a:schemeClr val="tx1"/>
                </a:solidFill>
                <a:effectLst/>
                <a:latin typeface="Times New Roman" pitchFamily="18" charset="0"/>
                <a:ea typeface="+mn-ea"/>
                <a:cs typeface="+mn-cs"/>
              </a:rPr>
              <a:t>19 </a:t>
            </a:r>
            <a:r>
              <a:rPr lang="en-US" sz="1200" b="0" i="0" kern="1200" dirty="0">
                <a:solidFill>
                  <a:schemeClr val="tx1"/>
                </a:solidFill>
                <a:effectLst/>
                <a:latin typeface="Times New Roman" pitchFamily="18" charset="0"/>
                <a:ea typeface="+mn-ea"/>
                <a:cs typeface="+mn-cs"/>
              </a:rPr>
              <a:t>And it shall be </a:t>
            </a:r>
            <a:r>
              <a:rPr lang="en-US" sz="1200" b="0" i="1" kern="1200" dirty="0">
                <a:solidFill>
                  <a:schemeClr val="tx1"/>
                </a:solidFill>
                <a:effectLst/>
                <a:latin typeface="Times New Roman" pitchFamily="18" charset="0"/>
                <a:ea typeface="+mn-ea"/>
                <a:cs typeface="+mn-cs"/>
              </a:rPr>
              <a:t>that</a:t>
            </a:r>
            <a:r>
              <a:rPr lang="en-US" sz="1200" b="0" i="0" kern="1200" dirty="0">
                <a:solidFill>
                  <a:schemeClr val="tx1"/>
                </a:solidFill>
                <a:effectLst/>
                <a:latin typeface="Times New Roman" pitchFamily="18" charset="0"/>
                <a:ea typeface="+mn-ea"/>
                <a:cs typeface="+mn-cs"/>
              </a:rPr>
              <a:t> whoever will not hear My words, which He speaks in My name, I will require </a:t>
            </a:r>
            <a:r>
              <a:rPr lang="en-US" sz="1200" b="0" i="1" kern="1200" dirty="0">
                <a:solidFill>
                  <a:schemeClr val="tx1"/>
                </a:solidFill>
                <a:effectLst/>
                <a:latin typeface="Times New Roman" pitchFamily="18" charset="0"/>
                <a:ea typeface="+mn-ea"/>
                <a:cs typeface="+mn-cs"/>
              </a:rPr>
              <a:t>it</a:t>
            </a:r>
            <a:r>
              <a:rPr lang="en-US" sz="1200" b="0" i="0" kern="1200" dirty="0">
                <a:solidFill>
                  <a:schemeClr val="tx1"/>
                </a:solidFill>
                <a:effectLst/>
                <a:latin typeface="Times New Roman" pitchFamily="18" charset="0"/>
                <a:ea typeface="+mn-ea"/>
                <a:cs typeface="+mn-cs"/>
              </a:rPr>
              <a:t> of him.” – </a:t>
            </a:r>
            <a:r>
              <a:rPr lang="en-US" sz="1200" b="0" i="0" kern="1200" dirty="0" err="1">
                <a:solidFill>
                  <a:schemeClr val="tx1"/>
                </a:solidFill>
                <a:effectLst/>
                <a:latin typeface="Times New Roman" pitchFamily="18" charset="0"/>
                <a:ea typeface="+mn-ea"/>
                <a:cs typeface="+mn-cs"/>
              </a:rPr>
              <a:t>Deut</a:t>
            </a:r>
            <a:r>
              <a:rPr lang="en-US" sz="1200" b="0" i="0" kern="1200" dirty="0">
                <a:solidFill>
                  <a:schemeClr val="tx1"/>
                </a:solidFill>
                <a:effectLst/>
                <a:latin typeface="Times New Roman" pitchFamily="18" charset="0"/>
                <a:ea typeface="+mn-ea"/>
                <a:cs typeface="+mn-cs"/>
              </a:rPr>
              <a:t> 18:18-19</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26</a:t>
            </a:fld>
            <a:endParaRPr lang="en-US"/>
          </a:p>
        </p:txBody>
      </p:sp>
    </p:spTree>
    <p:extLst>
      <p:ext uri="{BB962C8B-B14F-4D97-AF65-F5344CB8AC3E}">
        <p14:creationId xmlns:p14="http://schemas.microsoft.com/office/powerpoint/2010/main" val="123166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Moses also spoke of a</a:t>
            </a:r>
            <a:r>
              <a:rPr lang="en-US" sz="1200" b="0" i="0" kern="1200" baseline="0" dirty="0">
                <a:solidFill>
                  <a:schemeClr val="tx1"/>
                </a:solidFill>
                <a:effectLst/>
                <a:latin typeface="Times New Roman" pitchFamily="18" charset="0"/>
                <a:ea typeface="+mn-ea"/>
                <a:cs typeface="+mn-cs"/>
              </a:rPr>
              <a:t> later revelation:  “</a:t>
            </a:r>
            <a:r>
              <a:rPr lang="en-US" sz="1200" b="0" i="0" kern="1200" dirty="0">
                <a:solidFill>
                  <a:schemeClr val="tx1"/>
                </a:solidFill>
                <a:effectLst/>
                <a:latin typeface="Times New Roman" pitchFamily="18" charset="0"/>
                <a:ea typeface="+mn-ea"/>
                <a:cs typeface="+mn-cs"/>
              </a:rPr>
              <a:t>I will raise up for them a Prophet like you from among their brethren, and will put My words in His mouth, and He shall speak to them all that I command Him. </a:t>
            </a:r>
            <a:r>
              <a:rPr lang="en-US" sz="1200" b="1" i="0" kern="1200" baseline="30000" dirty="0">
                <a:solidFill>
                  <a:schemeClr val="tx1"/>
                </a:solidFill>
                <a:effectLst/>
                <a:latin typeface="Times New Roman" pitchFamily="18" charset="0"/>
                <a:ea typeface="+mn-ea"/>
                <a:cs typeface="+mn-cs"/>
              </a:rPr>
              <a:t>19 </a:t>
            </a:r>
            <a:r>
              <a:rPr lang="en-US" sz="1200" b="0" i="0" kern="1200" dirty="0">
                <a:solidFill>
                  <a:schemeClr val="tx1"/>
                </a:solidFill>
                <a:effectLst/>
                <a:latin typeface="Times New Roman" pitchFamily="18" charset="0"/>
                <a:ea typeface="+mn-ea"/>
                <a:cs typeface="+mn-cs"/>
              </a:rPr>
              <a:t>And it shall be </a:t>
            </a:r>
            <a:r>
              <a:rPr lang="en-US" sz="1200" b="0" i="1" kern="1200" dirty="0">
                <a:solidFill>
                  <a:schemeClr val="tx1"/>
                </a:solidFill>
                <a:effectLst/>
                <a:latin typeface="Times New Roman" pitchFamily="18" charset="0"/>
                <a:ea typeface="+mn-ea"/>
                <a:cs typeface="+mn-cs"/>
              </a:rPr>
              <a:t>that</a:t>
            </a:r>
            <a:r>
              <a:rPr lang="en-US" sz="1200" b="0" i="0" kern="1200" dirty="0">
                <a:solidFill>
                  <a:schemeClr val="tx1"/>
                </a:solidFill>
                <a:effectLst/>
                <a:latin typeface="Times New Roman" pitchFamily="18" charset="0"/>
                <a:ea typeface="+mn-ea"/>
                <a:cs typeface="+mn-cs"/>
              </a:rPr>
              <a:t> whoever will not hear My words, which He speaks in My name, I will require </a:t>
            </a:r>
            <a:r>
              <a:rPr lang="en-US" sz="1200" b="0" i="1" kern="1200" dirty="0">
                <a:solidFill>
                  <a:schemeClr val="tx1"/>
                </a:solidFill>
                <a:effectLst/>
                <a:latin typeface="Times New Roman" pitchFamily="18" charset="0"/>
                <a:ea typeface="+mn-ea"/>
                <a:cs typeface="+mn-cs"/>
              </a:rPr>
              <a:t>it</a:t>
            </a:r>
            <a:r>
              <a:rPr lang="en-US" sz="1200" b="0" i="0" kern="1200" dirty="0">
                <a:solidFill>
                  <a:schemeClr val="tx1"/>
                </a:solidFill>
                <a:effectLst/>
                <a:latin typeface="Times New Roman" pitchFamily="18" charset="0"/>
                <a:ea typeface="+mn-ea"/>
                <a:cs typeface="+mn-cs"/>
              </a:rPr>
              <a:t> of him.” – </a:t>
            </a:r>
            <a:r>
              <a:rPr lang="en-US" sz="1200" b="0" i="0" kern="1200" dirty="0" err="1">
                <a:solidFill>
                  <a:schemeClr val="tx1"/>
                </a:solidFill>
                <a:effectLst/>
                <a:latin typeface="Times New Roman" pitchFamily="18" charset="0"/>
                <a:ea typeface="+mn-ea"/>
                <a:cs typeface="+mn-cs"/>
              </a:rPr>
              <a:t>Deut</a:t>
            </a:r>
            <a:r>
              <a:rPr lang="en-US" sz="1200" b="0" i="0" kern="1200" dirty="0">
                <a:solidFill>
                  <a:schemeClr val="tx1"/>
                </a:solidFill>
                <a:effectLst/>
                <a:latin typeface="Times New Roman" pitchFamily="18" charset="0"/>
                <a:ea typeface="+mn-ea"/>
                <a:cs typeface="+mn-cs"/>
              </a:rPr>
              <a:t> 18:18-19</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27</a:t>
            </a:fld>
            <a:endParaRPr lang="en-US"/>
          </a:p>
        </p:txBody>
      </p:sp>
    </p:spTree>
    <p:extLst>
      <p:ext uri="{BB962C8B-B14F-4D97-AF65-F5344CB8AC3E}">
        <p14:creationId xmlns:p14="http://schemas.microsoft.com/office/powerpoint/2010/main" val="28063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29</a:t>
            </a:fld>
            <a:endParaRPr lang="en-US"/>
          </a:p>
        </p:txBody>
      </p:sp>
    </p:spTree>
    <p:extLst>
      <p:ext uri="{BB962C8B-B14F-4D97-AF65-F5344CB8AC3E}">
        <p14:creationId xmlns:p14="http://schemas.microsoft.com/office/powerpoint/2010/main" val="11682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Times New Roman" pitchFamily="18" charset="0"/>
                <a:ea typeface="+mn-ea"/>
                <a:cs typeface="+mn-cs"/>
              </a:rPr>
              <a:t>The gentile nations would be impressed by what they saw (“sight of the people”) in it.  And they might even ‘hear’ some of the Law (vs 6), beyond witnessing the obedience of the Israelites.</a:t>
            </a:r>
          </a:p>
          <a:p>
            <a:pPr lvl="0"/>
            <a:endParaRPr lang="en-US" sz="1200" b="1" kern="1200" baseline="0" dirty="0">
              <a:solidFill>
                <a:schemeClr val="tx1"/>
              </a:solidFill>
              <a:effectLst/>
              <a:latin typeface="Times New Roman" pitchFamily="18" charset="0"/>
              <a:ea typeface="+mn-ea"/>
              <a:cs typeface="+mn-cs"/>
            </a:endParaRPr>
          </a:p>
          <a:p>
            <a:pPr lvl="0"/>
            <a:r>
              <a:rPr lang="en-US" sz="1200" b="1" kern="1200" baseline="0" dirty="0">
                <a:solidFill>
                  <a:schemeClr val="tx1"/>
                </a:solidFill>
                <a:effectLst/>
                <a:latin typeface="Times New Roman" pitchFamily="18" charset="0"/>
                <a:ea typeface="+mn-ea"/>
                <a:cs typeface="+mn-cs"/>
              </a:rPr>
              <a:t>So what W</a:t>
            </a:r>
            <a:r>
              <a:rPr lang="en-US" sz="1200" b="1" kern="1200" dirty="0">
                <a:solidFill>
                  <a:schemeClr val="tx1"/>
                </a:solidFill>
                <a:effectLst/>
                <a:latin typeface="Times New Roman" pitchFamily="18" charset="0"/>
                <a:ea typeface="+mn-ea"/>
                <a:cs typeface="+mn-cs"/>
              </a:rPr>
              <a:t>isdom would the “Peoples” See/Hear in this Law</a:t>
            </a:r>
            <a:r>
              <a:rPr lang="en-US" sz="1200" b="1" kern="1200" baseline="0" dirty="0">
                <a:solidFill>
                  <a:schemeClr val="tx1"/>
                </a:solidFill>
                <a:effectLst/>
                <a:latin typeface="Times New Roman" pitchFamily="18" charset="0"/>
                <a:ea typeface="+mn-ea"/>
                <a:cs typeface="+mn-cs"/>
              </a:rPr>
              <a:t> given (again) by Moses</a:t>
            </a:r>
            <a:r>
              <a:rPr lang="en-US" sz="1200" b="1" kern="1200" dirty="0">
                <a:solidFill>
                  <a:schemeClr val="tx1"/>
                </a:solidFill>
                <a:effectLst/>
                <a:latin typeface="Times New Roman" pitchFamily="18" charset="0"/>
                <a:ea typeface="+mn-ea"/>
                <a:cs typeface="+mn-cs"/>
              </a:rPr>
              <a:t>?</a:t>
            </a:r>
            <a:r>
              <a:rPr lang="en-US" sz="1200" b="1" kern="1200" baseline="0" dirty="0">
                <a:solidFill>
                  <a:schemeClr val="tx1"/>
                </a:solidFill>
                <a:effectLst/>
                <a:latin typeface="Times New Roman" pitchFamily="18" charset="0"/>
                <a:ea typeface="+mn-ea"/>
                <a:cs typeface="+mn-cs"/>
              </a:rPr>
              <a:t>  Is it still “Wise”?  Does it apply to us (and who is us)?</a:t>
            </a:r>
          </a:p>
          <a:p>
            <a:pPr lvl="0"/>
            <a:endParaRPr lang="en-US" sz="1200" b="1" kern="1200" baseline="0" dirty="0">
              <a:solidFill>
                <a:schemeClr val="tx1"/>
              </a:solidFill>
              <a:effectLst/>
              <a:latin typeface="Times New Roman" pitchFamily="18" charset="0"/>
              <a:ea typeface="+mn-ea"/>
              <a:cs typeface="+mn-cs"/>
            </a:endParaRPr>
          </a:p>
          <a:p>
            <a:pPr lvl="0"/>
            <a:r>
              <a:rPr lang="en-US" sz="1200" b="1" kern="1200" baseline="0" dirty="0">
                <a:solidFill>
                  <a:schemeClr val="tx1"/>
                </a:solidFill>
                <a:effectLst/>
                <a:latin typeface="Times New Roman" pitchFamily="18" charset="0"/>
                <a:ea typeface="+mn-ea"/>
                <a:cs typeface="+mn-cs"/>
              </a:rPr>
              <a:t>Note too, that </a:t>
            </a:r>
            <a:r>
              <a:rPr lang="en-US" sz="1200" b="1" kern="1200" dirty="0">
                <a:solidFill>
                  <a:schemeClr val="tx1"/>
                </a:solidFill>
                <a:effectLst/>
                <a:latin typeface="Times New Roman" pitchFamily="18" charset="0"/>
                <a:ea typeface="+mn-ea"/>
                <a:cs typeface="+mn-cs"/>
              </a:rPr>
              <a:t>there was an</a:t>
            </a:r>
            <a:r>
              <a:rPr lang="en-US" sz="1200" b="1" kern="1200" baseline="0" dirty="0">
                <a:solidFill>
                  <a:schemeClr val="tx1"/>
                </a:solidFill>
                <a:effectLst/>
                <a:latin typeface="Times New Roman" pitchFamily="18" charset="0"/>
                <a:ea typeface="+mn-ea"/>
                <a:cs typeface="+mn-cs"/>
              </a:rPr>
              <a:t> evangelistic function as well. </a:t>
            </a:r>
            <a:endParaRPr lang="en-US" sz="1200" b="1" kern="1200" dirty="0">
              <a:solidFill>
                <a:schemeClr val="tx1"/>
              </a:solidFill>
              <a:effectLst/>
              <a:latin typeface="Times New Roman" pitchFamily="18" charset="0"/>
              <a:ea typeface="+mn-ea"/>
              <a:cs typeface="+mn-cs"/>
            </a:endParaRPr>
          </a:p>
          <a:p>
            <a:pPr lvl="0"/>
            <a:endParaRPr lang="en-US" sz="1200" b="1" kern="1200" dirty="0">
              <a:solidFill>
                <a:schemeClr val="tx1"/>
              </a:solidFill>
              <a:effectLst/>
              <a:latin typeface="Times New Roman" pitchFamily="18" charset="0"/>
              <a:ea typeface="+mn-ea"/>
              <a:cs typeface="+mn-cs"/>
            </a:endParaRPr>
          </a:p>
          <a:p>
            <a:pPr lvl="0"/>
            <a:r>
              <a:rPr lang="en-US" sz="1200" b="1" kern="1200" dirty="0">
                <a:solidFill>
                  <a:schemeClr val="tx1"/>
                </a:solidFill>
                <a:effectLst/>
                <a:latin typeface="Times New Roman" pitchFamily="18" charset="0"/>
                <a:ea typeface="+mn-ea"/>
                <a:cs typeface="+mn-cs"/>
              </a:rPr>
              <a:t>What were some of these</a:t>
            </a:r>
            <a:r>
              <a:rPr lang="en-US" sz="1200" b="1" kern="1200" baseline="0" dirty="0">
                <a:solidFill>
                  <a:schemeClr val="tx1"/>
                </a:solidFill>
                <a:effectLst/>
                <a:latin typeface="Times New Roman" pitchFamily="18" charset="0"/>
                <a:ea typeface="+mn-ea"/>
                <a:cs typeface="+mn-cs"/>
              </a:rPr>
              <a:t> Laws.</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2</a:t>
            </a:fld>
            <a:endParaRPr lang="en-US"/>
          </a:p>
        </p:txBody>
      </p:sp>
    </p:spTree>
    <p:extLst>
      <p:ext uri="{BB962C8B-B14F-4D97-AF65-F5344CB8AC3E}">
        <p14:creationId xmlns:p14="http://schemas.microsoft.com/office/powerpoint/2010/main" val="85876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Times New Roman" pitchFamily="18" charset="0"/>
                <a:ea typeface="+mn-ea"/>
                <a:cs typeface="+mn-cs"/>
              </a:rPr>
              <a:t>Just in the book of Deuteronomy alone, there are a great many practical laws (probably that support progressives and conservatives).</a:t>
            </a:r>
            <a:r>
              <a:rPr lang="en-US" sz="1200" b="1" kern="1200" baseline="0" dirty="0">
                <a:solidFill>
                  <a:schemeClr val="tx1"/>
                </a:solidFill>
                <a:effectLst/>
                <a:latin typeface="Times New Roman" pitchFamily="18" charset="0"/>
                <a:ea typeface="+mn-ea"/>
                <a:cs typeface="+mn-cs"/>
              </a:rPr>
              <a:t>  Here are some samples—all from Deuteronomy.</a:t>
            </a:r>
          </a:p>
          <a:p>
            <a:pPr lvl="0"/>
            <a:endParaRPr lang="en-US" sz="1200" b="1" kern="1200" baseline="0" dirty="0">
              <a:solidFill>
                <a:schemeClr val="tx1"/>
              </a:solidFill>
              <a:effectLst/>
              <a:latin typeface="Times New Roman" pitchFamily="18" charset="0"/>
              <a:ea typeface="+mn-ea"/>
              <a:cs typeface="+mn-cs"/>
            </a:endParaRPr>
          </a:p>
          <a:p>
            <a:pPr lvl="0"/>
            <a:r>
              <a:rPr lang="en-US" sz="1200" b="1" kern="1200" baseline="0" dirty="0">
                <a:solidFill>
                  <a:schemeClr val="tx1"/>
                </a:solidFill>
                <a:effectLst/>
                <a:latin typeface="Times New Roman" pitchFamily="18" charset="0"/>
                <a:ea typeface="+mn-ea"/>
                <a:cs typeface="+mn-cs"/>
              </a:rPr>
              <a:t>So, is that w</a:t>
            </a:r>
            <a:r>
              <a:rPr lang="en-US" sz="1200" b="1" kern="1200" dirty="0">
                <a:solidFill>
                  <a:schemeClr val="tx1"/>
                </a:solidFill>
                <a:effectLst/>
                <a:latin typeface="Times New Roman" pitchFamily="18" charset="0"/>
                <a:ea typeface="+mn-ea"/>
                <a:cs typeface="+mn-cs"/>
              </a:rPr>
              <a:t>hat wisdom the Peoples would ‘See’?</a:t>
            </a:r>
            <a:r>
              <a:rPr lang="en-US" sz="1200" b="0" kern="1200" baseline="0" dirty="0">
                <a:solidFill>
                  <a:schemeClr val="tx1"/>
                </a:solidFill>
                <a:effectLst/>
                <a:latin typeface="Times New Roman" pitchFamily="18" charset="0"/>
                <a:ea typeface="+mn-ea"/>
                <a:cs typeface="+mn-cs"/>
              </a:rPr>
              <a:t>  -- It’s p</a:t>
            </a:r>
            <a:r>
              <a:rPr lang="en-US" sz="1200" kern="1200" dirty="0">
                <a:solidFill>
                  <a:schemeClr val="tx1"/>
                </a:solidFill>
                <a:effectLst/>
                <a:latin typeface="Times New Roman" pitchFamily="18" charset="0"/>
                <a:ea typeface="+mn-ea"/>
                <a:cs typeface="+mn-cs"/>
              </a:rPr>
              <a:t>robably</a:t>
            </a:r>
            <a:r>
              <a:rPr lang="en-US" sz="1200" kern="1200" baseline="0" dirty="0">
                <a:solidFill>
                  <a:schemeClr val="tx1"/>
                </a:solidFill>
                <a:effectLst/>
                <a:latin typeface="Times New Roman" pitchFamily="18" charset="0"/>
                <a:ea typeface="+mn-ea"/>
                <a:cs typeface="+mn-cs"/>
              </a:rPr>
              <a:t> n</a:t>
            </a:r>
            <a:r>
              <a:rPr lang="en-US" sz="1200" kern="1200" dirty="0">
                <a:solidFill>
                  <a:schemeClr val="tx1"/>
                </a:solidFill>
                <a:effectLst/>
                <a:latin typeface="Times New Roman" pitchFamily="18" charset="0"/>
                <a:ea typeface="+mn-ea"/>
                <a:cs typeface="+mn-cs"/>
              </a:rPr>
              <a:t>ot the details of religious rituals</a:t>
            </a:r>
            <a:r>
              <a:rPr lang="en-US" sz="1200" kern="1200" baseline="0" dirty="0">
                <a:solidFill>
                  <a:schemeClr val="tx1"/>
                </a:solidFill>
                <a:effectLst/>
                <a:latin typeface="Times New Roman" pitchFamily="18" charset="0"/>
                <a:ea typeface="+mn-ea"/>
                <a:cs typeface="+mn-cs"/>
              </a:rPr>
              <a:t> or civil codes… though it kept the Rabbis busy all through history…</a:t>
            </a:r>
          </a:p>
          <a:p>
            <a:pPr lvl="0"/>
            <a:endParaRPr lang="en-US" sz="1200" kern="1200" baseline="0" dirty="0">
              <a:solidFill>
                <a:schemeClr val="tx1"/>
              </a:solidFill>
              <a:effectLst/>
              <a:latin typeface="Times New Roman" pitchFamily="18" charset="0"/>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3</a:t>
            </a:fld>
            <a:endParaRPr lang="en-US"/>
          </a:p>
        </p:txBody>
      </p:sp>
    </p:spTree>
    <p:extLst>
      <p:ext uri="{BB962C8B-B14F-4D97-AF65-F5344CB8AC3E}">
        <p14:creationId xmlns:p14="http://schemas.microsoft.com/office/powerpoint/2010/main" val="408299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note that this</a:t>
            </a:r>
            <a:r>
              <a:rPr lang="en-US" baseline="0" dirty="0"/>
              <a:t> Law was given only to the Israelites of that day…</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4</a:t>
            </a:fld>
            <a:endParaRPr lang="en-US"/>
          </a:p>
        </p:txBody>
      </p:sp>
    </p:spTree>
    <p:extLst>
      <p:ext uri="{BB962C8B-B14F-4D97-AF65-F5344CB8AC3E}">
        <p14:creationId xmlns:p14="http://schemas.microsoft.com/office/powerpoint/2010/main" val="12205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5</a:t>
            </a:fld>
            <a:endParaRPr lang="en-US"/>
          </a:p>
        </p:txBody>
      </p:sp>
    </p:spTree>
    <p:extLst>
      <p:ext uri="{BB962C8B-B14F-4D97-AF65-F5344CB8AC3E}">
        <p14:creationId xmlns:p14="http://schemas.microsoft.com/office/powerpoint/2010/main" val="300245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similar words—an obvious quote to make a</a:t>
            </a:r>
            <a:r>
              <a:rPr lang="en-US" baseline="0" dirty="0"/>
              <a:t> parallel between a current “people of God” and the Israelites.  Now it is “those who have obtained mercy”.</a:t>
            </a:r>
          </a:p>
          <a:p>
            <a:endParaRPr lang="en-US" baseline="0" dirty="0"/>
          </a:p>
          <a:p>
            <a:r>
              <a:rPr lang="en-US" dirty="0"/>
              <a:t>Reading</a:t>
            </a:r>
            <a:r>
              <a:rPr lang="en-US" baseline="0" dirty="0"/>
              <a:t> on in I Pet 2, (vs 12) there is a similar purpose served by the behavior of God’s people.  They are once again teaching the Gentiles.</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7</a:t>
            </a:fld>
            <a:endParaRPr lang="en-US"/>
          </a:p>
        </p:txBody>
      </p:sp>
    </p:spTree>
    <p:extLst>
      <p:ext uri="{BB962C8B-B14F-4D97-AF65-F5344CB8AC3E}">
        <p14:creationId xmlns:p14="http://schemas.microsoft.com/office/powerpoint/2010/main" val="28190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a:t>
            </a:r>
            <a:r>
              <a:rPr lang="en-US" baseline="0" dirty="0"/>
              <a:t> out that Moses himself explained what would happen to the “people of God,” in the Song of Moses that God told him to write at the end of the book of Deuteronomy… a song the Israelites were supposed to learn and sing (Dt 31:19) as a “witness against themselves”.  (Next slide)</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8</a:t>
            </a:fld>
            <a:endParaRPr lang="en-US"/>
          </a:p>
        </p:txBody>
      </p:sp>
    </p:spTree>
    <p:extLst>
      <p:ext uri="{BB962C8B-B14F-4D97-AF65-F5344CB8AC3E}">
        <p14:creationId xmlns:p14="http://schemas.microsoft.com/office/powerpoint/2010/main" val="124551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tense of the verbs in the song (look at vs 15) indicate that it was written from the point of view of a future time, when Israel had become a spoiled, rebellious son.  Then Jehovah shifts and explains what He is going to do as a result of their perversity:  Reject them for a “foolish” nation (that does not have His wisdom), and destroy them.</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9</a:t>
            </a:fld>
            <a:endParaRPr lang="en-US"/>
          </a:p>
        </p:txBody>
      </p:sp>
    </p:spTree>
    <p:extLst>
      <p:ext uri="{BB962C8B-B14F-4D97-AF65-F5344CB8AC3E}">
        <p14:creationId xmlns:p14="http://schemas.microsoft.com/office/powerpoint/2010/main" val="428129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 to</a:t>
            </a:r>
            <a:r>
              <a:rPr lang="en-US" baseline="0" dirty="0"/>
              <a:t> 600 years later, </a:t>
            </a:r>
            <a:r>
              <a:rPr lang="en-US" dirty="0"/>
              <a:t>Hose</a:t>
            </a:r>
            <a:r>
              <a:rPr lang="en-US" baseline="0" dirty="0"/>
              <a:t>a picks up that prophesy as he is instructed by God to name his third child (with the harlot, Gomer) Lo-Ammi, which means “not my people”.  Yet, there is a hopeful picture of a “replacement” nation (in the place… ) and there is a special </a:t>
            </a:r>
            <a:r>
              <a:rPr lang="en-US" baseline="0" dirty="0" err="1"/>
              <a:t>Sonship</a:t>
            </a:r>
            <a:r>
              <a:rPr lang="en-US" baseline="0" dirty="0"/>
              <a:t> relationship to come…  </a:t>
            </a:r>
          </a:p>
          <a:p>
            <a:endParaRPr lang="en-US" baseline="0" dirty="0"/>
          </a:p>
          <a:p>
            <a:r>
              <a:rPr lang="en-US" baseline="0" dirty="0"/>
              <a:t>What could this be?</a:t>
            </a:r>
            <a:endParaRPr lang="en-US" dirty="0"/>
          </a:p>
        </p:txBody>
      </p:sp>
      <p:sp>
        <p:nvSpPr>
          <p:cNvPr id="4" name="Slide Number Placeholder 3"/>
          <p:cNvSpPr>
            <a:spLocks noGrp="1"/>
          </p:cNvSpPr>
          <p:nvPr>
            <p:ph type="sldNum" sz="quarter" idx="10"/>
          </p:nvPr>
        </p:nvSpPr>
        <p:spPr/>
        <p:txBody>
          <a:bodyPr/>
          <a:lstStyle/>
          <a:p>
            <a:pPr>
              <a:defRPr/>
            </a:pPr>
            <a:fld id="{F3677BD1-F61E-4A8A-93FD-955EDF7EC03F}" type="slidenum">
              <a:rPr lang="en-US" smtClean="0"/>
              <a:pPr>
                <a:defRPr/>
              </a:pPr>
              <a:t>10</a:t>
            </a:fld>
            <a:endParaRPr lang="en-US"/>
          </a:p>
        </p:txBody>
      </p:sp>
    </p:spTree>
    <p:extLst>
      <p:ext uri="{BB962C8B-B14F-4D97-AF65-F5344CB8AC3E}">
        <p14:creationId xmlns:p14="http://schemas.microsoft.com/office/powerpoint/2010/main" val="371414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22C54-73A3-46A9-9681-4B2392B7E9E5}" type="slidenum">
              <a:rPr lang="en-US"/>
              <a:pPr>
                <a:defRPr/>
              </a:pPr>
              <a:t>‹#›</a:t>
            </a:fld>
            <a:endParaRPr lang="en-US"/>
          </a:p>
        </p:txBody>
      </p:sp>
    </p:spTree>
    <p:extLst>
      <p:ext uri="{BB962C8B-B14F-4D97-AF65-F5344CB8AC3E}">
        <p14:creationId xmlns:p14="http://schemas.microsoft.com/office/powerpoint/2010/main" val="107132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AC15-BA32-4120-B239-1BCD0E786B68}" type="slidenum">
              <a:rPr lang="en-US"/>
              <a:pPr>
                <a:defRPr/>
              </a:pPr>
              <a:t>‹#›</a:t>
            </a:fld>
            <a:endParaRPr lang="en-US"/>
          </a:p>
        </p:txBody>
      </p:sp>
    </p:spTree>
    <p:extLst>
      <p:ext uri="{BB962C8B-B14F-4D97-AF65-F5344CB8AC3E}">
        <p14:creationId xmlns:p14="http://schemas.microsoft.com/office/powerpoint/2010/main" val="29808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30555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78603-6850-46E9-AFC8-79F4A98EAC7B}" type="slidenum">
              <a:rPr lang="en-US"/>
              <a:pPr>
                <a:defRPr/>
              </a:pPr>
              <a:t>‹#›</a:t>
            </a:fld>
            <a:endParaRPr lang="en-US"/>
          </a:p>
        </p:txBody>
      </p:sp>
    </p:spTree>
    <p:extLst>
      <p:ext uri="{BB962C8B-B14F-4D97-AF65-F5344CB8AC3E}">
        <p14:creationId xmlns:p14="http://schemas.microsoft.com/office/powerpoint/2010/main" val="93953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3500"/>
            <a:ext cx="7772400" cy="508000"/>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304800" y="749300"/>
            <a:ext cx="8610600" cy="431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389DF-B1F5-4991-89B8-72C57CDB73FE}" type="slidenum">
              <a:rPr lang="en-US"/>
              <a:pPr>
                <a:defRPr/>
              </a:pPr>
              <a:t>‹#›</a:t>
            </a:fld>
            <a:endParaRPr lang="en-US"/>
          </a:p>
        </p:txBody>
      </p:sp>
    </p:spTree>
    <p:extLst>
      <p:ext uri="{BB962C8B-B14F-4D97-AF65-F5344CB8AC3E}">
        <p14:creationId xmlns:p14="http://schemas.microsoft.com/office/powerpoint/2010/main" val="35395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E66E8-EC9A-4C81-A4F1-A7D9E5A272BA}" type="slidenum">
              <a:rPr lang="en-US"/>
              <a:pPr>
                <a:defRPr/>
              </a:pPr>
              <a:t>‹#›</a:t>
            </a:fld>
            <a:endParaRPr lang="en-US"/>
          </a:p>
        </p:txBody>
      </p:sp>
    </p:spTree>
    <p:extLst>
      <p:ext uri="{BB962C8B-B14F-4D97-AF65-F5344CB8AC3E}">
        <p14:creationId xmlns:p14="http://schemas.microsoft.com/office/powerpoint/2010/main" val="298456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698500"/>
            <a:ext cx="42291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273BF-ED1D-4F21-8D62-A72031FF00FB}" type="slidenum">
              <a:rPr lang="en-US"/>
              <a:pPr>
                <a:defRPr/>
              </a:pPr>
              <a:t>‹#›</a:t>
            </a:fld>
            <a:endParaRPr lang="en-US"/>
          </a:p>
        </p:txBody>
      </p:sp>
    </p:spTree>
    <p:extLst>
      <p:ext uri="{BB962C8B-B14F-4D97-AF65-F5344CB8AC3E}">
        <p14:creationId xmlns:p14="http://schemas.microsoft.com/office/powerpoint/2010/main" val="16042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2C1C0B-9345-4355-826E-E62B859D5104}" type="slidenum">
              <a:rPr lang="en-US"/>
              <a:pPr>
                <a:defRPr/>
              </a:pPr>
              <a:t>‹#›</a:t>
            </a:fld>
            <a:endParaRPr lang="en-US"/>
          </a:p>
        </p:txBody>
      </p:sp>
    </p:spTree>
    <p:extLst>
      <p:ext uri="{BB962C8B-B14F-4D97-AF65-F5344CB8AC3E}">
        <p14:creationId xmlns:p14="http://schemas.microsoft.com/office/powerpoint/2010/main" val="14770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9D5E7F-5B88-49A2-B514-B1E99E37D880}" type="slidenum">
              <a:rPr lang="en-US"/>
              <a:pPr>
                <a:defRPr/>
              </a:pPr>
              <a:t>‹#›</a:t>
            </a:fld>
            <a:endParaRPr lang="en-US"/>
          </a:p>
        </p:txBody>
      </p:sp>
    </p:spTree>
    <p:extLst>
      <p:ext uri="{BB962C8B-B14F-4D97-AF65-F5344CB8AC3E}">
        <p14:creationId xmlns:p14="http://schemas.microsoft.com/office/powerpoint/2010/main" val="375425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8BB770-531F-49C4-83F7-842E0B8C6786}" type="slidenum">
              <a:rPr lang="en-US"/>
              <a:pPr>
                <a:defRPr/>
              </a:pPr>
              <a:t>‹#›</a:t>
            </a:fld>
            <a:endParaRPr lang="en-US"/>
          </a:p>
        </p:txBody>
      </p:sp>
    </p:spTree>
    <p:extLst>
      <p:ext uri="{BB962C8B-B14F-4D97-AF65-F5344CB8AC3E}">
        <p14:creationId xmlns:p14="http://schemas.microsoft.com/office/powerpoint/2010/main" val="32093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6E8664-7A74-4C3A-8C93-8E2EDCADBA08}" type="slidenum">
              <a:rPr lang="en-US"/>
              <a:pPr>
                <a:defRPr/>
              </a:pPr>
              <a:t>‹#›</a:t>
            </a:fld>
            <a:endParaRPr lang="en-US"/>
          </a:p>
        </p:txBody>
      </p:sp>
    </p:spTree>
    <p:extLst>
      <p:ext uri="{BB962C8B-B14F-4D97-AF65-F5344CB8AC3E}">
        <p14:creationId xmlns:p14="http://schemas.microsoft.com/office/powerpoint/2010/main" val="788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1087F-6DDF-4D0E-8711-10D54406611A}" type="slidenum">
              <a:rPr lang="en-US"/>
              <a:pPr>
                <a:defRPr/>
              </a:pPr>
              <a:t>‹#›</a:t>
            </a:fld>
            <a:endParaRPr lang="en-US"/>
          </a:p>
        </p:txBody>
      </p:sp>
    </p:spTree>
    <p:extLst>
      <p:ext uri="{BB962C8B-B14F-4D97-AF65-F5344CB8AC3E}">
        <p14:creationId xmlns:p14="http://schemas.microsoft.com/office/powerpoint/2010/main" val="35000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914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698500"/>
            <a:ext cx="86106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86800" y="5461000"/>
            <a:ext cx="45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chemeClr val="bg1"/>
                </a:solidFill>
                <a:latin typeface="Arial" pitchFamily="34" charset="0"/>
              </a:defRPr>
            </a:lvl1pPr>
          </a:lstStyle>
          <a:p>
            <a:pPr>
              <a:defRPr/>
            </a:pPr>
            <a:fld id="{058B422F-BE06-4BB0-9173-E47491106969}" type="slidenum">
              <a:rPr lang="en-US"/>
              <a:pPr>
                <a:defRPr/>
              </a:pPr>
              <a:t>‹#›</a:t>
            </a:fld>
            <a:endParaRPr lang="en-US"/>
          </a:p>
        </p:txBody>
      </p:sp>
      <p:sp>
        <p:nvSpPr>
          <p:cNvPr id="3" name="Rectangle 2"/>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31658" y="1835513"/>
            <a:ext cx="7880684" cy="1225021"/>
          </a:xfrm>
        </p:spPr>
        <p:txBody>
          <a:bodyPr/>
          <a:lstStyle/>
          <a:p>
            <a:r>
              <a:rPr lang="en-US" sz="6600" dirty="0"/>
              <a:t>Wisdom in the Sight of the Peoples</a:t>
            </a:r>
            <a:br>
              <a:rPr lang="en-US" sz="6600" dirty="0"/>
            </a:br>
            <a:r>
              <a:rPr lang="en-US" sz="6600" b="0" dirty="0"/>
              <a:t>(Deuteronomy 4:6)</a:t>
            </a:r>
            <a:endParaRPr lang="en-US" sz="5400" b="0" dirty="0"/>
          </a:p>
        </p:txBody>
      </p:sp>
      <p:sp>
        <p:nvSpPr>
          <p:cNvPr id="4" name="Subtitle 3"/>
          <p:cNvSpPr>
            <a:spLocks noGrp="1"/>
          </p:cNvSpPr>
          <p:nvPr>
            <p:ph type="subTitle" idx="1"/>
          </p:nvPr>
        </p:nvSpPr>
        <p:spPr>
          <a:xfrm>
            <a:off x="1371600" y="5313680"/>
            <a:ext cx="6400800" cy="393700"/>
          </a:xfrm>
        </p:spPr>
        <p:txBody>
          <a:bodyPr>
            <a:noAutofit/>
          </a:bodyPr>
          <a:lstStyle/>
          <a:p>
            <a:r>
              <a:rPr lang="en-US" sz="1800" dirty="0"/>
              <a:t>Embry Hills – Jan 2017</a:t>
            </a:r>
          </a:p>
        </p:txBody>
      </p:sp>
      <p:sp>
        <p:nvSpPr>
          <p:cNvPr id="6148" name="Slide Number Placeholder 3"/>
          <p:cNvSpPr>
            <a:spLocks noGrp="1"/>
          </p:cNvSpPr>
          <p:nvPr>
            <p:ph type="sldNum" sz="quarter" idx="12"/>
          </p:nvPr>
        </p:nvSpPr>
        <p:spPr>
          <a:noFill/>
        </p:spPr>
        <p:txBody>
          <a:bodyPr/>
          <a:lstStyle/>
          <a:p>
            <a:fld id="{C23B408B-7A52-439F-A942-49859F450FFC}" type="slidenum">
              <a:rPr lang="en-US" smtClean="0"/>
              <a:pPr/>
              <a:t>1</a:t>
            </a:fld>
            <a:endParaRPr lang="en-US"/>
          </a:p>
        </p:txBody>
      </p:sp>
    </p:spTree>
    <p:extLst>
      <p:ext uri="{BB962C8B-B14F-4D97-AF65-F5344CB8AC3E}">
        <p14:creationId xmlns:p14="http://schemas.microsoft.com/office/powerpoint/2010/main" val="253265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My People (Hosea 1:8-10)</a:t>
            </a:r>
          </a:p>
        </p:txBody>
      </p:sp>
      <p:sp>
        <p:nvSpPr>
          <p:cNvPr id="3" name="Content Placeholder 2"/>
          <p:cNvSpPr>
            <a:spLocks noGrp="1"/>
          </p:cNvSpPr>
          <p:nvPr>
            <p:ph idx="1"/>
          </p:nvPr>
        </p:nvSpPr>
        <p:spPr>
          <a:xfrm>
            <a:off x="459828" y="814990"/>
            <a:ext cx="8001000" cy="4800600"/>
          </a:xfrm>
        </p:spPr>
        <p:txBody>
          <a:bodyPr>
            <a:normAutofit fontScale="92500" lnSpcReduction="20000"/>
          </a:bodyPr>
          <a:lstStyle/>
          <a:p>
            <a:pPr marL="0" indent="0">
              <a:buNone/>
            </a:pPr>
            <a:r>
              <a:rPr lang="en-US" b="0" dirty="0"/>
              <a:t>…she conceived and bore a son. </a:t>
            </a:r>
            <a:r>
              <a:rPr lang="en-US" baseline="30000" dirty="0"/>
              <a:t>9 </a:t>
            </a:r>
            <a:r>
              <a:rPr lang="en-US" b="0" dirty="0"/>
              <a:t>Then God said:</a:t>
            </a:r>
          </a:p>
          <a:p>
            <a:pPr marL="457200" indent="0">
              <a:buNone/>
            </a:pPr>
            <a:r>
              <a:rPr lang="en-US" b="0" dirty="0"/>
              <a:t>“Call his name Lo-Ammi,</a:t>
            </a:r>
            <a:br>
              <a:rPr lang="en-US" b="0" dirty="0"/>
            </a:br>
            <a:r>
              <a:rPr lang="en-US" b="0" dirty="0"/>
              <a:t>For you are </a:t>
            </a:r>
            <a:r>
              <a:rPr lang="en-US" dirty="0">
                <a:solidFill>
                  <a:srgbClr val="FFFF00"/>
                </a:solidFill>
              </a:rPr>
              <a:t>not My people</a:t>
            </a:r>
            <a:r>
              <a:rPr lang="en-US" b="0" dirty="0"/>
              <a:t>,</a:t>
            </a:r>
            <a:br>
              <a:rPr lang="en-US" b="0" dirty="0"/>
            </a:br>
            <a:r>
              <a:rPr lang="en-US" b="0" dirty="0"/>
              <a:t>And I will not be your God.</a:t>
            </a:r>
          </a:p>
          <a:p>
            <a:pPr marL="457200" indent="0">
              <a:buNone/>
            </a:pPr>
            <a:r>
              <a:rPr lang="en-US" baseline="30000" dirty="0"/>
              <a:t>10 </a:t>
            </a:r>
            <a:r>
              <a:rPr lang="en-US" b="0" dirty="0"/>
              <a:t>“Yet the number of the children of Israel</a:t>
            </a:r>
            <a:br>
              <a:rPr lang="en-US" b="0" dirty="0"/>
            </a:br>
            <a:r>
              <a:rPr lang="en-US" b="0" dirty="0"/>
              <a:t>Shall be as the sand of the sea,</a:t>
            </a:r>
            <a:br>
              <a:rPr lang="en-US" b="0" dirty="0"/>
            </a:br>
            <a:r>
              <a:rPr lang="en-US" b="0" dirty="0"/>
              <a:t>Which cannot be measured or numbered.</a:t>
            </a:r>
            <a:br>
              <a:rPr lang="en-US" b="0" dirty="0"/>
            </a:br>
            <a:r>
              <a:rPr lang="en-US" b="0" dirty="0"/>
              <a:t>And it shall come to pass</a:t>
            </a:r>
            <a:br>
              <a:rPr lang="en-US" b="0" dirty="0"/>
            </a:br>
            <a:r>
              <a:rPr lang="en-US" b="0" dirty="0"/>
              <a:t>In the place where it was said to them,</a:t>
            </a:r>
            <a:br>
              <a:rPr lang="en-US" b="0" dirty="0"/>
            </a:br>
            <a:r>
              <a:rPr lang="en-US" b="0" dirty="0"/>
              <a:t>‘</a:t>
            </a:r>
            <a:r>
              <a:rPr lang="en-US" dirty="0">
                <a:solidFill>
                  <a:srgbClr val="FFFF00"/>
                </a:solidFill>
              </a:rPr>
              <a:t>You are not My people</a:t>
            </a:r>
            <a:r>
              <a:rPr lang="en-US" b="0" dirty="0"/>
              <a:t>,’</a:t>
            </a:r>
            <a:br>
              <a:rPr lang="en-US" b="0" dirty="0"/>
            </a:br>
            <a:r>
              <a:rPr lang="en-US" b="0" dirty="0"/>
              <a:t>There it shall be said to them,</a:t>
            </a:r>
            <a:br>
              <a:rPr lang="en-US" b="0" dirty="0"/>
            </a:br>
            <a:r>
              <a:rPr lang="en-US" b="0" dirty="0"/>
              <a:t>‘</a:t>
            </a:r>
            <a:r>
              <a:rPr lang="en-US" dirty="0">
                <a:solidFill>
                  <a:srgbClr val="FFFF00"/>
                </a:solidFill>
              </a:rPr>
              <a:t>You are sons of the living God.</a:t>
            </a:r>
            <a:r>
              <a:rPr lang="en-US" b="0" dirty="0"/>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10</a:t>
            </a:fld>
            <a:endParaRPr lang="en-US"/>
          </a:p>
        </p:txBody>
      </p:sp>
    </p:spTree>
    <p:extLst>
      <p:ext uri="{BB962C8B-B14F-4D97-AF65-F5344CB8AC3E}">
        <p14:creationId xmlns:p14="http://schemas.microsoft.com/office/powerpoint/2010/main" val="274498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My People </a:t>
            </a:r>
            <a:r>
              <a:rPr lang="en-US" b="0" dirty="0"/>
              <a:t>(Rom 9:22-26)</a:t>
            </a:r>
            <a:endParaRPr lang="en-US" dirty="0"/>
          </a:p>
        </p:txBody>
      </p:sp>
      <p:sp>
        <p:nvSpPr>
          <p:cNvPr id="3" name="Content Placeholder 2"/>
          <p:cNvSpPr>
            <a:spLocks noGrp="1"/>
          </p:cNvSpPr>
          <p:nvPr>
            <p:ph idx="1"/>
          </p:nvPr>
        </p:nvSpPr>
        <p:spPr>
          <a:xfrm>
            <a:off x="133350" y="787400"/>
            <a:ext cx="8782050" cy="4800600"/>
          </a:xfrm>
        </p:spPr>
        <p:txBody>
          <a:bodyPr>
            <a:normAutofit fontScale="85000" lnSpcReduction="10000"/>
          </a:bodyPr>
          <a:lstStyle/>
          <a:p>
            <a:pPr marL="0" indent="0">
              <a:buNone/>
            </a:pPr>
            <a:r>
              <a:rPr lang="en-US" b="0" dirty="0"/>
              <a:t>What if God, wanting to </a:t>
            </a:r>
            <a:r>
              <a:rPr lang="en-US" b="0" dirty="0">
                <a:solidFill>
                  <a:srgbClr val="FFFF00"/>
                </a:solidFill>
              </a:rPr>
              <a:t>show His wrath </a:t>
            </a:r>
            <a:r>
              <a:rPr lang="en-US" b="0" dirty="0"/>
              <a:t>and to make His power known, endured with much longsuffering the </a:t>
            </a:r>
            <a:r>
              <a:rPr lang="en-US" b="0" dirty="0">
                <a:solidFill>
                  <a:srgbClr val="FFFF00"/>
                </a:solidFill>
              </a:rPr>
              <a:t>vessels of wrath prepared for destruction</a:t>
            </a:r>
            <a:r>
              <a:rPr lang="en-US" b="0" dirty="0"/>
              <a:t>, </a:t>
            </a:r>
            <a:r>
              <a:rPr lang="en-US" b="0" baseline="30000" dirty="0"/>
              <a:t>23 </a:t>
            </a:r>
            <a:r>
              <a:rPr lang="en-US" b="0" dirty="0"/>
              <a:t>and that He might make known the riches of His glory on the vessels of mercy, which He had prepared beforehand for glory, </a:t>
            </a:r>
            <a:r>
              <a:rPr lang="en-US" b="0" baseline="30000" dirty="0"/>
              <a:t>24 </a:t>
            </a:r>
            <a:r>
              <a:rPr lang="en-US" b="0" dirty="0"/>
              <a:t>even us whom He called, not of the Jews only, but also of the Gentiles?</a:t>
            </a:r>
          </a:p>
          <a:p>
            <a:pPr marL="0" indent="0">
              <a:buNone/>
            </a:pPr>
            <a:r>
              <a:rPr lang="en-US" b="0" baseline="30000" dirty="0"/>
              <a:t>25 </a:t>
            </a:r>
            <a:r>
              <a:rPr lang="en-US" b="0" dirty="0"/>
              <a:t>As He says also in Hosea:</a:t>
            </a:r>
          </a:p>
          <a:p>
            <a:pPr indent="-38100">
              <a:buNone/>
            </a:pPr>
            <a:r>
              <a:rPr lang="en-US" b="0" dirty="0"/>
              <a:t>“I will call them My people, who were </a:t>
            </a:r>
            <a:r>
              <a:rPr lang="en-US" dirty="0">
                <a:solidFill>
                  <a:srgbClr val="FFFF00"/>
                </a:solidFill>
              </a:rPr>
              <a:t>not My people</a:t>
            </a:r>
            <a:r>
              <a:rPr lang="en-US" b="0" dirty="0"/>
              <a:t>,</a:t>
            </a:r>
            <a:br>
              <a:rPr lang="en-US" b="0" dirty="0"/>
            </a:br>
            <a:r>
              <a:rPr lang="en-US" b="0" dirty="0"/>
              <a:t>And her beloved, who was not beloved.”</a:t>
            </a:r>
            <a:br>
              <a:rPr lang="en-US" b="0" dirty="0"/>
            </a:br>
            <a:r>
              <a:rPr lang="en-US" b="0" baseline="30000" dirty="0"/>
              <a:t>26 </a:t>
            </a:r>
            <a:r>
              <a:rPr lang="en-US" b="0" dirty="0"/>
              <a:t>“And it shall come to pass in the place where it was said to them, ‘</a:t>
            </a:r>
            <a:r>
              <a:rPr lang="en-US" dirty="0">
                <a:solidFill>
                  <a:srgbClr val="FFFF00"/>
                </a:solidFill>
              </a:rPr>
              <a:t>You are not My people,’ there they shall be called sons of the living God</a:t>
            </a:r>
            <a:r>
              <a:rPr lang="en-US" b="0" dirty="0"/>
              <a:t>.”</a:t>
            </a:r>
          </a:p>
        </p:txBody>
      </p:sp>
      <p:sp>
        <p:nvSpPr>
          <p:cNvPr id="5" name="Slide Number Placeholder 4"/>
          <p:cNvSpPr>
            <a:spLocks noGrp="1"/>
          </p:cNvSpPr>
          <p:nvPr>
            <p:ph type="sldNum" sz="quarter" idx="12"/>
          </p:nvPr>
        </p:nvSpPr>
        <p:spPr/>
        <p:txBody>
          <a:bodyPr/>
          <a:lstStyle/>
          <a:p>
            <a:fld id="{0EA2A63B-FBD4-445B-90B6-CB2DE89400B4}" type="slidenum">
              <a:rPr lang="en-US" smtClean="0">
                <a:solidFill>
                  <a:srgbClr val="FFFF00"/>
                </a:solidFill>
              </a:rPr>
              <a:pPr/>
              <a:t>11</a:t>
            </a:fld>
            <a:endParaRPr lang="en-US">
              <a:solidFill>
                <a:srgbClr val="FFFF00"/>
              </a:solidFill>
            </a:endParaRPr>
          </a:p>
        </p:txBody>
      </p:sp>
    </p:spTree>
    <p:extLst>
      <p:ext uri="{BB962C8B-B14F-4D97-AF65-F5344CB8AC3E}">
        <p14:creationId xmlns:p14="http://schemas.microsoft.com/office/powerpoint/2010/main" val="42243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My People </a:t>
            </a:r>
            <a:r>
              <a:rPr lang="en-US" b="0" dirty="0"/>
              <a:t>(Rom 11:11-15)</a:t>
            </a:r>
            <a:endParaRPr lang="en-US" dirty="0"/>
          </a:p>
        </p:txBody>
      </p:sp>
      <p:sp>
        <p:nvSpPr>
          <p:cNvPr id="3" name="Content Placeholder 2"/>
          <p:cNvSpPr>
            <a:spLocks noGrp="1"/>
          </p:cNvSpPr>
          <p:nvPr>
            <p:ph idx="1"/>
          </p:nvPr>
        </p:nvSpPr>
        <p:spPr>
          <a:xfrm>
            <a:off x="114300" y="723900"/>
            <a:ext cx="9029700" cy="4953000"/>
          </a:xfrm>
        </p:spPr>
        <p:txBody>
          <a:bodyPr>
            <a:normAutofit fontScale="92500" lnSpcReduction="10000"/>
          </a:bodyPr>
          <a:lstStyle/>
          <a:p>
            <a:pPr marL="0" indent="0">
              <a:buNone/>
            </a:pPr>
            <a:r>
              <a:rPr lang="en-US" b="0" dirty="0"/>
              <a:t>I say then, have they [Jews] stumbled that they should fall? Certainly not! But through their fall, to </a:t>
            </a:r>
            <a:r>
              <a:rPr lang="en-US" dirty="0">
                <a:solidFill>
                  <a:srgbClr val="FFFF00"/>
                </a:solidFill>
              </a:rPr>
              <a:t>provoke them to jealousy</a:t>
            </a:r>
            <a:r>
              <a:rPr lang="en-US" b="0" dirty="0"/>
              <a:t>, salvation has come to the Gentiles.  </a:t>
            </a:r>
            <a:r>
              <a:rPr lang="en-US" b="0" baseline="30000" dirty="0"/>
              <a:t>12 </a:t>
            </a:r>
            <a:r>
              <a:rPr lang="en-US" b="0" dirty="0"/>
              <a:t>Now if their fall is riches for the world, and their failure riches for the Gentiles, how much more their fullness!</a:t>
            </a:r>
          </a:p>
          <a:p>
            <a:pPr marL="0" indent="0">
              <a:buNone/>
            </a:pPr>
            <a:r>
              <a:rPr lang="en-US" b="0" baseline="30000" dirty="0"/>
              <a:t>13 </a:t>
            </a:r>
            <a:r>
              <a:rPr lang="en-US" b="0" dirty="0"/>
              <a:t>For I speak to you Gentiles; inasmuch as I am an apostle to the Gentiles, I magnify my ministry, </a:t>
            </a:r>
            <a:r>
              <a:rPr lang="en-US" b="0" baseline="30000" dirty="0"/>
              <a:t>14 </a:t>
            </a:r>
            <a:r>
              <a:rPr lang="en-US" b="0" dirty="0"/>
              <a:t>if by any means I may </a:t>
            </a:r>
            <a:r>
              <a:rPr lang="en-US" dirty="0">
                <a:solidFill>
                  <a:srgbClr val="FFFF00"/>
                </a:solidFill>
              </a:rPr>
              <a:t>provoke to jealousy</a:t>
            </a:r>
            <a:r>
              <a:rPr lang="en-US" b="0" dirty="0"/>
              <a:t> those who are my flesh and save some of them. </a:t>
            </a:r>
            <a:r>
              <a:rPr lang="en-US" b="0" baseline="30000" dirty="0"/>
              <a:t>15 </a:t>
            </a:r>
            <a:r>
              <a:rPr lang="en-US" b="0" dirty="0"/>
              <a:t>For if their being cast away is the reconciling of the world, what will their acceptance be but life from the dead? </a:t>
            </a:r>
          </a:p>
        </p:txBody>
      </p:sp>
      <p:sp>
        <p:nvSpPr>
          <p:cNvPr id="4" name="Footer Placeholder 3"/>
          <p:cNvSpPr>
            <a:spLocks noGrp="1"/>
          </p:cNvSpPr>
          <p:nvPr>
            <p:ph type="ftr" sz="quarter" idx="11"/>
          </p:nvPr>
        </p:nvSpPr>
        <p:spPr/>
        <p:txBody>
          <a:bodyPr/>
          <a:lstStyle/>
          <a:p>
            <a:r>
              <a:rPr lang="en-US" dirty="0"/>
              <a:t>Fall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pPr/>
              <a:t>12</a:t>
            </a:fld>
            <a:endParaRPr lang="en-US"/>
          </a:p>
        </p:txBody>
      </p:sp>
    </p:spTree>
    <p:extLst>
      <p:ext uri="{BB962C8B-B14F-4D97-AF65-F5344CB8AC3E}">
        <p14:creationId xmlns:p14="http://schemas.microsoft.com/office/powerpoint/2010/main" val="26215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1720736"/>
            <a:ext cx="8915400" cy="2011680"/>
          </a:xfrm>
        </p:spPr>
        <p:txBody>
          <a:bodyPr/>
          <a:lstStyle/>
          <a:p>
            <a:r>
              <a:rPr lang="en-US" sz="6600" dirty="0"/>
              <a:t>How Should We Apply The </a:t>
            </a:r>
            <a:r>
              <a:rPr lang="en-US" sz="6600" u="sng" dirty="0"/>
              <a:t>Wise</a:t>
            </a:r>
            <a:r>
              <a:rPr lang="en-US" sz="6600" dirty="0"/>
              <a:t> Laws Today?</a:t>
            </a:r>
            <a:br>
              <a:rPr lang="en-US" sz="6600" dirty="0"/>
            </a:br>
            <a:br>
              <a:rPr lang="en-US" sz="6600" dirty="0"/>
            </a:br>
            <a:r>
              <a:rPr lang="en-US" sz="6600" dirty="0"/>
              <a:t>(What are the “Peoples” Supposed to See in Us?)</a:t>
            </a:r>
            <a:endParaRPr lang="en-US" sz="5400" dirty="0"/>
          </a:p>
        </p:txBody>
      </p:sp>
      <p:sp>
        <p:nvSpPr>
          <p:cNvPr id="6148" name="Slide Number Placeholder 3"/>
          <p:cNvSpPr>
            <a:spLocks noGrp="1"/>
          </p:cNvSpPr>
          <p:nvPr>
            <p:ph type="sldNum" sz="quarter" idx="12"/>
          </p:nvPr>
        </p:nvSpPr>
        <p:spPr>
          <a:noFill/>
        </p:spPr>
        <p:txBody>
          <a:bodyPr/>
          <a:lstStyle/>
          <a:p>
            <a:fld id="{C23B408B-7A52-439F-A942-49859F450FFC}" type="slidenum">
              <a:rPr lang="en-US" smtClean="0"/>
              <a:pPr/>
              <a:t>13</a:t>
            </a:fld>
            <a:endParaRPr lang="en-US"/>
          </a:p>
        </p:txBody>
      </p:sp>
    </p:spTree>
    <p:extLst>
      <p:ext uri="{BB962C8B-B14F-4D97-AF65-F5344CB8AC3E}">
        <p14:creationId xmlns:p14="http://schemas.microsoft.com/office/powerpoint/2010/main" val="8537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610600" cy="4114800"/>
          </a:xfrm>
        </p:spPr>
        <p:txBody>
          <a:bodyPr/>
          <a:lstStyle/>
          <a:p>
            <a:r>
              <a:rPr lang="en-US" dirty="0"/>
              <a:t>Rigorous Morality</a:t>
            </a:r>
          </a:p>
          <a:p>
            <a:pPr lvl="1"/>
            <a:r>
              <a:rPr lang="en-US" b="0" dirty="0"/>
              <a:t>“Your eyes have seen what the </a:t>
            </a:r>
            <a:r>
              <a:rPr lang="en-US" b="0" cap="small" dirty="0"/>
              <a:t>Lord</a:t>
            </a:r>
            <a:r>
              <a:rPr lang="en-US" b="0" dirty="0"/>
              <a:t> did at Baal </a:t>
            </a:r>
            <a:r>
              <a:rPr lang="en-US" b="0" dirty="0" err="1"/>
              <a:t>Peor</a:t>
            </a:r>
            <a:r>
              <a:rPr lang="en-US" b="0" dirty="0"/>
              <a:t>; for the </a:t>
            </a:r>
            <a:r>
              <a:rPr lang="en-US" b="0" cap="small" dirty="0"/>
              <a:t>Lord</a:t>
            </a:r>
            <a:r>
              <a:rPr lang="en-US" b="0" dirty="0"/>
              <a:t> your God has destroyed from among you </a:t>
            </a:r>
            <a:r>
              <a:rPr lang="en-US" dirty="0">
                <a:solidFill>
                  <a:srgbClr val="FFFF00"/>
                </a:solidFill>
              </a:rPr>
              <a:t>all the men who followed Baal of </a:t>
            </a:r>
            <a:r>
              <a:rPr lang="en-US" dirty="0" err="1">
                <a:solidFill>
                  <a:srgbClr val="FFFF00"/>
                </a:solidFill>
              </a:rPr>
              <a:t>Peor</a:t>
            </a:r>
            <a:r>
              <a:rPr lang="en-US" b="0" dirty="0"/>
              <a:t>.” </a:t>
            </a:r>
            <a:br>
              <a:rPr lang="en-US" b="0" dirty="0"/>
            </a:br>
            <a:r>
              <a:rPr lang="en-US" b="0" dirty="0"/>
              <a:t>(</a:t>
            </a:r>
            <a:r>
              <a:rPr lang="en-US" b="0" dirty="0" err="1"/>
              <a:t>Deut</a:t>
            </a:r>
            <a:r>
              <a:rPr lang="en-US" b="0" dirty="0"/>
              <a:t> 4:3)</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14</a:t>
            </a:fld>
            <a:endParaRPr lang="en-US"/>
          </a:p>
        </p:txBody>
      </p:sp>
    </p:spTree>
    <p:extLst>
      <p:ext uri="{BB962C8B-B14F-4D97-AF65-F5344CB8AC3E}">
        <p14:creationId xmlns:p14="http://schemas.microsoft.com/office/powerpoint/2010/main" val="40919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Incident at </a:t>
            </a:r>
            <a:r>
              <a:rPr lang="en-US" dirty="0" err="1"/>
              <a:t>Peor</a:t>
            </a:r>
            <a:r>
              <a:rPr lang="en-US" dirty="0"/>
              <a:t> (</a:t>
            </a:r>
            <a:r>
              <a:rPr lang="en-US" dirty="0" err="1"/>
              <a:t>Deut</a:t>
            </a:r>
            <a:r>
              <a:rPr lang="en-US" dirty="0"/>
              <a:t> 4:3)</a:t>
            </a:r>
          </a:p>
        </p:txBody>
      </p:sp>
      <p:sp>
        <p:nvSpPr>
          <p:cNvPr id="3" name="Content Placeholder 2"/>
          <p:cNvSpPr>
            <a:spLocks noGrp="1"/>
          </p:cNvSpPr>
          <p:nvPr>
            <p:ph idx="1"/>
          </p:nvPr>
        </p:nvSpPr>
        <p:spPr>
          <a:xfrm>
            <a:off x="114300" y="685800"/>
            <a:ext cx="8877300" cy="5029200"/>
          </a:xfrm>
        </p:spPr>
        <p:txBody>
          <a:bodyPr>
            <a:normAutofit fontScale="85000" lnSpcReduction="10000"/>
          </a:bodyPr>
          <a:lstStyle/>
          <a:p>
            <a:pPr marL="0" indent="0">
              <a:spcBef>
                <a:spcPts val="0"/>
              </a:spcBef>
              <a:spcAft>
                <a:spcPts val="2400"/>
              </a:spcAft>
              <a:buNone/>
            </a:pPr>
            <a:r>
              <a:rPr lang="en-US" b="0" dirty="0"/>
              <a:t>While Israel was staying in </a:t>
            </a:r>
            <a:r>
              <a:rPr lang="en-US" b="0" dirty="0" err="1"/>
              <a:t>Shittim</a:t>
            </a:r>
            <a:r>
              <a:rPr lang="en-US" b="0" dirty="0"/>
              <a:t>, the men began to indulge in sexual immorality with Moabite women, </a:t>
            </a:r>
            <a:r>
              <a:rPr lang="en-US" b="0" baseline="30000" dirty="0"/>
              <a:t>2 </a:t>
            </a:r>
            <a:r>
              <a:rPr lang="en-US" b="0" dirty="0"/>
              <a:t>who invited them to the sacrifices to their gods. The people ate and bowed down before these gods. </a:t>
            </a:r>
            <a:r>
              <a:rPr lang="en-US" b="0" baseline="30000" dirty="0"/>
              <a:t>3 </a:t>
            </a:r>
            <a:r>
              <a:rPr lang="en-US" b="0" dirty="0"/>
              <a:t>So Israel </a:t>
            </a:r>
            <a:br>
              <a:rPr lang="en-US" b="0" dirty="0"/>
            </a:br>
            <a:r>
              <a:rPr lang="en-US" b="0" dirty="0"/>
              <a:t>joined in worshiping the Baal of </a:t>
            </a:r>
            <a:r>
              <a:rPr lang="en-US" b="0" dirty="0" err="1"/>
              <a:t>Peor</a:t>
            </a:r>
            <a:r>
              <a:rPr lang="en-US" b="0" dirty="0"/>
              <a:t>. </a:t>
            </a:r>
            <a:br>
              <a:rPr lang="en-US" b="0" dirty="0"/>
            </a:br>
            <a:r>
              <a:rPr lang="en-US" b="0" dirty="0"/>
              <a:t>And the LORD's anger burned against</a:t>
            </a:r>
            <a:br>
              <a:rPr lang="en-US" b="0" dirty="0"/>
            </a:br>
            <a:r>
              <a:rPr lang="en-US" b="0" dirty="0"/>
              <a:t>them. (</a:t>
            </a:r>
            <a:r>
              <a:rPr lang="en-US" b="0" dirty="0" err="1"/>
              <a:t>Num</a:t>
            </a:r>
            <a:r>
              <a:rPr lang="en-US" b="0" dirty="0"/>
              <a:t> 25:1-3)</a:t>
            </a:r>
          </a:p>
          <a:p>
            <a:pPr marL="0" indent="0">
              <a:spcBef>
                <a:spcPts val="0"/>
              </a:spcBef>
              <a:spcAft>
                <a:spcPts val="2400"/>
              </a:spcAft>
              <a:buNone/>
            </a:pPr>
            <a:r>
              <a:rPr lang="en-US" b="0" dirty="0"/>
              <a:t>[To the church at </a:t>
            </a:r>
            <a:r>
              <a:rPr lang="en-US" b="0" dirty="0" err="1"/>
              <a:t>Pergamos</a:t>
            </a:r>
            <a:r>
              <a:rPr lang="en-US" b="0" dirty="0"/>
              <a:t>]  …But I have a few things against you, because you have there those who hold the doctrine of Balaam, who taught </a:t>
            </a:r>
            <a:r>
              <a:rPr lang="en-US" b="0" dirty="0" err="1"/>
              <a:t>Balak</a:t>
            </a:r>
            <a:r>
              <a:rPr lang="en-US" b="0" dirty="0"/>
              <a:t> to put a stumbling block before the children of Israel, to eat things sacrificed to idols, and to commit sexual immorality. (Rev 2:14)</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15</a:t>
            </a:fld>
            <a:endParaRPr lang="en-US"/>
          </a:p>
        </p:txBody>
      </p:sp>
      <p:pic>
        <p:nvPicPr>
          <p:cNvPr id="8" name="Picture 7"/>
          <p:cNvPicPr>
            <a:picLocks noChangeAspect="1"/>
          </p:cNvPicPr>
          <p:nvPr/>
        </p:nvPicPr>
        <p:blipFill>
          <a:blip r:embed="rId2"/>
          <a:stretch>
            <a:fillRect/>
          </a:stretch>
        </p:blipFill>
        <p:spPr>
          <a:xfrm>
            <a:off x="5484724" y="1866900"/>
            <a:ext cx="3506876" cy="1693594"/>
          </a:xfrm>
          <a:prstGeom prst="rect">
            <a:avLst/>
          </a:prstGeom>
        </p:spPr>
      </p:pic>
    </p:spTree>
    <p:extLst>
      <p:ext uri="{BB962C8B-B14F-4D97-AF65-F5344CB8AC3E}">
        <p14:creationId xmlns:p14="http://schemas.microsoft.com/office/powerpoint/2010/main" val="94171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610600" cy="4114800"/>
          </a:xfrm>
        </p:spPr>
        <p:txBody>
          <a:bodyPr/>
          <a:lstStyle/>
          <a:p>
            <a:r>
              <a:rPr lang="en-US" dirty="0"/>
              <a:t>Rigorous Morality</a:t>
            </a:r>
          </a:p>
          <a:p>
            <a:pPr lvl="1"/>
            <a:r>
              <a:rPr lang="en-US" dirty="0"/>
              <a:t>“You shall not commit adultery” (6:18)</a:t>
            </a:r>
          </a:p>
          <a:p>
            <a:pPr lvl="1"/>
            <a:r>
              <a:rPr lang="en-US" dirty="0"/>
              <a:t>“You shall not covet your neighbor’s wife” (6:21)</a:t>
            </a:r>
          </a:p>
          <a:p>
            <a:pPr lvl="1"/>
            <a:r>
              <a:rPr lang="en-US" dirty="0"/>
              <a:t>Laws of sexual purity (22:20-30)</a:t>
            </a:r>
          </a:p>
          <a:p>
            <a:pPr lvl="1"/>
            <a:r>
              <a:rPr lang="en-US" dirty="0"/>
              <a:t>Death penalty for adultery (22:22)</a:t>
            </a:r>
          </a:p>
          <a:p>
            <a:pPr lvl="1"/>
            <a:r>
              <a:rPr lang="en-US" dirty="0"/>
              <a:t>Homosexuality, incest… forbidden (22:5, 30; 23:18; </a:t>
            </a:r>
            <a:r>
              <a:rPr lang="en-US" dirty="0" err="1"/>
              <a:t>Lv</a:t>
            </a:r>
            <a:r>
              <a:rPr lang="en-US" dirty="0"/>
              <a:t> 18:22-23)</a:t>
            </a:r>
          </a:p>
          <a:p>
            <a:pPr lvl="1"/>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16</a:t>
            </a:fld>
            <a:endParaRPr lang="en-US"/>
          </a:p>
        </p:txBody>
      </p:sp>
    </p:spTree>
    <p:extLst>
      <p:ext uri="{BB962C8B-B14F-4D97-AF65-F5344CB8AC3E}">
        <p14:creationId xmlns:p14="http://schemas.microsoft.com/office/powerpoint/2010/main" val="22822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610600" cy="4114800"/>
          </a:xfrm>
        </p:spPr>
        <p:txBody>
          <a:bodyPr/>
          <a:lstStyle/>
          <a:p>
            <a:r>
              <a:rPr lang="en-US" dirty="0"/>
              <a:t>Rigorous Morality</a:t>
            </a:r>
          </a:p>
          <a:p>
            <a:pPr lvl="1"/>
            <a:r>
              <a:rPr lang="en-US" b="0" dirty="0"/>
              <a:t>“Beloved, I beg you as sojourners and pilgrims, </a:t>
            </a:r>
            <a:r>
              <a:rPr lang="en-US" dirty="0">
                <a:solidFill>
                  <a:srgbClr val="FFFF00"/>
                </a:solidFill>
              </a:rPr>
              <a:t>abstain from fleshly lusts</a:t>
            </a:r>
            <a:r>
              <a:rPr lang="en-US" b="0" dirty="0"/>
              <a:t> which war against the soul, </a:t>
            </a:r>
            <a:r>
              <a:rPr lang="en-US" baseline="30000" dirty="0"/>
              <a:t>12 </a:t>
            </a:r>
            <a:r>
              <a:rPr lang="en-US" b="0" dirty="0"/>
              <a:t>having your </a:t>
            </a:r>
            <a:r>
              <a:rPr lang="en-US" dirty="0">
                <a:solidFill>
                  <a:srgbClr val="FFFF00"/>
                </a:solidFill>
              </a:rPr>
              <a:t>conduct honorable among the Gentiles</a:t>
            </a:r>
            <a:r>
              <a:rPr lang="en-US" b="0" dirty="0"/>
              <a:t>, that when they speak against you as evildoers, they may, by your good works </a:t>
            </a:r>
            <a:r>
              <a:rPr lang="en-US" dirty="0">
                <a:solidFill>
                  <a:srgbClr val="FFFF00"/>
                </a:solidFill>
              </a:rPr>
              <a:t>which they observe</a:t>
            </a:r>
            <a:r>
              <a:rPr lang="en-US" b="0" dirty="0"/>
              <a:t>, glorify God in the day of visitation.” </a:t>
            </a:r>
            <a:br>
              <a:rPr lang="en-US" b="0" dirty="0"/>
            </a:br>
            <a:r>
              <a:rPr lang="en-US" b="0" dirty="0"/>
              <a:t>(I Pet 2:11-12)</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17</a:t>
            </a:fld>
            <a:endParaRPr lang="en-US"/>
          </a:p>
        </p:txBody>
      </p:sp>
    </p:spTree>
    <p:extLst>
      <p:ext uri="{BB962C8B-B14F-4D97-AF65-F5344CB8AC3E}">
        <p14:creationId xmlns:p14="http://schemas.microsoft.com/office/powerpoint/2010/main" val="361683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610600" cy="4914900"/>
          </a:xfrm>
        </p:spPr>
        <p:txBody>
          <a:bodyPr>
            <a:normAutofit/>
          </a:bodyPr>
          <a:lstStyle/>
          <a:p>
            <a:r>
              <a:rPr lang="en-US" dirty="0">
                <a:solidFill>
                  <a:schemeClr val="bg1">
                    <a:lumMod val="50000"/>
                  </a:schemeClr>
                </a:solidFill>
              </a:rPr>
              <a:t>Rigorous Morality</a:t>
            </a:r>
          </a:p>
          <a:p>
            <a:r>
              <a:rPr lang="en-US" dirty="0"/>
              <a:t>Guarded Relationships</a:t>
            </a:r>
          </a:p>
          <a:p>
            <a:pPr lvl="1"/>
            <a:r>
              <a:rPr lang="en-US" dirty="0"/>
              <a:t>“</a:t>
            </a:r>
            <a:r>
              <a:rPr lang="en-US" b="0" dirty="0"/>
              <a:t>You shall make no </a:t>
            </a:r>
            <a:r>
              <a:rPr lang="en-US" b="0" dirty="0">
                <a:solidFill>
                  <a:srgbClr val="FFFF00"/>
                </a:solidFill>
              </a:rPr>
              <a:t>covenant</a:t>
            </a:r>
            <a:r>
              <a:rPr lang="en-US" b="0" dirty="0"/>
              <a:t> with them nor show mercy to them. </a:t>
            </a:r>
            <a:r>
              <a:rPr lang="en-US" baseline="30000" dirty="0"/>
              <a:t>3 </a:t>
            </a:r>
            <a:r>
              <a:rPr lang="en-US" b="0" dirty="0"/>
              <a:t>Nor shall you make </a:t>
            </a:r>
            <a:r>
              <a:rPr lang="en-US" b="0" dirty="0">
                <a:solidFill>
                  <a:srgbClr val="FFFF00"/>
                </a:solidFill>
              </a:rPr>
              <a:t>marriages</a:t>
            </a:r>
            <a:r>
              <a:rPr lang="en-US" b="0" dirty="0"/>
              <a:t> with them. You shall not give your daughter to their son, nor take their daughter for your son. </a:t>
            </a:r>
            <a:r>
              <a:rPr lang="en-US" baseline="30000" dirty="0"/>
              <a:t>4 </a:t>
            </a:r>
            <a:r>
              <a:rPr lang="en-US" b="0" dirty="0"/>
              <a:t>For they will turn your sons away from following Me, to serve other gods; so the anger of the </a:t>
            </a:r>
            <a:r>
              <a:rPr lang="en-US" b="0" cap="small" dirty="0"/>
              <a:t>Lord</a:t>
            </a:r>
            <a:r>
              <a:rPr lang="en-US" b="0" dirty="0"/>
              <a:t> will be aroused against you and destroy you suddenly.” (</a:t>
            </a:r>
            <a:r>
              <a:rPr lang="en-US" b="0" dirty="0" err="1"/>
              <a:t>Deut</a:t>
            </a:r>
            <a:r>
              <a:rPr lang="en-US" b="0" dirty="0"/>
              <a:t> 7:2-4)</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18</a:t>
            </a:fld>
            <a:endParaRPr lang="en-US"/>
          </a:p>
        </p:txBody>
      </p:sp>
    </p:spTree>
    <p:extLst>
      <p:ext uri="{BB962C8B-B14F-4D97-AF65-F5344CB8AC3E}">
        <p14:creationId xmlns:p14="http://schemas.microsoft.com/office/powerpoint/2010/main" val="364054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Guarded Relationships</a:t>
            </a:r>
          </a:p>
        </p:txBody>
      </p:sp>
      <p:sp>
        <p:nvSpPr>
          <p:cNvPr id="3" name="Content Placeholder 2"/>
          <p:cNvSpPr>
            <a:spLocks noGrp="1"/>
          </p:cNvSpPr>
          <p:nvPr>
            <p:ph idx="1"/>
          </p:nvPr>
        </p:nvSpPr>
        <p:spPr>
          <a:xfrm>
            <a:off x="95250" y="671348"/>
            <a:ext cx="8953500" cy="5029200"/>
          </a:xfrm>
        </p:spPr>
        <p:txBody>
          <a:bodyPr>
            <a:normAutofit fontScale="70000" lnSpcReduction="20000"/>
          </a:bodyPr>
          <a:lstStyle/>
          <a:p>
            <a:pPr marL="0" indent="0">
              <a:spcBef>
                <a:spcPts val="0"/>
              </a:spcBef>
              <a:spcAft>
                <a:spcPts val="600"/>
              </a:spcAft>
              <a:buNone/>
            </a:pPr>
            <a:r>
              <a:rPr lang="en-US" dirty="0"/>
              <a:t>“</a:t>
            </a:r>
            <a:r>
              <a:rPr lang="en-US" baseline="30000" dirty="0"/>
              <a:t> </a:t>
            </a:r>
            <a:r>
              <a:rPr lang="en-US" dirty="0">
                <a:solidFill>
                  <a:srgbClr val="FFFF00"/>
                </a:solidFill>
              </a:rPr>
              <a:t>Do not be unequally yoked together with unbelievers</a:t>
            </a:r>
            <a:r>
              <a:rPr lang="en-US" b="0" dirty="0"/>
              <a:t>. For what fellowship has righteousness with lawlessness? And what communion has light with darkness? </a:t>
            </a:r>
            <a:r>
              <a:rPr lang="en-US" baseline="30000" dirty="0"/>
              <a:t>15 </a:t>
            </a:r>
            <a:r>
              <a:rPr lang="en-US" b="0" dirty="0"/>
              <a:t>And what accord has Christ with Belial? Or what part has a </a:t>
            </a:r>
            <a:r>
              <a:rPr lang="en-US" dirty="0">
                <a:solidFill>
                  <a:srgbClr val="FFFF00"/>
                </a:solidFill>
              </a:rPr>
              <a:t>believer with an unbeliever</a:t>
            </a:r>
            <a:r>
              <a:rPr lang="en-US" b="0" dirty="0"/>
              <a:t>? </a:t>
            </a:r>
            <a:r>
              <a:rPr lang="en-US" baseline="30000" dirty="0"/>
              <a:t>16 </a:t>
            </a:r>
            <a:r>
              <a:rPr lang="en-US" b="0" dirty="0"/>
              <a:t>And what agreement has the temple of God with idols? For you are the temple of the living God. As God has said:</a:t>
            </a:r>
          </a:p>
          <a:p>
            <a:pPr marL="457200" indent="0">
              <a:spcBef>
                <a:spcPts val="0"/>
              </a:spcBef>
              <a:spcAft>
                <a:spcPts val="600"/>
              </a:spcAft>
              <a:buNone/>
            </a:pPr>
            <a:r>
              <a:rPr lang="en-US" b="0" dirty="0"/>
              <a:t>“I will dwell in them</a:t>
            </a:r>
            <a:br>
              <a:rPr lang="en-US" b="0" dirty="0"/>
            </a:br>
            <a:r>
              <a:rPr lang="en-US" b="0" dirty="0"/>
              <a:t>And walk among them.</a:t>
            </a:r>
            <a:br>
              <a:rPr lang="en-US" b="0" dirty="0"/>
            </a:br>
            <a:r>
              <a:rPr lang="en-US" b="0" dirty="0"/>
              <a:t>I will be their God,</a:t>
            </a:r>
            <a:br>
              <a:rPr lang="en-US" b="0" dirty="0"/>
            </a:br>
            <a:r>
              <a:rPr lang="en-US" b="0" dirty="0"/>
              <a:t>And </a:t>
            </a:r>
            <a:r>
              <a:rPr lang="en-US" dirty="0">
                <a:solidFill>
                  <a:srgbClr val="FFFF00"/>
                </a:solidFill>
              </a:rPr>
              <a:t>they shall be My people</a:t>
            </a:r>
            <a:r>
              <a:rPr lang="en-US" b="0" dirty="0"/>
              <a:t>.” [Lev 26:12]</a:t>
            </a:r>
          </a:p>
          <a:p>
            <a:pPr marL="0" indent="0">
              <a:spcBef>
                <a:spcPts val="0"/>
              </a:spcBef>
              <a:spcAft>
                <a:spcPts val="600"/>
              </a:spcAft>
              <a:buNone/>
            </a:pPr>
            <a:r>
              <a:rPr lang="en-US" baseline="30000" dirty="0"/>
              <a:t>17 </a:t>
            </a:r>
            <a:r>
              <a:rPr lang="en-US" b="0" dirty="0"/>
              <a:t>Therefore</a:t>
            </a:r>
          </a:p>
          <a:p>
            <a:pPr marL="457200" indent="0">
              <a:spcBef>
                <a:spcPts val="0"/>
              </a:spcBef>
              <a:spcAft>
                <a:spcPts val="600"/>
              </a:spcAft>
              <a:buNone/>
            </a:pPr>
            <a:r>
              <a:rPr lang="en-US" b="0" dirty="0"/>
              <a:t>“Come out from among them</a:t>
            </a:r>
            <a:br>
              <a:rPr lang="en-US" b="0" dirty="0"/>
            </a:br>
            <a:r>
              <a:rPr lang="en-US" b="0" dirty="0"/>
              <a:t>And be separate, says the Lord.</a:t>
            </a:r>
            <a:br>
              <a:rPr lang="en-US" b="0" dirty="0"/>
            </a:br>
            <a:r>
              <a:rPr lang="en-US" b="0" dirty="0"/>
              <a:t>Do not touch what is unclean,</a:t>
            </a:r>
            <a:br>
              <a:rPr lang="en-US" b="0" dirty="0"/>
            </a:br>
            <a:r>
              <a:rPr lang="en-US" b="0" dirty="0"/>
              <a:t>And I will receive you.”</a:t>
            </a:r>
          </a:p>
          <a:p>
            <a:pPr marL="457200" indent="0">
              <a:spcBef>
                <a:spcPts val="0"/>
              </a:spcBef>
              <a:spcAft>
                <a:spcPts val="600"/>
              </a:spcAft>
              <a:buNone/>
            </a:pPr>
            <a:r>
              <a:rPr lang="en-US" baseline="30000" dirty="0"/>
              <a:t>18 </a:t>
            </a:r>
            <a:r>
              <a:rPr lang="en-US" b="0" dirty="0"/>
              <a:t>“I will be a Father to you,</a:t>
            </a:r>
            <a:br>
              <a:rPr lang="en-US" b="0" dirty="0"/>
            </a:br>
            <a:r>
              <a:rPr lang="en-US" b="0" dirty="0"/>
              <a:t>And </a:t>
            </a:r>
            <a:r>
              <a:rPr lang="en-US" dirty="0">
                <a:solidFill>
                  <a:srgbClr val="FFFF00"/>
                </a:solidFill>
              </a:rPr>
              <a:t>you shall be My sons and daughters</a:t>
            </a:r>
            <a:r>
              <a:rPr lang="en-US" b="0" dirty="0"/>
              <a:t>, [see Hos 1:10]</a:t>
            </a:r>
            <a:br>
              <a:rPr lang="en-US" b="0" dirty="0"/>
            </a:br>
            <a:r>
              <a:rPr lang="en-US" b="0" dirty="0"/>
              <a:t>Says the L</a:t>
            </a:r>
            <a:r>
              <a:rPr lang="en-US" b="0" cap="small" dirty="0"/>
              <a:t>ord</a:t>
            </a:r>
            <a:r>
              <a:rPr lang="en-US" b="0" dirty="0"/>
              <a:t> Almighty.”</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19</a:t>
            </a:fld>
            <a:endParaRPr lang="en-US"/>
          </a:p>
        </p:txBody>
      </p:sp>
    </p:spTree>
    <p:extLst>
      <p:ext uri="{BB962C8B-B14F-4D97-AF65-F5344CB8AC3E}">
        <p14:creationId xmlns:p14="http://schemas.microsoft.com/office/powerpoint/2010/main" val="9222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4:5-6</a:t>
            </a:r>
          </a:p>
        </p:txBody>
      </p:sp>
      <p:sp>
        <p:nvSpPr>
          <p:cNvPr id="3" name="Content Placeholder 2"/>
          <p:cNvSpPr>
            <a:spLocks noGrp="1"/>
          </p:cNvSpPr>
          <p:nvPr>
            <p:ph idx="1"/>
          </p:nvPr>
        </p:nvSpPr>
        <p:spPr>
          <a:xfrm>
            <a:off x="248728" y="876300"/>
            <a:ext cx="8458200" cy="4318000"/>
          </a:xfrm>
        </p:spPr>
        <p:txBody>
          <a:bodyPr>
            <a:normAutofit/>
          </a:bodyPr>
          <a:lstStyle/>
          <a:p>
            <a:pPr marL="0" indent="0">
              <a:buNone/>
            </a:pPr>
            <a:r>
              <a:rPr lang="en-US" b="0" dirty="0"/>
              <a:t>Surely I have taught you statutes and judgments, just as the </a:t>
            </a:r>
            <a:r>
              <a:rPr lang="en-US" b="0" cap="small" dirty="0"/>
              <a:t>Lord</a:t>
            </a:r>
            <a:r>
              <a:rPr lang="en-US" b="0" dirty="0"/>
              <a:t> my God commanded me, that you should act according to them in the land which you go to possess. </a:t>
            </a:r>
            <a:r>
              <a:rPr lang="en-US" baseline="30000" dirty="0"/>
              <a:t>6 </a:t>
            </a:r>
            <a:r>
              <a:rPr lang="en-US" b="0" dirty="0"/>
              <a:t>Therefore be careful to observe them;  for </a:t>
            </a:r>
            <a:r>
              <a:rPr lang="en-US" dirty="0">
                <a:solidFill>
                  <a:srgbClr val="FFFF00"/>
                </a:solidFill>
              </a:rPr>
              <a:t>this is your wisdom and your understanding in the sight of the peoples</a:t>
            </a:r>
            <a:r>
              <a:rPr lang="en-US" b="0" dirty="0"/>
              <a:t> who will hear all these statutes, and say, ‘Surely this great nation is a wise and understanding people.’</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a:t>
            </a:fld>
            <a:endParaRPr lang="en-US"/>
          </a:p>
        </p:txBody>
      </p:sp>
    </p:spTree>
    <p:extLst>
      <p:ext uri="{BB962C8B-B14F-4D97-AF65-F5344CB8AC3E}">
        <p14:creationId xmlns:p14="http://schemas.microsoft.com/office/powerpoint/2010/main" val="340248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382000" cy="4648200"/>
          </a:xfrm>
        </p:spPr>
        <p:txBody>
          <a:bodyPr>
            <a:normAutofit/>
          </a:bodyPr>
          <a:lstStyle/>
          <a:p>
            <a:r>
              <a:rPr lang="en-US" dirty="0">
                <a:solidFill>
                  <a:schemeClr val="bg1">
                    <a:lumMod val="50000"/>
                  </a:schemeClr>
                </a:solidFill>
              </a:rPr>
              <a:t>Rigorous Morality</a:t>
            </a:r>
          </a:p>
          <a:p>
            <a:r>
              <a:rPr lang="en-US" dirty="0"/>
              <a:t>Guarded Relationships</a:t>
            </a:r>
          </a:p>
          <a:p>
            <a:pPr lvl="1"/>
            <a:r>
              <a:rPr lang="en-US" dirty="0"/>
              <a:t>“</a:t>
            </a:r>
            <a:r>
              <a:rPr lang="en-US" b="0" dirty="0"/>
              <a:t>For the </a:t>
            </a:r>
            <a:r>
              <a:rPr lang="en-US" b="0" cap="small" dirty="0"/>
              <a:t>Lord</a:t>
            </a:r>
            <a:r>
              <a:rPr lang="en-US" b="0" dirty="0"/>
              <a:t> your God will bless you just as He promised you; you shall lend to many nations, but </a:t>
            </a:r>
            <a:r>
              <a:rPr lang="en-US" dirty="0">
                <a:solidFill>
                  <a:srgbClr val="FFFF00"/>
                </a:solidFill>
              </a:rPr>
              <a:t>you shall not borrow</a:t>
            </a:r>
            <a:r>
              <a:rPr lang="en-US" b="0" dirty="0"/>
              <a:t>; you shall reign over many nations, but they shall not reign over you.” </a:t>
            </a:r>
            <a:br>
              <a:rPr lang="en-US" b="0" dirty="0"/>
            </a:br>
            <a:r>
              <a:rPr lang="en-US" b="0" dirty="0"/>
              <a:t>(</a:t>
            </a:r>
            <a:r>
              <a:rPr lang="en-US" b="0" dirty="0" err="1"/>
              <a:t>Deut</a:t>
            </a:r>
            <a:r>
              <a:rPr lang="en-US" b="0" dirty="0"/>
              <a:t> 15:6)</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20</a:t>
            </a:fld>
            <a:endParaRPr lang="en-US"/>
          </a:p>
        </p:txBody>
      </p:sp>
    </p:spTree>
    <p:extLst>
      <p:ext uri="{BB962C8B-B14F-4D97-AF65-F5344CB8AC3E}">
        <p14:creationId xmlns:p14="http://schemas.microsoft.com/office/powerpoint/2010/main" val="12814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382000" cy="4762500"/>
          </a:xfrm>
        </p:spPr>
        <p:txBody>
          <a:bodyPr>
            <a:normAutofit/>
          </a:bodyPr>
          <a:lstStyle/>
          <a:p>
            <a:r>
              <a:rPr lang="en-US" dirty="0">
                <a:solidFill>
                  <a:schemeClr val="bg1">
                    <a:lumMod val="50000"/>
                  </a:schemeClr>
                </a:solidFill>
              </a:rPr>
              <a:t>Rigorous Morality</a:t>
            </a:r>
          </a:p>
          <a:p>
            <a:r>
              <a:rPr lang="en-US" dirty="0"/>
              <a:t>Guarded Relationships</a:t>
            </a:r>
          </a:p>
          <a:p>
            <a:pPr lvl="1">
              <a:lnSpc>
                <a:spcPct val="90000"/>
              </a:lnSpc>
            </a:pPr>
            <a:r>
              <a:rPr lang="en-US" b="0" dirty="0"/>
              <a:t>“The rich rules over the poor, And </a:t>
            </a:r>
            <a:r>
              <a:rPr lang="en-US" dirty="0">
                <a:solidFill>
                  <a:srgbClr val="FFFF00"/>
                </a:solidFill>
              </a:rPr>
              <a:t>the borrower is servant to the lender</a:t>
            </a:r>
            <a:r>
              <a:rPr lang="en-US" b="0" dirty="0"/>
              <a:t>.” (</a:t>
            </a:r>
            <a:r>
              <a:rPr lang="en-US" b="0" dirty="0" err="1"/>
              <a:t>Prov</a:t>
            </a:r>
            <a:r>
              <a:rPr lang="en-US" b="0" dirty="0"/>
              <a:t> 22:7)</a:t>
            </a:r>
          </a:p>
          <a:p>
            <a:pPr lvl="1">
              <a:lnSpc>
                <a:spcPct val="90000"/>
              </a:lnSpc>
            </a:pPr>
            <a:r>
              <a:rPr lang="en-US" b="0" dirty="0"/>
              <a:t>“Render therefore to all their due: taxes to whom taxes are due, customs to whom customs, fear to whom fear, honor to whom honor. </a:t>
            </a:r>
            <a:r>
              <a:rPr lang="en-US" baseline="30000" dirty="0"/>
              <a:t>8 </a:t>
            </a:r>
            <a:r>
              <a:rPr lang="en-US" dirty="0">
                <a:solidFill>
                  <a:srgbClr val="FFFF00"/>
                </a:solidFill>
              </a:rPr>
              <a:t>Owe no one anything except to love</a:t>
            </a:r>
            <a:r>
              <a:rPr lang="en-US" b="0" dirty="0"/>
              <a:t> one another, for he who loves another has fulfilled the law.” (Rom 13:7-8)</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21</a:t>
            </a:fld>
            <a:endParaRPr lang="en-US"/>
          </a:p>
        </p:txBody>
      </p:sp>
    </p:spTree>
    <p:extLst>
      <p:ext uri="{BB962C8B-B14F-4D97-AF65-F5344CB8AC3E}">
        <p14:creationId xmlns:p14="http://schemas.microsoft.com/office/powerpoint/2010/main" val="41713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382000" cy="4953000"/>
          </a:xfrm>
        </p:spPr>
        <p:txBody>
          <a:bodyPr>
            <a:normAutofit/>
          </a:bodyPr>
          <a:lstStyle/>
          <a:p>
            <a:r>
              <a:rPr lang="en-US" dirty="0">
                <a:solidFill>
                  <a:schemeClr val="bg1">
                    <a:lumMod val="50000"/>
                  </a:schemeClr>
                </a:solidFill>
              </a:rPr>
              <a:t>Rigorous Morality</a:t>
            </a:r>
          </a:p>
          <a:p>
            <a:r>
              <a:rPr lang="en-US" dirty="0"/>
              <a:t>Guarded Relationships</a:t>
            </a:r>
          </a:p>
          <a:p>
            <a:pPr lvl="1">
              <a:lnSpc>
                <a:spcPct val="90000"/>
              </a:lnSpc>
              <a:spcBef>
                <a:spcPts val="0"/>
              </a:spcBef>
            </a:pPr>
            <a:r>
              <a:rPr lang="en-US" b="0" dirty="0"/>
              <a:t>“…Take heed to yourself that you are not ensnared to follow them, after they are destroyed from before you, and that </a:t>
            </a:r>
            <a:r>
              <a:rPr lang="en-US" dirty="0">
                <a:solidFill>
                  <a:srgbClr val="FFFF00"/>
                </a:solidFill>
              </a:rPr>
              <a:t>you do not inquire after their gods, saying, ‘How did these nations serve their gods? </a:t>
            </a:r>
            <a:r>
              <a:rPr lang="en-US" b="0" dirty="0"/>
              <a:t>I also will do likewise.’ ” (</a:t>
            </a:r>
            <a:r>
              <a:rPr lang="en-US" b="0" dirty="0" err="1"/>
              <a:t>Deut</a:t>
            </a:r>
            <a:r>
              <a:rPr lang="en-US" b="0" dirty="0"/>
              <a:t> 12:30)</a:t>
            </a:r>
          </a:p>
          <a:p>
            <a:pPr lvl="1">
              <a:lnSpc>
                <a:spcPct val="90000"/>
              </a:lnSpc>
              <a:spcBef>
                <a:spcPts val="600"/>
              </a:spcBef>
            </a:pPr>
            <a:r>
              <a:rPr lang="en-US" b="0" dirty="0"/>
              <a:t>“And </a:t>
            </a:r>
            <a:r>
              <a:rPr lang="en-US" dirty="0">
                <a:solidFill>
                  <a:srgbClr val="FFFF00"/>
                </a:solidFill>
              </a:rPr>
              <a:t>have no fellowship </a:t>
            </a:r>
            <a:r>
              <a:rPr lang="en-US" b="0" dirty="0"/>
              <a:t>with the unfruitful works of darkness, but rather expose them. </a:t>
            </a:r>
            <a:r>
              <a:rPr lang="en-US" baseline="30000" dirty="0"/>
              <a:t>12 </a:t>
            </a:r>
            <a:r>
              <a:rPr lang="en-US" b="0" dirty="0"/>
              <a:t>For it is </a:t>
            </a:r>
            <a:r>
              <a:rPr lang="en-US" dirty="0">
                <a:solidFill>
                  <a:srgbClr val="FFFF00"/>
                </a:solidFill>
              </a:rPr>
              <a:t>shameful even to speak of those things </a:t>
            </a:r>
            <a:r>
              <a:rPr lang="en-US" b="0" dirty="0"/>
              <a:t>which are done by them in secret.”  (</a:t>
            </a:r>
            <a:r>
              <a:rPr lang="en-US" b="0" dirty="0" err="1"/>
              <a:t>Eph</a:t>
            </a:r>
            <a:r>
              <a:rPr lang="en-US" b="0" dirty="0"/>
              <a:t> 5:11-12)</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22</a:t>
            </a:fld>
            <a:endParaRPr lang="en-US"/>
          </a:p>
        </p:txBody>
      </p:sp>
    </p:spTree>
    <p:extLst>
      <p:ext uri="{BB962C8B-B14F-4D97-AF65-F5344CB8AC3E}">
        <p14:creationId xmlns:p14="http://schemas.microsoft.com/office/powerpoint/2010/main" val="34275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839200" cy="4660900"/>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“Now, O Israel, </a:t>
            </a:r>
            <a:r>
              <a:rPr lang="en-US" dirty="0">
                <a:solidFill>
                  <a:srgbClr val="FFFF00"/>
                </a:solidFill>
              </a:rPr>
              <a:t>listen to </a:t>
            </a:r>
            <a:r>
              <a:rPr lang="en-US" b="0" dirty="0"/>
              <a:t>the statutes and judgments which I teach you to </a:t>
            </a:r>
            <a:r>
              <a:rPr lang="en-US" dirty="0">
                <a:solidFill>
                  <a:srgbClr val="FFFF00"/>
                </a:solidFill>
              </a:rPr>
              <a:t>observe</a:t>
            </a:r>
            <a:r>
              <a:rPr lang="en-US" b="0" dirty="0"/>
              <a:t>, that you may live, and go in and possess the land which the </a:t>
            </a:r>
            <a:r>
              <a:rPr lang="en-US" b="0" cap="small" dirty="0"/>
              <a:t>Lord</a:t>
            </a:r>
            <a:r>
              <a:rPr lang="en-US" b="0" dirty="0"/>
              <a:t> God of your fathers is giving you. </a:t>
            </a:r>
            <a:r>
              <a:rPr lang="en-US" baseline="30000" dirty="0"/>
              <a:t>2 </a:t>
            </a:r>
            <a:r>
              <a:rPr lang="en-US" b="0" dirty="0"/>
              <a:t>You shall </a:t>
            </a:r>
            <a:r>
              <a:rPr lang="en-US" dirty="0">
                <a:solidFill>
                  <a:srgbClr val="FFFF00"/>
                </a:solidFill>
              </a:rPr>
              <a:t>not add </a:t>
            </a:r>
            <a:r>
              <a:rPr lang="en-US" b="0" dirty="0"/>
              <a:t>to the word which I command you, </a:t>
            </a:r>
            <a:r>
              <a:rPr lang="en-US" dirty="0">
                <a:solidFill>
                  <a:srgbClr val="FFFF00"/>
                </a:solidFill>
              </a:rPr>
              <a:t>nor take from it</a:t>
            </a:r>
            <a:r>
              <a:rPr lang="en-US" b="0" dirty="0"/>
              <a:t>, that you may </a:t>
            </a:r>
            <a:r>
              <a:rPr lang="en-US" dirty="0">
                <a:solidFill>
                  <a:srgbClr val="FFFF00"/>
                </a:solidFill>
              </a:rPr>
              <a:t>keep</a:t>
            </a:r>
            <a:r>
              <a:rPr lang="en-US" b="0" dirty="0"/>
              <a:t> the commandments of the </a:t>
            </a:r>
            <a:r>
              <a:rPr lang="en-US" b="0" cap="small" dirty="0"/>
              <a:t>Lord</a:t>
            </a:r>
            <a:r>
              <a:rPr lang="en-US" b="0" dirty="0"/>
              <a:t> your God which I command you.” (</a:t>
            </a:r>
            <a:r>
              <a:rPr lang="en-US" b="0" dirty="0" err="1"/>
              <a:t>Deut</a:t>
            </a:r>
            <a:r>
              <a:rPr lang="en-US" b="0" dirty="0"/>
              <a:t> 4:1-2)</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23</a:t>
            </a:fld>
            <a:endParaRPr lang="en-US"/>
          </a:p>
        </p:txBody>
      </p:sp>
      <p:cxnSp>
        <p:nvCxnSpPr>
          <p:cNvPr id="5" name="Straight Connector 4"/>
          <p:cNvCxnSpPr/>
          <p:nvPr/>
        </p:nvCxnSpPr>
        <p:spPr>
          <a:xfrm>
            <a:off x="5334000" y="3314700"/>
            <a:ext cx="2514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0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839200" cy="4660900"/>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“So He humbled you, allowed you to hunger, and fed you with manna which you did not know nor did your fathers know, that He might make you know that man shall not live by bread alone; but </a:t>
            </a:r>
            <a:r>
              <a:rPr lang="en-US" dirty="0">
                <a:solidFill>
                  <a:srgbClr val="FFFF00"/>
                </a:solidFill>
              </a:rPr>
              <a:t>man lives by every word that proceeds from the mouth of the </a:t>
            </a:r>
            <a:r>
              <a:rPr lang="en-US" cap="small" dirty="0">
                <a:solidFill>
                  <a:srgbClr val="FFFF00"/>
                </a:solidFill>
              </a:rPr>
              <a:t>Lord</a:t>
            </a:r>
            <a:r>
              <a:rPr lang="en-US" b="0" dirty="0"/>
              <a:t>.”</a:t>
            </a:r>
            <a:br>
              <a:rPr lang="en-US" b="0" dirty="0"/>
            </a:br>
            <a:r>
              <a:rPr lang="en-US" b="0" dirty="0"/>
              <a:t>(</a:t>
            </a:r>
            <a:r>
              <a:rPr lang="en-US" b="0" dirty="0" err="1"/>
              <a:t>Deut</a:t>
            </a:r>
            <a:r>
              <a:rPr lang="en-US" b="0" dirty="0"/>
              <a:t> 8:3)</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24</a:t>
            </a:fld>
            <a:endParaRPr lang="en-US"/>
          </a:p>
        </p:txBody>
      </p:sp>
    </p:spTree>
    <p:extLst>
      <p:ext uri="{BB962C8B-B14F-4D97-AF65-F5344CB8AC3E}">
        <p14:creationId xmlns:p14="http://schemas.microsoft.com/office/powerpoint/2010/main" val="10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991600" cy="5029200"/>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80000"/>
              </a:lnSpc>
            </a:pPr>
            <a:r>
              <a:rPr lang="en-US" b="0" dirty="0"/>
              <a:t>“And so we have the prophetic </a:t>
            </a:r>
            <a:r>
              <a:rPr lang="en-US" dirty="0">
                <a:solidFill>
                  <a:srgbClr val="FFFF00"/>
                </a:solidFill>
              </a:rPr>
              <a:t>word</a:t>
            </a:r>
            <a:r>
              <a:rPr lang="en-US" b="0" dirty="0"/>
              <a:t> confirmed, which </a:t>
            </a:r>
            <a:r>
              <a:rPr lang="en-US" dirty="0">
                <a:solidFill>
                  <a:srgbClr val="FFFF00"/>
                </a:solidFill>
              </a:rPr>
              <a:t>you do well to heed </a:t>
            </a:r>
            <a:r>
              <a:rPr lang="en-US" b="0" dirty="0"/>
              <a:t>as a light that shines in a dark place, until the day dawns and the morning star rises in your hearts; </a:t>
            </a:r>
            <a:r>
              <a:rPr lang="en-US" baseline="30000" dirty="0"/>
              <a:t>20 </a:t>
            </a:r>
            <a:r>
              <a:rPr lang="en-US" b="0" dirty="0"/>
              <a:t>knowing this first, that no prophecy of Scripture is of any private interpretation [origin], </a:t>
            </a:r>
            <a:r>
              <a:rPr lang="en-US" baseline="30000" dirty="0"/>
              <a:t>21 </a:t>
            </a:r>
            <a:r>
              <a:rPr lang="en-US" b="0" dirty="0"/>
              <a:t>for prophecy never came by the will of man, but holy men of God spoke as they were moved by the Holy Spirit.”</a:t>
            </a:r>
            <a:br>
              <a:rPr lang="en-US" dirty="0"/>
            </a:br>
            <a:r>
              <a:rPr lang="en-US" b="0" dirty="0"/>
              <a:t>(II Pet 1:19-20)</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25</a:t>
            </a:fld>
            <a:endParaRPr lang="en-US"/>
          </a:p>
        </p:txBody>
      </p:sp>
    </p:spTree>
    <p:extLst>
      <p:ext uri="{BB962C8B-B14F-4D97-AF65-F5344CB8AC3E}">
        <p14:creationId xmlns:p14="http://schemas.microsoft.com/office/powerpoint/2010/main" val="5647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991600" cy="4409574"/>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“I will raise up for them a Prophet like you from among their brethren, and will put My words in His mouth, and </a:t>
            </a:r>
            <a:r>
              <a:rPr lang="en-US" dirty="0">
                <a:solidFill>
                  <a:srgbClr val="FFFF00"/>
                </a:solidFill>
              </a:rPr>
              <a:t>He shall speak to them all that I command Him</a:t>
            </a:r>
            <a:r>
              <a:rPr lang="en-US" b="0" dirty="0"/>
              <a:t>. </a:t>
            </a:r>
            <a:r>
              <a:rPr lang="en-US" b="0" baseline="30000" dirty="0"/>
              <a:t>19 </a:t>
            </a:r>
            <a:r>
              <a:rPr lang="en-US" b="0" dirty="0"/>
              <a:t>And it shall be that </a:t>
            </a:r>
            <a:r>
              <a:rPr lang="en-US" dirty="0">
                <a:solidFill>
                  <a:srgbClr val="FFFF00"/>
                </a:solidFill>
              </a:rPr>
              <a:t>whoever will not hear</a:t>
            </a:r>
            <a:r>
              <a:rPr lang="en-US" b="0" dirty="0"/>
              <a:t> My words, </a:t>
            </a:r>
            <a:r>
              <a:rPr lang="en-US" dirty="0">
                <a:solidFill>
                  <a:srgbClr val="FFFF00"/>
                </a:solidFill>
              </a:rPr>
              <a:t>which He speaks in My name, I will require it of him</a:t>
            </a:r>
            <a:r>
              <a:rPr lang="en-US" b="0" dirty="0"/>
              <a:t>.” (</a:t>
            </a:r>
            <a:r>
              <a:rPr lang="en-US" b="0" dirty="0" err="1"/>
              <a:t>Deut</a:t>
            </a:r>
            <a:r>
              <a:rPr lang="en-US" b="0" dirty="0"/>
              <a:t> 18:18-19)</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26</a:t>
            </a:fld>
            <a:endParaRPr lang="en-US"/>
          </a:p>
        </p:txBody>
      </p:sp>
    </p:spTree>
    <p:extLst>
      <p:ext uri="{BB962C8B-B14F-4D97-AF65-F5344CB8AC3E}">
        <p14:creationId xmlns:p14="http://schemas.microsoft.com/office/powerpoint/2010/main" val="34139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991600" cy="5029200"/>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“He who rejects Me, and </a:t>
            </a:r>
            <a:r>
              <a:rPr lang="en-US" dirty="0">
                <a:solidFill>
                  <a:srgbClr val="FFFF00"/>
                </a:solidFill>
              </a:rPr>
              <a:t>does not receive My words, has that which judges him—the word that I have spoken</a:t>
            </a:r>
            <a:r>
              <a:rPr lang="en-US" b="0" dirty="0"/>
              <a:t> will judge him in the last day.</a:t>
            </a:r>
            <a:r>
              <a:rPr lang="en-US" baseline="30000" dirty="0"/>
              <a:t>49 </a:t>
            </a:r>
            <a:r>
              <a:rPr lang="en-US" b="0" dirty="0"/>
              <a:t>For I have not spoken on My own authority; but </a:t>
            </a:r>
            <a:r>
              <a:rPr lang="en-US" dirty="0">
                <a:solidFill>
                  <a:srgbClr val="FFFF00"/>
                </a:solidFill>
              </a:rPr>
              <a:t>the Father </a:t>
            </a:r>
            <a:r>
              <a:rPr lang="en-US" b="0" dirty="0"/>
              <a:t>who sent Me </a:t>
            </a:r>
            <a:r>
              <a:rPr lang="en-US" dirty="0">
                <a:solidFill>
                  <a:srgbClr val="FFFF00"/>
                </a:solidFill>
              </a:rPr>
              <a:t>gave Me a command</a:t>
            </a:r>
            <a:r>
              <a:rPr lang="en-US" b="0" dirty="0"/>
              <a:t>, what I should say and what I should speak.” (John 12:48)</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27</a:t>
            </a:fld>
            <a:endParaRPr lang="en-US"/>
          </a:p>
        </p:txBody>
      </p:sp>
    </p:spTree>
    <p:extLst>
      <p:ext uri="{BB962C8B-B14F-4D97-AF65-F5344CB8AC3E}">
        <p14:creationId xmlns:p14="http://schemas.microsoft.com/office/powerpoint/2010/main" val="17772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991600" cy="5029200"/>
          </a:xfrm>
        </p:spPr>
        <p:txBody>
          <a:bodyPr>
            <a:normAutofit/>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“For if the </a:t>
            </a:r>
            <a:r>
              <a:rPr lang="en-US" dirty="0">
                <a:solidFill>
                  <a:srgbClr val="FFFF00"/>
                </a:solidFill>
              </a:rPr>
              <a:t>word spoken through angels </a:t>
            </a:r>
            <a:r>
              <a:rPr lang="en-US" sz="1800" b="0" dirty="0"/>
              <a:t>[Dt 33:2] </a:t>
            </a:r>
            <a:r>
              <a:rPr lang="en-US" b="0" dirty="0"/>
              <a:t>proved steadfast, and every transgression and disobedience received a just reward, </a:t>
            </a:r>
            <a:r>
              <a:rPr lang="en-US" baseline="30000" dirty="0"/>
              <a:t>3 </a:t>
            </a:r>
            <a:r>
              <a:rPr lang="en-US" b="0" dirty="0"/>
              <a:t>how shall we escape if we neglect so great a salvation, which at the first began to be </a:t>
            </a:r>
            <a:r>
              <a:rPr lang="en-US" dirty="0">
                <a:solidFill>
                  <a:srgbClr val="FFFF00"/>
                </a:solidFill>
              </a:rPr>
              <a:t>spoken by the Lord, and was confirmed to us by those who heard Him</a:t>
            </a:r>
            <a:r>
              <a:rPr lang="en-US" b="0" dirty="0"/>
              <a:t>....” (</a:t>
            </a:r>
            <a:r>
              <a:rPr lang="en-US" b="0" dirty="0" err="1"/>
              <a:t>Heb</a:t>
            </a:r>
            <a:r>
              <a:rPr lang="en-US" b="0" dirty="0"/>
              <a:t> 2:2-3)</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28</a:t>
            </a:fld>
            <a:endParaRPr lang="en-US"/>
          </a:p>
        </p:txBody>
      </p:sp>
    </p:spTree>
    <p:extLst>
      <p:ext uri="{BB962C8B-B14F-4D97-AF65-F5344CB8AC3E}">
        <p14:creationId xmlns:p14="http://schemas.microsoft.com/office/powerpoint/2010/main" val="12995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the Peoples See? </a:t>
            </a:r>
          </a:p>
        </p:txBody>
      </p:sp>
      <p:sp>
        <p:nvSpPr>
          <p:cNvPr id="3" name="Content Placeholder 2"/>
          <p:cNvSpPr>
            <a:spLocks noGrp="1"/>
          </p:cNvSpPr>
          <p:nvPr>
            <p:ph idx="1"/>
          </p:nvPr>
        </p:nvSpPr>
        <p:spPr>
          <a:xfrm>
            <a:off x="152400" y="800100"/>
            <a:ext cx="8714874" cy="5029200"/>
          </a:xfrm>
        </p:spPr>
        <p:txBody>
          <a:bodyPr>
            <a:normAutofit fontScale="92500" lnSpcReduction="10000"/>
          </a:bodyPr>
          <a:lstStyle/>
          <a:p>
            <a:r>
              <a:rPr lang="en-US" dirty="0">
                <a:solidFill>
                  <a:schemeClr val="bg1">
                    <a:lumMod val="50000"/>
                  </a:schemeClr>
                </a:solidFill>
              </a:rPr>
              <a:t>Rigorous Morality</a:t>
            </a:r>
          </a:p>
          <a:p>
            <a:r>
              <a:rPr lang="en-US" dirty="0">
                <a:solidFill>
                  <a:schemeClr val="bg1">
                    <a:lumMod val="50000"/>
                  </a:schemeClr>
                </a:solidFill>
              </a:rPr>
              <a:t>Guarded Relationships</a:t>
            </a:r>
          </a:p>
          <a:p>
            <a:r>
              <a:rPr lang="en-US" dirty="0"/>
              <a:t>Dedication to God’s Word</a:t>
            </a:r>
          </a:p>
          <a:p>
            <a:pPr lvl="1">
              <a:lnSpc>
                <a:spcPct val="90000"/>
              </a:lnSpc>
            </a:pPr>
            <a:r>
              <a:rPr lang="en-US" b="0" dirty="0"/>
              <a:t>“Anyone who has rejected Moses’ law dies without mercy on the testimony of two or three witnesses. </a:t>
            </a:r>
            <a:r>
              <a:rPr lang="en-US" baseline="30000" dirty="0"/>
              <a:t>29 </a:t>
            </a:r>
            <a:r>
              <a:rPr lang="en-US" b="0" dirty="0"/>
              <a:t>Of how much worse punishment, do you suppose, will he be thought worthy who has trampled the Son of God underfoot, counted the blood of the covenant by which he was sanctified a common thing, and insulted the Spirit of grace? </a:t>
            </a:r>
            <a:r>
              <a:rPr lang="en-US" baseline="30000" dirty="0"/>
              <a:t>30 </a:t>
            </a:r>
            <a:r>
              <a:rPr lang="en-US" b="0" dirty="0"/>
              <a:t>For we know Him who said, “Vengeance is Mine, I will repay,” </a:t>
            </a:r>
            <a:r>
              <a:rPr lang="en-US" sz="1900" b="0" dirty="0"/>
              <a:t>[Dt 32:35]</a:t>
            </a:r>
            <a:r>
              <a:rPr lang="en-US" sz="1900" b="0" baseline="30000" dirty="0"/>
              <a:t> </a:t>
            </a:r>
            <a:r>
              <a:rPr lang="en-US" b="0" dirty="0"/>
              <a:t> says the Lord. And again, “The L</a:t>
            </a:r>
            <a:r>
              <a:rPr lang="en-US" b="0" cap="small" dirty="0"/>
              <a:t>ord</a:t>
            </a:r>
            <a:r>
              <a:rPr lang="en-US" b="0" dirty="0"/>
              <a:t> will judge His people.” </a:t>
            </a:r>
            <a:r>
              <a:rPr lang="en-US" sz="1900" b="0" dirty="0"/>
              <a:t>[Dt 32:36] </a:t>
            </a:r>
            <a:r>
              <a:rPr lang="en-US" sz="1900" b="0" baseline="30000" dirty="0"/>
              <a:t> </a:t>
            </a:r>
            <a:r>
              <a:rPr lang="en-US" baseline="30000" dirty="0"/>
              <a:t>31 </a:t>
            </a:r>
            <a:r>
              <a:rPr lang="en-US" b="0" dirty="0"/>
              <a:t>It is a fearful thing to fall into the hands of the living God.” (</a:t>
            </a:r>
            <a:r>
              <a:rPr lang="en-US" b="0" dirty="0" err="1"/>
              <a:t>Heb</a:t>
            </a:r>
            <a:r>
              <a:rPr lang="en-US" b="0" dirty="0"/>
              <a:t> 10:28-31)</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29</a:t>
            </a:fld>
            <a:endParaRPr lang="en-US"/>
          </a:p>
        </p:txBody>
      </p:sp>
    </p:spTree>
    <p:extLst>
      <p:ext uri="{BB962C8B-B14F-4D97-AF65-F5344CB8AC3E}">
        <p14:creationId xmlns:p14="http://schemas.microsoft.com/office/powerpoint/2010/main" val="10216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58" y="38100"/>
            <a:ext cx="8705942" cy="508000"/>
          </a:xfrm>
        </p:spPr>
        <p:txBody>
          <a:bodyPr/>
          <a:lstStyle/>
          <a:p>
            <a:r>
              <a:rPr lang="en-US" dirty="0"/>
              <a:t>National Wisdom &amp; Understanding</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3</a:t>
            </a:fld>
            <a:endParaRPr lang="en-US" dirty="0"/>
          </a:p>
        </p:txBody>
      </p:sp>
      <p:sp>
        <p:nvSpPr>
          <p:cNvPr id="5" name="TextBox 4"/>
          <p:cNvSpPr txBox="1"/>
          <p:nvPr/>
        </p:nvSpPr>
        <p:spPr>
          <a:xfrm rot="19881871">
            <a:off x="-149712" y="2165620"/>
            <a:ext cx="3892454" cy="461665"/>
          </a:xfrm>
          <a:prstGeom prst="rect">
            <a:avLst/>
          </a:prstGeom>
          <a:noFill/>
        </p:spPr>
        <p:txBody>
          <a:bodyPr wrap="square" rtlCol="0">
            <a:spAutoFit/>
          </a:bodyPr>
          <a:lstStyle/>
          <a:p>
            <a:pPr algn="ctr"/>
            <a:r>
              <a:rPr lang="en-US" dirty="0">
                <a:solidFill>
                  <a:schemeClr val="bg1"/>
                </a:solidFill>
              </a:rPr>
              <a:t>Respect for Justice System</a:t>
            </a:r>
          </a:p>
        </p:txBody>
      </p:sp>
      <p:sp>
        <p:nvSpPr>
          <p:cNvPr id="6" name="TextBox 5"/>
          <p:cNvSpPr txBox="1"/>
          <p:nvPr/>
        </p:nvSpPr>
        <p:spPr>
          <a:xfrm rot="555957">
            <a:off x="148055" y="3973979"/>
            <a:ext cx="3429000" cy="461665"/>
          </a:xfrm>
          <a:prstGeom prst="rect">
            <a:avLst/>
          </a:prstGeom>
          <a:noFill/>
        </p:spPr>
        <p:txBody>
          <a:bodyPr wrap="square" rtlCol="0">
            <a:spAutoFit/>
          </a:bodyPr>
          <a:lstStyle/>
          <a:p>
            <a:pPr algn="ctr"/>
            <a:r>
              <a:rPr lang="en-US" dirty="0">
                <a:solidFill>
                  <a:schemeClr val="bg1"/>
                </a:solidFill>
              </a:rPr>
              <a:t>Protection of Property</a:t>
            </a:r>
          </a:p>
        </p:txBody>
      </p:sp>
      <p:sp>
        <p:nvSpPr>
          <p:cNvPr id="7" name="TextBox 6"/>
          <p:cNvSpPr txBox="1"/>
          <p:nvPr/>
        </p:nvSpPr>
        <p:spPr>
          <a:xfrm>
            <a:off x="1551216" y="2825383"/>
            <a:ext cx="3429000" cy="461665"/>
          </a:xfrm>
          <a:prstGeom prst="rect">
            <a:avLst/>
          </a:prstGeom>
          <a:noFill/>
        </p:spPr>
        <p:txBody>
          <a:bodyPr wrap="square" rtlCol="0">
            <a:spAutoFit/>
          </a:bodyPr>
          <a:lstStyle/>
          <a:p>
            <a:pPr algn="ctr"/>
            <a:r>
              <a:rPr lang="en-US" dirty="0">
                <a:solidFill>
                  <a:schemeClr val="bg1"/>
                </a:solidFill>
              </a:rPr>
              <a:t>Love of the Sojourner</a:t>
            </a:r>
          </a:p>
        </p:txBody>
      </p:sp>
      <p:sp>
        <p:nvSpPr>
          <p:cNvPr id="8" name="TextBox 7"/>
          <p:cNvSpPr txBox="1"/>
          <p:nvPr/>
        </p:nvSpPr>
        <p:spPr>
          <a:xfrm rot="18799394">
            <a:off x="2878777" y="4009401"/>
            <a:ext cx="2515265" cy="461665"/>
          </a:xfrm>
          <a:prstGeom prst="rect">
            <a:avLst/>
          </a:prstGeom>
          <a:noFill/>
        </p:spPr>
        <p:txBody>
          <a:bodyPr wrap="square" rtlCol="0">
            <a:spAutoFit/>
          </a:bodyPr>
          <a:lstStyle/>
          <a:p>
            <a:pPr algn="ctr"/>
            <a:r>
              <a:rPr lang="en-US" dirty="0">
                <a:solidFill>
                  <a:schemeClr val="bg1"/>
                </a:solidFill>
              </a:rPr>
              <a:t>Value of Family</a:t>
            </a:r>
          </a:p>
        </p:txBody>
      </p:sp>
      <p:sp>
        <p:nvSpPr>
          <p:cNvPr id="9" name="TextBox 8"/>
          <p:cNvSpPr txBox="1"/>
          <p:nvPr/>
        </p:nvSpPr>
        <p:spPr>
          <a:xfrm rot="2853516">
            <a:off x="6490583" y="1539317"/>
            <a:ext cx="3088996" cy="461665"/>
          </a:xfrm>
          <a:prstGeom prst="rect">
            <a:avLst/>
          </a:prstGeom>
          <a:noFill/>
        </p:spPr>
        <p:txBody>
          <a:bodyPr wrap="square" rtlCol="0">
            <a:spAutoFit/>
          </a:bodyPr>
          <a:lstStyle/>
          <a:p>
            <a:pPr algn="ctr"/>
            <a:r>
              <a:rPr lang="en-US" dirty="0">
                <a:solidFill>
                  <a:schemeClr val="bg1"/>
                </a:solidFill>
              </a:rPr>
              <a:t>Protection of Women</a:t>
            </a:r>
          </a:p>
        </p:txBody>
      </p:sp>
      <p:sp>
        <p:nvSpPr>
          <p:cNvPr id="10" name="TextBox 9"/>
          <p:cNvSpPr txBox="1"/>
          <p:nvPr/>
        </p:nvSpPr>
        <p:spPr>
          <a:xfrm rot="20669590">
            <a:off x="3663402" y="4489345"/>
            <a:ext cx="3638511" cy="387798"/>
          </a:xfrm>
          <a:prstGeom prst="rect">
            <a:avLst/>
          </a:prstGeom>
          <a:noFill/>
        </p:spPr>
        <p:txBody>
          <a:bodyPr wrap="square" rtlCol="0">
            <a:spAutoFit/>
          </a:bodyPr>
          <a:lstStyle>
            <a:defPPr>
              <a:defRPr lang="en-US"/>
            </a:defPPr>
            <a:lvl1pPr algn="ctr">
              <a:lnSpc>
                <a:spcPct val="80000"/>
              </a:lnSpc>
              <a:defRPr>
                <a:solidFill>
                  <a:schemeClr val="bg1"/>
                </a:solidFill>
              </a:defRPr>
            </a:lvl1pPr>
          </a:lstStyle>
          <a:p>
            <a:r>
              <a:rPr lang="en-US" dirty="0"/>
              <a:t>Just &amp; Limited Warfare</a:t>
            </a:r>
          </a:p>
        </p:txBody>
      </p:sp>
      <p:sp>
        <p:nvSpPr>
          <p:cNvPr id="11" name="TextBox 10"/>
          <p:cNvSpPr txBox="1"/>
          <p:nvPr/>
        </p:nvSpPr>
        <p:spPr>
          <a:xfrm rot="19652466">
            <a:off x="2604528" y="1416941"/>
            <a:ext cx="3164327" cy="461665"/>
          </a:xfrm>
          <a:prstGeom prst="rect">
            <a:avLst/>
          </a:prstGeom>
          <a:noFill/>
        </p:spPr>
        <p:txBody>
          <a:bodyPr wrap="square" rtlCol="0">
            <a:spAutoFit/>
          </a:bodyPr>
          <a:lstStyle/>
          <a:p>
            <a:pPr algn="ctr"/>
            <a:r>
              <a:rPr lang="en-US" dirty="0">
                <a:solidFill>
                  <a:schemeClr val="bg1"/>
                </a:solidFill>
              </a:rPr>
              <a:t>Protection of Debtors</a:t>
            </a:r>
          </a:p>
        </p:txBody>
      </p:sp>
      <p:sp>
        <p:nvSpPr>
          <p:cNvPr id="12" name="TextBox 11"/>
          <p:cNvSpPr txBox="1"/>
          <p:nvPr/>
        </p:nvSpPr>
        <p:spPr>
          <a:xfrm rot="20603830">
            <a:off x="33502" y="4876846"/>
            <a:ext cx="2747986" cy="461665"/>
          </a:xfrm>
          <a:prstGeom prst="rect">
            <a:avLst/>
          </a:prstGeom>
          <a:noFill/>
        </p:spPr>
        <p:txBody>
          <a:bodyPr wrap="square" rtlCol="0">
            <a:spAutoFit/>
          </a:bodyPr>
          <a:lstStyle/>
          <a:p>
            <a:pPr algn="ctr"/>
            <a:r>
              <a:rPr lang="en-US" dirty="0">
                <a:solidFill>
                  <a:schemeClr val="bg1"/>
                </a:solidFill>
              </a:rPr>
              <a:t>Support of Priests</a:t>
            </a:r>
          </a:p>
        </p:txBody>
      </p:sp>
      <p:sp>
        <p:nvSpPr>
          <p:cNvPr id="13" name="TextBox 12"/>
          <p:cNvSpPr txBox="1"/>
          <p:nvPr/>
        </p:nvSpPr>
        <p:spPr>
          <a:xfrm rot="21425187">
            <a:off x="5684416" y="3105302"/>
            <a:ext cx="3429000" cy="461665"/>
          </a:xfrm>
          <a:prstGeom prst="rect">
            <a:avLst/>
          </a:prstGeom>
          <a:noFill/>
        </p:spPr>
        <p:txBody>
          <a:bodyPr wrap="square" rtlCol="0">
            <a:spAutoFit/>
          </a:bodyPr>
          <a:lstStyle/>
          <a:p>
            <a:pPr algn="ctr"/>
            <a:r>
              <a:rPr lang="en-US" dirty="0">
                <a:solidFill>
                  <a:schemeClr val="bg1"/>
                </a:solidFill>
              </a:rPr>
              <a:t>Value of Human Life</a:t>
            </a:r>
          </a:p>
        </p:txBody>
      </p:sp>
      <p:sp>
        <p:nvSpPr>
          <p:cNvPr id="14" name="TextBox 13"/>
          <p:cNvSpPr txBox="1"/>
          <p:nvPr/>
        </p:nvSpPr>
        <p:spPr>
          <a:xfrm>
            <a:off x="1862555" y="5154284"/>
            <a:ext cx="3918221" cy="461665"/>
          </a:xfrm>
          <a:prstGeom prst="rect">
            <a:avLst/>
          </a:prstGeom>
          <a:noFill/>
        </p:spPr>
        <p:txBody>
          <a:bodyPr wrap="square" rtlCol="0">
            <a:spAutoFit/>
          </a:bodyPr>
          <a:lstStyle/>
          <a:p>
            <a:pPr algn="ctr"/>
            <a:r>
              <a:rPr lang="en-US" dirty="0">
                <a:solidFill>
                  <a:schemeClr val="bg1"/>
                </a:solidFill>
              </a:rPr>
              <a:t>Evidence-base Justice</a:t>
            </a:r>
          </a:p>
        </p:txBody>
      </p:sp>
      <p:sp>
        <p:nvSpPr>
          <p:cNvPr id="15" name="TextBox 14"/>
          <p:cNvSpPr txBox="1"/>
          <p:nvPr/>
        </p:nvSpPr>
        <p:spPr>
          <a:xfrm rot="632848">
            <a:off x="40932" y="754910"/>
            <a:ext cx="3976364" cy="461665"/>
          </a:xfrm>
          <a:prstGeom prst="rect">
            <a:avLst/>
          </a:prstGeom>
          <a:noFill/>
        </p:spPr>
        <p:txBody>
          <a:bodyPr wrap="square" rtlCol="0">
            <a:spAutoFit/>
          </a:bodyPr>
          <a:lstStyle/>
          <a:p>
            <a:pPr algn="ctr"/>
            <a:r>
              <a:rPr lang="en-US" dirty="0">
                <a:solidFill>
                  <a:schemeClr val="bg1"/>
                </a:solidFill>
              </a:rPr>
              <a:t>Provision for Poor Brethren</a:t>
            </a:r>
          </a:p>
        </p:txBody>
      </p:sp>
      <p:sp>
        <p:nvSpPr>
          <p:cNvPr id="16" name="TextBox 15"/>
          <p:cNvSpPr txBox="1"/>
          <p:nvPr/>
        </p:nvSpPr>
        <p:spPr>
          <a:xfrm rot="560725">
            <a:off x="3703317" y="2423278"/>
            <a:ext cx="3884511" cy="461665"/>
          </a:xfrm>
          <a:prstGeom prst="rect">
            <a:avLst/>
          </a:prstGeom>
          <a:noFill/>
        </p:spPr>
        <p:txBody>
          <a:bodyPr wrap="square" rtlCol="0">
            <a:spAutoFit/>
          </a:bodyPr>
          <a:lstStyle/>
          <a:p>
            <a:pPr algn="ctr"/>
            <a:r>
              <a:rPr lang="en-US" dirty="0">
                <a:solidFill>
                  <a:schemeClr val="bg1"/>
                </a:solidFill>
              </a:rPr>
              <a:t>Just Penalties for Crimes</a:t>
            </a:r>
          </a:p>
        </p:txBody>
      </p:sp>
      <p:sp>
        <p:nvSpPr>
          <p:cNvPr id="17" name="TextBox 16"/>
          <p:cNvSpPr txBox="1"/>
          <p:nvPr/>
        </p:nvSpPr>
        <p:spPr>
          <a:xfrm rot="659578">
            <a:off x="6792171" y="4548199"/>
            <a:ext cx="2275964" cy="461665"/>
          </a:xfrm>
          <a:prstGeom prst="rect">
            <a:avLst/>
          </a:prstGeom>
          <a:noFill/>
        </p:spPr>
        <p:txBody>
          <a:bodyPr wrap="square" rtlCol="0">
            <a:spAutoFit/>
          </a:bodyPr>
          <a:lstStyle/>
          <a:p>
            <a:pPr algn="ctr"/>
            <a:r>
              <a:rPr lang="en-US" dirty="0">
                <a:solidFill>
                  <a:schemeClr val="bg1"/>
                </a:solidFill>
              </a:rPr>
              <a:t>Anti-corruption</a:t>
            </a:r>
          </a:p>
        </p:txBody>
      </p:sp>
      <p:sp>
        <p:nvSpPr>
          <p:cNvPr id="18" name="TextBox 17"/>
          <p:cNvSpPr txBox="1"/>
          <p:nvPr/>
        </p:nvSpPr>
        <p:spPr>
          <a:xfrm rot="21264592">
            <a:off x="4443220" y="1360108"/>
            <a:ext cx="3135432" cy="683264"/>
          </a:xfrm>
          <a:prstGeom prst="rect">
            <a:avLst/>
          </a:prstGeom>
          <a:noFill/>
        </p:spPr>
        <p:txBody>
          <a:bodyPr wrap="square" rtlCol="0">
            <a:spAutoFit/>
          </a:bodyPr>
          <a:lstStyle/>
          <a:p>
            <a:pPr algn="ctr">
              <a:lnSpc>
                <a:spcPct val="80000"/>
              </a:lnSpc>
            </a:pPr>
            <a:r>
              <a:rPr lang="en-US" dirty="0">
                <a:solidFill>
                  <a:schemeClr val="bg1"/>
                </a:solidFill>
              </a:rPr>
              <a:t>Rule of Law </a:t>
            </a:r>
          </a:p>
          <a:p>
            <a:pPr algn="ctr">
              <a:lnSpc>
                <a:spcPct val="80000"/>
              </a:lnSpc>
            </a:pPr>
            <a:r>
              <a:rPr lang="en-US" dirty="0">
                <a:solidFill>
                  <a:schemeClr val="bg1"/>
                </a:solidFill>
              </a:rPr>
              <a:t>(for National Leader)</a:t>
            </a:r>
          </a:p>
        </p:txBody>
      </p:sp>
      <p:sp>
        <p:nvSpPr>
          <p:cNvPr id="19" name="TextBox 18"/>
          <p:cNvSpPr txBox="1"/>
          <p:nvPr/>
        </p:nvSpPr>
        <p:spPr>
          <a:xfrm rot="20859398">
            <a:off x="5483459" y="5032537"/>
            <a:ext cx="2115675" cy="461665"/>
          </a:xfrm>
          <a:prstGeom prst="rect">
            <a:avLst/>
          </a:prstGeom>
          <a:noFill/>
        </p:spPr>
        <p:txBody>
          <a:bodyPr wrap="square" rtlCol="0">
            <a:spAutoFit/>
          </a:bodyPr>
          <a:lstStyle/>
          <a:p>
            <a:pPr algn="ctr"/>
            <a:r>
              <a:rPr lang="en-US" dirty="0">
                <a:solidFill>
                  <a:schemeClr val="bg1"/>
                </a:solidFill>
              </a:rPr>
              <a:t>Anti-perjury</a:t>
            </a:r>
          </a:p>
        </p:txBody>
      </p:sp>
      <p:sp>
        <p:nvSpPr>
          <p:cNvPr id="20" name="TextBox 19"/>
          <p:cNvSpPr txBox="1"/>
          <p:nvPr/>
        </p:nvSpPr>
        <p:spPr>
          <a:xfrm rot="367504">
            <a:off x="650052" y="3436205"/>
            <a:ext cx="3429000" cy="461665"/>
          </a:xfrm>
          <a:prstGeom prst="rect">
            <a:avLst/>
          </a:prstGeom>
          <a:noFill/>
        </p:spPr>
        <p:txBody>
          <a:bodyPr wrap="square" rtlCol="0">
            <a:spAutoFit/>
          </a:bodyPr>
          <a:lstStyle/>
          <a:p>
            <a:pPr algn="ctr"/>
            <a:r>
              <a:rPr lang="en-US" dirty="0">
                <a:solidFill>
                  <a:schemeClr val="bg1"/>
                </a:solidFill>
              </a:rPr>
              <a:t>Protection of Laborers</a:t>
            </a:r>
          </a:p>
        </p:txBody>
      </p:sp>
      <p:sp>
        <p:nvSpPr>
          <p:cNvPr id="21" name="TextBox 20"/>
          <p:cNvSpPr txBox="1"/>
          <p:nvPr/>
        </p:nvSpPr>
        <p:spPr>
          <a:xfrm rot="2853516">
            <a:off x="4527708" y="3321872"/>
            <a:ext cx="1970353" cy="683264"/>
          </a:xfrm>
          <a:prstGeom prst="rect">
            <a:avLst/>
          </a:prstGeom>
          <a:noFill/>
        </p:spPr>
        <p:txBody>
          <a:bodyPr wrap="square" rtlCol="0">
            <a:spAutoFit/>
          </a:bodyPr>
          <a:lstStyle/>
          <a:p>
            <a:pPr algn="ctr">
              <a:lnSpc>
                <a:spcPct val="80000"/>
              </a:lnSpc>
            </a:pPr>
            <a:r>
              <a:rPr lang="en-US" dirty="0">
                <a:solidFill>
                  <a:schemeClr val="bg1"/>
                </a:solidFill>
              </a:rPr>
              <a:t>Required Rest</a:t>
            </a:r>
          </a:p>
        </p:txBody>
      </p:sp>
      <p:sp>
        <p:nvSpPr>
          <p:cNvPr id="22" name="TextBox 21"/>
          <p:cNvSpPr txBox="1"/>
          <p:nvPr/>
        </p:nvSpPr>
        <p:spPr>
          <a:xfrm>
            <a:off x="-73231" y="1354476"/>
            <a:ext cx="2656847" cy="683264"/>
          </a:xfrm>
          <a:prstGeom prst="rect">
            <a:avLst/>
          </a:prstGeom>
          <a:noFill/>
        </p:spPr>
        <p:txBody>
          <a:bodyPr wrap="square" rtlCol="0">
            <a:spAutoFit/>
          </a:bodyPr>
          <a:lstStyle/>
          <a:p>
            <a:pPr algn="ctr">
              <a:lnSpc>
                <a:spcPct val="80000"/>
              </a:lnSpc>
            </a:pPr>
            <a:r>
              <a:rPr lang="en-US" dirty="0">
                <a:solidFill>
                  <a:schemeClr val="bg1"/>
                </a:solidFill>
              </a:rPr>
              <a:t>Economic ‘Reset’  every 50 years</a:t>
            </a:r>
          </a:p>
        </p:txBody>
      </p:sp>
      <p:sp>
        <p:nvSpPr>
          <p:cNvPr id="23" name="TextBox 22"/>
          <p:cNvSpPr txBox="1"/>
          <p:nvPr/>
        </p:nvSpPr>
        <p:spPr>
          <a:xfrm rot="1026573">
            <a:off x="6396167" y="3910421"/>
            <a:ext cx="2798089" cy="461665"/>
          </a:xfrm>
          <a:prstGeom prst="rect">
            <a:avLst/>
          </a:prstGeom>
          <a:noFill/>
        </p:spPr>
        <p:txBody>
          <a:bodyPr wrap="square" rtlCol="0">
            <a:spAutoFit/>
          </a:bodyPr>
          <a:lstStyle/>
          <a:p>
            <a:pPr algn="ctr"/>
            <a:r>
              <a:rPr lang="en-US" dirty="0">
                <a:solidFill>
                  <a:schemeClr val="bg1"/>
                </a:solidFill>
              </a:rPr>
              <a:t>Rules of Sanitation</a:t>
            </a:r>
          </a:p>
        </p:txBody>
      </p:sp>
      <p:sp>
        <p:nvSpPr>
          <p:cNvPr id="24" name="TextBox 23"/>
          <p:cNvSpPr txBox="1"/>
          <p:nvPr/>
        </p:nvSpPr>
        <p:spPr>
          <a:xfrm rot="21254449">
            <a:off x="37171" y="4359572"/>
            <a:ext cx="1394361" cy="683264"/>
          </a:xfrm>
          <a:prstGeom prst="rect">
            <a:avLst/>
          </a:prstGeom>
          <a:noFill/>
        </p:spPr>
        <p:txBody>
          <a:bodyPr wrap="square" rtlCol="0">
            <a:spAutoFit/>
          </a:bodyPr>
          <a:lstStyle/>
          <a:p>
            <a:pPr algn="ctr">
              <a:lnSpc>
                <a:spcPct val="80000"/>
              </a:lnSpc>
            </a:pPr>
            <a:r>
              <a:rPr lang="en-US" dirty="0">
                <a:solidFill>
                  <a:schemeClr val="bg1"/>
                </a:solidFill>
              </a:rPr>
              <a:t>Fair Taxation</a:t>
            </a:r>
          </a:p>
        </p:txBody>
      </p:sp>
      <p:sp>
        <p:nvSpPr>
          <p:cNvPr id="25" name="TextBox 24"/>
          <p:cNvSpPr txBox="1"/>
          <p:nvPr/>
        </p:nvSpPr>
        <p:spPr>
          <a:xfrm>
            <a:off x="6170483" y="2019300"/>
            <a:ext cx="2233781" cy="683264"/>
          </a:xfrm>
          <a:prstGeom prst="rect">
            <a:avLst/>
          </a:prstGeom>
          <a:noFill/>
        </p:spPr>
        <p:txBody>
          <a:bodyPr wrap="square" rtlCol="0">
            <a:spAutoFit/>
          </a:bodyPr>
          <a:lstStyle/>
          <a:p>
            <a:pPr algn="ctr">
              <a:lnSpc>
                <a:spcPct val="80000"/>
              </a:lnSpc>
            </a:pPr>
            <a:r>
              <a:rPr lang="en-US" dirty="0">
                <a:solidFill>
                  <a:schemeClr val="bg1"/>
                </a:solidFill>
              </a:rPr>
              <a:t>Classless Laws</a:t>
            </a:r>
          </a:p>
        </p:txBody>
      </p:sp>
    </p:spTree>
    <p:extLst>
      <p:ext uri="{BB962C8B-B14F-4D97-AF65-F5344CB8AC3E}">
        <p14:creationId xmlns:p14="http://schemas.microsoft.com/office/powerpoint/2010/main" val="2241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4:5-6</a:t>
            </a:r>
          </a:p>
        </p:txBody>
      </p:sp>
      <p:sp>
        <p:nvSpPr>
          <p:cNvPr id="3" name="Content Placeholder 2"/>
          <p:cNvSpPr>
            <a:spLocks noGrp="1"/>
          </p:cNvSpPr>
          <p:nvPr>
            <p:ph idx="1"/>
          </p:nvPr>
        </p:nvSpPr>
        <p:spPr>
          <a:xfrm>
            <a:off x="200564" y="647700"/>
            <a:ext cx="8742872" cy="4953000"/>
          </a:xfrm>
        </p:spPr>
        <p:txBody>
          <a:bodyPr>
            <a:normAutofit fontScale="92500" lnSpcReduction="10000"/>
          </a:bodyPr>
          <a:lstStyle/>
          <a:p>
            <a:pPr marL="0" indent="0">
              <a:spcBef>
                <a:spcPts val="0"/>
              </a:spcBef>
              <a:spcAft>
                <a:spcPts val="1800"/>
              </a:spcAft>
              <a:buNone/>
            </a:pPr>
            <a:r>
              <a:rPr lang="en-US" b="0" dirty="0"/>
              <a:t>Surely I have taught you statutes and judgments, just as the </a:t>
            </a:r>
            <a:r>
              <a:rPr lang="en-US" b="0" cap="small" dirty="0"/>
              <a:t>Lord</a:t>
            </a:r>
            <a:r>
              <a:rPr lang="en-US" b="0" dirty="0"/>
              <a:t> my God commanded me, that you should act according to them in the land which you go to possess. </a:t>
            </a:r>
            <a:r>
              <a:rPr lang="en-US" baseline="30000" dirty="0"/>
              <a:t>6 </a:t>
            </a:r>
            <a:r>
              <a:rPr lang="en-US" b="0" dirty="0"/>
              <a:t>Therefore be careful to observe them;  for this is your wisdom and your understanding in the sight of the peoples who will hear all these statutes, and say, ‘Surely this great nation is a wise and understanding people.’</a:t>
            </a:r>
          </a:p>
          <a:p>
            <a:pPr marL="0" indent="0">
              <a:spcBef>
                <a:spcPts val="0"/>
              </a:spcBef>
              <a:spcAft>
                <a:spcPts val="1800"/>
              </a:spcAft>
              <a:buNone/>
            </a:pPr>
            <a:r>
              <a:rPr lang="en-US" baseline="30000" dirty="0"/>
              <a:t>7 </a:t>
            </a:r>
            <a:r>
              <a:rPr lang="en-US" b="0" dirty="0"/>
              <a:t>“For what great nation is there that </a:t>
            </a:r>
            <a:r>
              <a:rPr lang="en-US" dirty="0">
                <a:solidFill>
                  <a:srgbClr val="FFFF00"/>
                </a:solidFill>
              </a:rPr>
              <a:t>has God so near to it</a:t>
            </a:r>
            <a:r>
              <a:rPr lang="en-US" b="0" dirty="0"/>
              <a:t>, as the </a:t>
            </a:r>
            <a:r>
              <a:rPr lang="en-US" b="0" cap="small" dirty="0"/>
              <a:t>Lord</a:t>
            </a:r>
            <a:r>
              <a:rPr lang="en-US" b="0" dirty="0"/>
              <a:t> our God is to us, for whatever reason we may call upon Him?”</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30</a:t>
            </a:fld>
            <a:endParaRPr lang="en-US"/>
          </a:p>
        </p:txBody>
      </p:sp>
      <p:cxnSp>
        <p:nvCxnSpPr>
          <p:cNvPr id="5" name="Straight Connector 4"/>
          <p:cNvCxnSpPr/>
          <p:nvPr/>
        </p:nvCxnSpPr>
        <p:spPr>
          <a:xfrm>
            <a:off x="304800" y="5403632"/>
            <a:ext cx="3429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44566"/>
            <a:ext cx="8610600" cy="3222734"/>
          </a:xfrm>
        </p:spPr>
        <p:txBody>
          <a:bodyPr>
            <a:normAutofit/>
          </a:bodyPr>
          <a:lstStyle/>
          <a:p>
            <a:pPr marL="0" indent="0">
              <a:buNone/>
            </a:pPr>
            <a:r>
              <a:rPr lang="en-US" sz="3600" b="0" dirty="0"/>
              <a:t>And now why are you waiting?  Arise and be baptized, and wash away your sins, </a:t>
            </a:r>
            <a:r>
              <a:rPr lang="en-US" sz="3600" dirty="0">
                <a:solidFill>
                  <a:srgbClr val="FFFF00"/>
                </a:solidFill>
              </a:rPr>
              <a:t>calling on the name of the Lord</a:t>
            </a:r>
            <a:r>
              <a:rPr lang="en-US" sz="3600" b="0" dirty="0"/>
              <a:t>.  (Acts 22:16)</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31</a:t>
            </a:fld>
            <a:endParaRPr lang="en-US"/>
          </a:p>
        </p:txBody>
      </p:sp>
    </p:spTree>
    <p:extLst>
      <p:ext uri="{BB962C8B-B14F-4D97-AF65-F5344CB8AC3E}">
        <p14:creationId xmlns:p14="http://schemas.microsoft.com/office/powerpoint/2010/main" val="49789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Special Covenant</a:t>
            </a:r>
          </a:p>
        </p:txBody>
      </p:sp>
      <p:sp>
        <p:nvSpPr>
          <p:cNvPr id="3" name="Content Placeholder 2"/>
          <p:cNvSpPr>
            <a:spLocks noGrp="1"/>
          </p:cNvSpPr>
          <p:nvPr>
            <p:ph idx="1"/>
          </p:nvPr>
        </p:nvSpPr>
        <p:spPr>
          <a:xfrm>
            <a:off x="108959" y="1021975"/>
            <a:ext cx="8960223" cy="4558553"/>
          </a:xfrm>
        </p:spPr>
        <p:txBody>
          <a:bodyPr/>
          <a:lstStyle/>
          <a:p>
            <a:pPr marL="0" indent="0">
              <a:buNone/>
            </a:pPr>
            <a:r>
              <a:rPr lang="en-US" b="0" dirty="0"/>
              <a:t>And Moses called all Israel, and said to them: “Hear, O Israel, the statutes and judgments which I speak in your hearing today, that you may learn them and be careful to observe them. </a:t>
            </a:r>
            <a:r>
              <a:rPr lang="en-US" baseline="30000" dirty="0"/>
              <a:t>2 </a:t>
            </a:r>
            <a:r>
              <a:rPr lang="en-US" b="0" dirty="0"/>
              <a:t>The </a:t>
            </a:r>
            <a:r>
              <a:rPr lang="en-US" b="0" cap="small" dirty="0"/>
              <a:t>Lord</a:t>
            </a:r>
            <a:r>
              <a:rPr lang="en-US" b="0" dirty="0"/>
              <a:t> our God </a:t>
            </a:r>
            <a:r>
              <a:rPr lang="en-US" dirty="0">
                <a:solidFill>
                  <a:srgbClr val="FFFF00"/>
                </a:solidFill>
              </a:rPr>
              <a:t>made a covenant with us in </a:t>
            </a:r>
            <a:r>
              <a:rPr lang="en-US" dirty="0" err="1">
                <a:solidFill>
                  <a:srgbClr val="FFFF00"/>
                </a:solidFill>
              </a:rPr>
              <a:t>Horeb</a:t>
            </a:r>
            <a:r>
              <a:rPr lang="en-US" b="0" dirty="0"/>
              <a:t>. </a:t>
            </a:r>
            <a:r>
              <a:rPr lang="en-US" baseline="30000" dirty="0"/>
              <a:t>3 </a:t>
            </a:r>
            <a:r>
              <a:rPr lang="en-US" b="0" dirty="0"/>
              <a:t>The </a:t>
            </a:r>
            <a:r>
              <a:rPr lang="en-US" b="0" cap="small" dirty="0"/>
              <a:t>Lord</a:t>
            </a:r>
            <a:r>
              <a:rPr lang="en-US" b="0" dirty="0"/>
              <a:t> did not make this covenant with our fathers, but with us, </a:t>
            </a:r>
            <a:r>
              <a:rPr lang="en-US" dirty="0">
                <a:solidFill>
                  <a:srgbClr val="FFFF00"/>
                </a:solidFill>
              </a:rPr>
              <a:t>those who are here today</a:t>
            </a:r>
            <a:r>
              <a:rPr lang="en-US" b="0" dirty="0"/>
              <a:t>, all of us who are alive. </a:t>
            </a:r>
            <a:br>
              <a:rPr lang="en-US" b="0" dirty="0"/>
            </a:br>
            <a:r>
              <a:rPr lang="en-US" b="0" dirty="0"/>
              <a:t>(</a:t>
            </a:r>
            <a:r>
              <a:rPr lang="en-US" b="0" dirty="0" err="1"/>
              <a:t>Deut</a:t>
            </a:r>
            <a:r>
              <a:rPr lang="en-US" b="0" dirty="0"/>
              <a:t> 5:1-2)</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4</a:t>
            </a:fld>
            <a:endParaRPr lang="en-US"/>
          </a:p>
        </p:txBody>
      </p:sp>
    </p:spTree>
    <p:extLst>
      <p:ext uri="{BB962C8B-B14F-4D97-AF65-F5344CB8AC3E}">
        <p14:creationId xmlns:p14="http://schemas.microsoft.com/office/powerpoint/2010/main" val="265448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Nation</a:t>
            </a:r>
          </a:p>
        </p:txBody>
      </p:sp>
      <p:sp>
        <p:nvSpPr>
          <p:cNvPr id="3" name="Content Placeholder 2"/>
          <p:cNvSpPr>
            <a:spLocks noGrp="1"/>
          </p:cNvSpPr>
          <p:nvPr>
            <p:ph idx="1"/>
          </p:nvPr>
        </p:nvSpPr>
        <p:spPr>
          <a:xfrm>
            <a:off x="400050" y="774700"/>
            <a:ext cx="8343900" cy="4813300"/>
          </a:xfrm>
        </p:spPr>
        <p:txBody>
          <a:bodyPr>
            <a:normAutofit/>
          </a:bodyPr>
          <a:lstStyle/>
          <a:p>
            <a:pPr marL="0" indent="0">
              <a:spcBef>
                <a:spcPts val="0"/>
              </a:spcBef>
              <a:spcAft>
                <a:spcPts val="2400"/>
              </a:spcAft>
              <a:buNone/>
            </a:pPr>
            <a:r>
              <a:rPr lang="en-US" sz="3600" b="0" dirty="0"/>
              <a:t>For you are a </a:t>
            </a:r>
            <a:r>
              <a:rPr lang="en-US" sz="3600" dirty="0">
                <a:solidFill>
                  <a:srgbClr val="FFFF00"/>
                </a:solidFill>
              </a:rPr>
              <a:t>holy people </a:t>
            </a:r>
            <a:r>
              <a:rPr lang="en-US" sz="3600" b="0" dirty="0"/>
              <a:t>to the </a:t>
            </a:r>
            <a:r>
              <a:rPr lang="en-US" sz="3600" b="0" cap="small" dirty="0"/>
              <a:t>Lord</a:t>
            </a:r>
            <a:r>
              <a:rPr lang="en-US" sz="3600" b="0" dirty="0"/>
              <a:t> your God; the </a:t>
            </a:r>
            <a:r>
              <a:rPr lang="en-US" sz="3600" b="0" cap="small" dirty="0"/>
              <a:t>Lord</a:t>
            </a:r>
            <a:r>
              <a:rPr lang="en-US" sz="3600" b="0" dirty="0"/>
              <a:t> your God has </a:t>
            </a:r>
            <a:r>
              <a:rPr lang="en-US" sz="3600" dirty="0">
                <a:solidFill>
                  <a:srgbClr val="FFFF00"/>
                </a:solidFill>
              </a:rPr>
              <a:t>chosen</a:t>
            </a:r>
            <a:r>
              <a:rPr lang="en-US" sz="3600" b="0" dirty="0"/>
              <a:t> you to be </a:t>
            </a:r>
            <a:r>
              <a:rPr lang="en-US" sz="3600" dirty="0">
                <a:solidFill>
                  <a:srgbClr val="FFFF00"/>
                </a:solidFill>
              </a:rPr>
              <a:t>a people </a:t>
            </a:r>
            <a:r>
              <a:rPr lang="en-US" sz="3600" b="0" dirty="0"/>
              <a:t>for Himself, a </a:t>
            </a:r>
            <a:r>
              <a:rPr lang="en-US" sz="3600" dirty="0">
                <a:solidFill>
                  <a:srgbClr val="FFFF00"/>
                </a:solidFill>
              </a:rPr>
              <a:t>special</a:t>
            </a:r>
            <a:r>
              <a:rPr lang="en-US" sz="3600" b="0" dirty="0"/>
              <a:t> treasure [treasured </a:t>
            </a:r>
            <a:r>
              <a:rPr lang="en-US" sz="3600" dirty="0">
                <a:solidFill>
                  <a:srgbClr val="FFFF00"/>
                </a:solidFill>
              </a:rPr>
              <a:t>possession</a:t>
            </a:r>
            <a:r>
              <a:rPr lang="en-US" sz="3600" b="0" dirty="0"/>
              <a:t>, ESV] above all the peoples on the face of the earth.  </a:t>
            </a:r>
            <a:br>
              <a:rPr lang="en-US" sz="3600" b="0" dirty="0"/>
            </a:br>
            <a:r>
              <a:rPr lang="en-US" sz="3600" b="0" dirty="0"/>
              <a:t>(</a:t>
            </a:r>
            <a:r>
              <a:rPr lang="en-US" sz="3600" b="0" dirty="0" err="1"/>
              <a:t>Deut</a:t>
            </a:r>
            <a:r>
              <a:rPr lang="en-US" sz="3600" b="0" dirty="0"/>
              <a:t> 7:6; 14:2)</a:t>
            </a:r>
            <a:endParaRPr lang="en-US" sz="3600"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5</a:t>
            </a:fld>
            <a:endParaRPr lang="en-US"/>
          </a:p>
        </p:txBody>
      </p:sp>
    </p:spTree>
    <p:extLst>
      <p:ext uri="{BB962C8B-B14F-4D97-AF65-F5344CB8AC3E}">
        <p14:creationId xmlns:p14="http://schemas.microsoft.com/office/powerpoint/2010/main" val="229571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God’s People Today?</a:t>
            </a:r>
          </a:p>
        </p:txBody>
      </p:sp>
      <p:sp>
        <p:nvSpPr>
          <p:cNvPr id="3" name="Content Placeholder 2"/>
          <p:cNvSpPr>
            <a:spLocks noGrp="1"/>
          </p:cNvSpPr>
          <p:nvPr>
            <p:ph idx="1"/>
          </p:nvPr>
        </p:nvSpPr>
        <p:spPr>
          <a:xfrm>
            <a:off x="304800" y="952500"/>
            <a:ext cx="8610600" cy="4114800"/>
          </a:xfrm>
        </p:spPr>
        <p:txBody>
          <a:bodyPr/>
          <a:lstStyle/>
          <a:p>
            <a:r>
              <a:rPr lang="en-US" dirty="0"/>
              <a:t>The Current (or Future) Nation of Israel?</a:t>
            </a:r>
          </a:p>
          <a:p>
            <a:r>
              <a:rPr lang="en-US" dirty="0"/>
              <a:t>The United States?</a:t>
            </a:r>
          </a:p>
          <a:p>
            <a:r>
              <a:rPr lang="en-US" dirty="0"/>
              <a:t>All ‘Christian Nations’?</a:t>
            </a:r>
          </a:p>
          <a:p>
            <a:r>
              <a:rPr lang="en-US" dirty="0"/>
              <a:t>All (or Some) Christian Denominations?</a:t>
            </a:r>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6</a:t>
            </a:fld>
            <a:endParaRPr lang="en-US"/>
          </a:p>
        </p:txBody>
      </p:sp>
    </p:spTree>
    <p:extLst>
      <p:ext uri="{BB962C8B-B14F-4D97-AF65-F5344CB8AC3E}">
        <p14:creationId xmlns:p14="http://schemas.microsoft.com/office/powerpoint/2010/main" val="317517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Nation</a:t>
            </a:r>
          </a:p>
        </p:txBody>
      </p:sp>
      <p:sp>
        <p:nvSpPr>
          <p:cNvPr id="3" name="Content Placeholder 2"/>
          <p:cNvSpPr>
            <a:spLocks noGrp="1"/>
          </p:cNvSpPr>
          <p:nvPr>
            <p:ph idx="1"/>
          </p:nvPr>
        </p:nvSpPr>
        <p:spPr>
          <a:xfrm>
            <a:off x="228600" y="787400"/>
            <a:ext cx="8763000" cy="4813300"/>
          </a:xfrm>
        </p:spPr>
        <p:txBody>
          <a:bodyPr>
            <a:normAutofit fontScale="92500" lnSpcReduction="20000"/>
          </a:bodyPr>
          <a:lstStyle/>
          <a:p>
            <a:pPr marL="0" indent="0">
              <a:spcBef>
                <a:spcPts val="0"/>
              </a:spcBef>
              <a:spcAft>
                <a:spcPts val="2400"/>
              </a:spcAft>
              <a:buNone/>
            </a:pPr>
            <a:r>
              <a:rPr lang="en-US" b="0" dirty="0"/>
              <a:t>For you are a </a:t>
            </a:r>
            <a:r>
              <a:rPr lang="en-US" dirty="0">
                <a:solidFill>
                  <a:srgbClr val="FFFF00"/>
                </a:solidFill>
              </a:rPr>
              <a:t>holy people </a:t>
            </a:r>
            <a:r>
              <a:rPr lang="en-US" b="0" dirty="0"/>
              <a:t>to the </a:t>
            </a:r>
            <a:r>
              <a:rPr lang="en-US" b="0" cap="small" dirty="0"/>
              <a:t>Lord</a:t>
            </a:r>
            <a:r>
              <a:rPr lang="en-US" b="0" dirty="0"/>
              <a:t> your God; the </a:t>
            </a:r>
            <a:r>
              <a:rPr lang="en-US" b="0" cap="small" dirty="0"/>
              <a:t>Lord</a:t>
            </a:r>
            <a:r>
              <a:rPr lang="en-US" b="0" dirty="0"/>
              <a:t> your God has </a:t>
            </a:r>
            <a:r>
              <a:rPr lang="en-US" dirty="0">
                <a:solidFill>
                  <a:srgbClr val="FFFF00"/>
                </a:solidFill>
              </a:rPr>
              <a:t>chosen</a:t>
            </a:r>
            <a:r>
              <a:rPr lang="en-US" b="0" dirty="0"/>
              <a:t> you to be </a:t>
            </a:r>
            <a:r>
              <a:rPr lang="en-US" dirty="0">
                <a:solidFill>
                  <a:srgbClr val="FFFF00"/>
                </a:solidFill>
              </a:rPr>
              <a:t>a people </a:t>
            </a:r>
            <a:r>
              <a:rPr lang="en-US" b="0" dirty="0"/>
              <a:t>for Himself, a </a:t>
            </a:r>
            <a:r>
              <a:rPr lang="en-US" dirty="0">
                <a:solidFill>
                  <a:srgbClr val="FFFF00"/>
                </a:solidFill>
              </a:rPr>
              <a:t>special</a:t>
            </a:r>
            <a:r>
              <a:rPr lang="en-US" b="0" dirty="0"/>
              <a:t> treasure [treasured </a:t>
            </a:r>
            <a:r>
              <a:rPr lang="en-US" dirty="0">
                <a:solidFill>
                  <a:srgbClr val="FFFF00"/>
                </a:solidFill>
              </a:rPr>
              <a:t>possession</a:t>
            </a:r>
            <a:r>
              <a:rPr lang="en-US" b="0" dirty="0"/>
              <a:t>, ESV] above all the peoples on the face of the earth.  </a:t>
            </a:r>
            <a:br>
              <a:rPr lang="en-US" b="0" dirty="0"/>
            </a:br>
            <a:r>
              <a:rPr lang="en-US" b="0" dirty="0"/>
              <a:t>(</a:t>
            </a:r>
            <a:r>
              <a:rPr lang="en-US" b="0" dirty="0" err="1"/>
              <a:t>Deut</a:t>
            </a:r>
            <a:r>
              <a:rPr lang="en-US" b="0" dirty="0"/>
              <a:t> 7:6; 14:2)</a:t>
            </a:r>
          </a:p>
          <a:p>
            <a:pPr marL="0" indent="0">
              <a:spcBef>
                <a:spcPts val="0"/>
              </a:spcBef>
              <a:spcAft>
                <a:spcPts val="2400"/>
              </a:spcAft>
              <a:buNone/>
            </a:pPr>
            <a:r>
              <a:rPr lang="en-US" b="0" dirty="0"/>
              <a:t>But you are a </a:t>
            </a:r>
            <a:r>
              <a:rPr lang="en-US" dirty="0">
                <a:solidFill>
                  <a:srgbClr val="FFFF00"/>
                </a:solidFill>
              </a:rPr>
              <a:t>chosen generation</a:t>
            </a:r>
            <a:r>
              <a:rPr lang="en-US" b="0" dirty="0"/>
              <a:t>, a royal priesthood, a </a:t>
            </a:r>
            <a:r>
              <a:rPr lang="en-US" dirty="0">
                <a:solidFill>
                  <a:srgbClr val="FFFF00"/>
                </a:solidFill>
              </a:rPr>
              <a:t>holy nation</a:t>
            </a:r>
            <a:r>
              <a:rPr lang="en-US" b="0" dirty="0"/>
              <a:t>, His own </a:t>
            </a:r>
            <a:r>
              <a:rPr lang="en-US" dirty="0">
                <a:solidFill>
                  <a:srgbClr val="FFFF00"/>
                </a:solidFill>
              </a:rPr>
              <a:t>special people</a:t>
            </a:r>
            <a:r>
              <a:rPr lang="en-US" b="0" dirty="0"/>
              <a:t>, that you may proclaim the praises of Him who called you out of darkness into His marvelous light; </a:t>
            </a:r>
            <a:r>
              <a:rPr lang="en-US" baseline="30000" dirty="0"/>
              <a:t>10 </a:t>
            </a:r>
            <a:r>
              <a:rPr lang="en-US" b="0" dirty="0"/>
              <a:t>who once were </a:t>
            </a:r>
            <a:r>
              <a:rPr lang="en-US" dirty="0">
                <a:solidFill>
                  <a:srgbClr val="FFFF00"/>
                </a:solidFill>
              </a:rPr>
              <a:t>not a people </a:t>
            </a:r>
            <a:r>
              <a:rPr lang="en-US" b="0" dirty="0"/>
              <a:t>but are now the </a:t>
            </a:r>
            <a:r>
              <a:rPr lang="en-US" dirty="0">
                <a:solidFill>
                  <a:srgbClr val="FFFF00"/>
                </a:solidFill>
              </a:rPr>
              <a:t>people of God</a:t>
            </a:r>
            <a:r>
              <a:rPr lang="en-US" b="0" dirty="0"/>
              <a:t>, who had not obtained mercy but now have obtained mercy. </a:t>
            </a:r>
            <a:br>
              <a:rPr lang="en-US" b="0" dirty="0"/>
            </a:br>
            <a:r>
              <a:rPr lang="en-US" b="0" dirty="0"/>
              <a:t>(I Pet 2:9-10)</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7</a:t>
            </a:fld>
            <a:endParaRPr lang="en-US"/>
          </a:p>
        </p:txBody>
      </p:sp>
      <p:cxnSp>
        <p:nvCxnSpPr>
          <p:cNvPr id="6" name="Straight Connector 5"/>
          <p:cNvCxnSpPr/>
          <p:nvPr/>
        </p:nvCxnSpPr>
        <p:spPr>
          <a:xfrm>
            <a:off x="304800" y="40132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Pet 2:12</a:t>
            </a:r>
          </a:p>
        </p:txBody>
      </p:sp>
      <p:sp>
        <p:nvSpPr>
          <p:cNvPr id="3" name="Content Placeholder 2"/>
          <p:cNvSpPr>
            <a:spLocks noGrp="1"/>
          </p:cNvSpPr>
          <p:nvPr>
            <p:ph idx="1"/>
          </p:nvPr>
        </p:nvSpPr>
        <p:spPr>
          <a:xfrm>
            <a:off x="304800" y="1257300"/>
            <a:ext cx="8610600" cy="3810000"/>
          </a:xfrm>
        </p:spPr>
        <p:txBody>
          <a:bodyPr>
            <a:normAutofit/>
          </a:bodyPr>
          <a:lstStyle/>
          <a:p>
            <a:pPr marL="0" indent="0">
              <a:buNone/>
            </a:pPr>
            <a:r>
              <a:rPr lang="en-US" sz="3600" b="0" dirty="0"/>
              <a:t>…having </a:t>
            </a:r>
            <a:r>
              <a:rPr lang="en-US" sz="3600" dirty="0">
                <a:solidFill>
                  <a:srgbClr val="FFFF00"/>
                </a:solidFill>
              </a:rPr>
              <a:t>your conduct honorable among the Gentiles [nations]</a:t>
            </a:r>
            <a:r>
              <a:rPr lang="en-US" sz="3600" b="0" dirty="0"/>
              <a:t>, that when they speak against you as evildoers, they may, by </a:t>
            </a:r>
            <a:r>
              <a:rPr lang="en-US" sz="3600" dirty="0">
                <a:solidFill>
                  <a:srgbClr val="FFFF00"/>
                </a:solidFill>
              </a:rPr>
              <a:t>your good works which they observe</a:t>
            </a:r>
            <a:r>
              <a:rPr lang="en-US" sz="3600" b="0" dirty="0"/>
              <a:t>, glorify God in the day of visitation.</a:t>
            </a:r>
            <a:endParaRPr lang="en-US" sz="3600"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8</a:t>
            </a:fld>
            <a:endParaRPr lang="en-US"/>
          </a:p>
        </p:txBody>
      </p:sp>
    </p:spTree>
    <p:extLst>
      <p:ext uri="{BB962C8B-B14F-4D97-AF65-F5344CB8AC3E}">
        <p14:creationId xmlns:p14="http://schemas.microsoft.com/office/powerpoint/2010/main" val="372495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0"/>
            <a:ext cx="9144000" cy="508000"/>
          </a:xfrm>
        </p:spPr>
        <p:txBody>
          <a:bodyPr/>
          <a:lstStyle/>
          <a:p>
            <a:r>
              <a:rPr lang="en-US" dirty="0"/>
              <a:t>Moses’ Prophecy of God’s People</a:t>
            </a:r>
          </a:p>
        </p:txBody>
      </p:sp>
      <p:sp>
        <p:nvSpPr>
          <p:cNvPr id="3" name="Content Placeholder 2"/>
          <p:cNvSpPr>
            <a:spLocks noGrp="1"/>
          </p:cNvSpPr>
          <p:nvPr>
            <p:ph idx="1"/>
          </p:nvPr>
        </p:nvSpPr>
        <p:spPr>
          <a:xfrm>
            <a:off x="266700" y="818492"/>
            <a:ext cx="8610600" cy="4769508"/>
          </a:xfrm>
        </p:spPr>
        <p:txBody>
          <a:bodyPr>
            <a:normAutofit fontScale="85000" lnSpcReduction="20000"/>
          </a:bodyPr>
          <a:lstStyle/>
          <a:p>
            <a:pPr marL="0" indent="0">
              <a:buNone/>
            </a:pPr>
            <a:r>
              <a:rPr lang="en-US" b="0" dirty="0"/>
              <a:t>And He said: ‘I will hide My face from them,</a:t>
            </a:r>
            <a:br>
              <a:rPr lang="en-US" dirty="0"/>
            </a:br>
            <a:r>
              <a:rPr lang="en-US" b="0" dirty="0"/>
              <a:t>I will see what their end will be,</a:t>
            </a:r>
            <a:br>
              <a:rPr lang="en-US" dirty="0"/>
            </a:br>
            <a:r>
              <a:rPr lang="en-US" b="0" dirty="0"/>
              <a:t>For they are a </a:t>
            </a:r>
            <a:r>
              <a:rPr lang="en-US" b="0" dirty="0">
                <a:solidFill>
                  <a:srgbClr val="FFFF00"/>
                </a:solidFill>
              </a:rPr>
              <a:t>perverse generation</a:t>
            </a:r>
            <a:r>
              <a:rPr lang="en-US" b="0" dirty="0"/>
              <a:t>,</a:t>
            </a:r>
            <a:br>
              <a:rPr lang="en-US" dirty="0"/>
            </a:br>
            <a:r>
              <a:rPr lang="en-US" b="0" dirty="0">
                <a:solidFill>
                  <a:srgbClr val="FFFF00"/>
                </a:solidFill>
              </a:rPr>
              <a:t>Children</a:t>
            </a:r>
            <a:r>
              <a:rPr lang="en-US" b="0" dirty="0"/>
              <a:t> in whom is no faith.</a:t>
            </a:r>
            <a:br>
              <a:rPr lang="en-US" dirty="0"/>
            </a:br>
            <a:r>
              <a:rPr lang="en-US" baseline="30000" dirty="0"/>
              <a:t>21 </a:t>
            </a:r>
            <a:r>
              <a:rPr lang="en-US" b="0" dirty="0"/>
              <a:t>They have provoked Me to jealousy by what is not God;</a:t>
            </a:r>
            <a:br>
              <a:rPr lang="en-US" dirty="0"/>
            </a:br>
            <a:r>
              <a:rPr lang="en-US" b="0" dirty="0"/>
              <a:t>They have moved Me to anger by their foolish idols.</a:t>
            </a:r>
            <a:br>
              <a:rPr lang="en-US" dirty="0"/>
            </a:br>
            <a:r>
              <a:rPr lang="en-US" b="0" dirty="0"/>
              <a:t>But I will </a:t>
            </a:r>
            <a:r>
              <a:rPr lang="en-US" dirty="0">
                <a:solidFill>
                  <a:srgbClr val="FFFF00"/>
                </a:solidFill>
              </a:rPr>
              <a:t>provoke them to jealousy </a:t>
            </a:r>
            <a:r>
              <a:rPr lang="en-US" b="0" dirty="0"/>
              <a:t>by those who are </a:t>
            </a:r>
            <a:br>
              <a:rPr lang="en-US" b="0" dirty="0"/>
            </a:br>
            <a:r>
              <a:rPr lang="en-US" b="0" dirty="0"/>
              <a:t>	</a:t>
            </a:r>
            <a:r>
              <a:rPr lang="en-US" dirty="0">
                <a:solidFill>
                  <a:srgbClr val="FFFF00"/>
                </a:solidFill>
              </a:rPr>
              <a:t>not a nation</a:t>
            </a:r>
            <a:r>
              <a:rPr lang="en-US" b="0" dirty="0"/>
              <a:t>;</a:t>
            </a:r>
            <a:br>
              <a:rPr lang="en-US" dirty="0"/>
            </a:br>
            <a:r>
              <a:rPr lang="en-US" b="0" dirty="0"/>
              <a:t>I will move them to anger by a foolish nation.</a:t>
            </a:r>
            <a:br>
              <a:rPr lang="en-US" dirty="0"/>
            </a:br>
            <a:r>
              <a:rPr lang="en-US" baseline="30000" dirty="0"/>
              <a:t>22 </a:t>
            </a:r>
            <a:r>
              <a:rPr lang="en-US" b="0" dirty="0"/>
              <a:t>For a fire is kindled in My </a:t>
            </a:r>
            <a:r>
              <a:rPr lang="en-US" dirty="0">
                <a:solidFill>
                  <a:srgbClr val="FFFF00"/>
                </a:solidFill>
              </a:rPr>
              <a:t>anger</a:t>
            </a:r>
            <a:r>
              <a:rPr lang="en-US" b="0" dirty="0"/>
              <a:t> [</a:t>
            </a:r>
            <a:r>
              <a:rPr lang="en-US" dirty="0">
                <a:solidFill>
                  <a:srgbClr val="FFFF00"/>
                </a:solidFill>
              </a:rPr>
              <a:t>wrath</a:t>
            </a:r>
            <a:r>
              <a:rPr lang="en-US" b="0" dirty="0"/>
              <a:t> – NIV],</a:t>
            </a:r>
            <a:br>
              <a:rPr lang="en-US" dirty="0"/>
            </a:br>
            <a:r>
              <a:rPr lang="en-US" b="0" dirty="0"/>
              <a:t>And shall burn to the lowest hell;</a:t>
            </a:r>
            <a:br>
              <a:rPr lang="en-US" dirty="0"/>
            </a:br>
            <a:r>
              <a:rPr lang="en-US" b="0" dirty="0"/>
              <a:t>It </a:t>
            </a:r>
            <a:r>
              <a:rPr lang="en-US" b="0" dirty="0">
                <a:solidFill>
                  <a:srgbClr val="FFFF00"/>
                </a:solidFill>
              </a:rPr>
              <a:t>shall consume the earth</a:t>
            </a:r>
            <a:r>
              <a:rPr lang="en-US" b="0" dirty="0"/>
              <a:t> with her increase,</a:t>
            </a:r>
            <a:br>
              <a:rPr lang="en-US" dirty="0"/>
            </a:br>
            <a:r>
              <a:rPr lang="en-US" b="0" dirty="0"/>
              <a:t>And set on fire the foundations of the mountains. </a:t>
            </a:r>
            <a:br>
              <a:rPr lang="en-US" b="0" dirty="0"/>
            </a:br>
            <a:r>
              <a:rPr lang="en-US" b="0" dirty="0"/>
              <a:t>(Dt 32:20-22)</a:t>
            </a:r>
            <a:endParaRPr lang="en-US" dirty="0"/>
          </a:p>
        </p:txBody>
      </p:sp>
      <p:sp>
        <p:nvSpPr>
          <p:cNvPr id="4" name="Slide Number Placeholder 3"/>
          <p:cNvSpPr>
            <a:spLocks noGrp="1"/>
          </p:cNvSpPr>
          <p:nvPr>
            <p:ph type="sldNum" sz="quarter" idx="12"/>
          </p:nvPr>
        </p:nvSpPr>
        <p:spPr/>
        <p:txBody>
          <a:bodyPr/>
          <a:lstStyle/>
          <a:p>
            <a:pPr>
              <a:defRPr/>
            </a:pPr>
            <a:fld id="{B6A389DF-B1F5-4991-89B8-72C57CDB73FE}" type="slidenum">
              <a:rPr lang="en-US" smtClean="0"/>
              <a:pPr>
                <a:defRPr/>
              </a:pPr>
              <a:t>9</a:t>
            </a:fld>
            <a:endParaRPr lang="en-US"/>
          </a:p>
        </p:txBody>
      </p:sp>
    </p:spTree>
    <p:extLst>
      <p:ext uri="{BB962C8B-B14F-4D97-AF65-F5344CB8AC3E}">
        <p14:creationId xmlns:p14="http://schemas.microsoft.com/office/powerpoint/2010/main" val="34606699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70184</TotalTime>
  <Words>1834</Words>
  <Application>Microsoft Office PowerPoint</Application>
  <PresentationFormat>On-screen Show (16:10)</PresentationFormat>
  <Paragraphs>223</Paragraphs>
  <Slides>31</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Default Design</vt:lpstr>
      <vt:lpstr>Wisdom in the Sight of the Peoples (Deuteronomy 4:6)</vt:lpstr>
      <vt:lpstr>Deuteronomy 4:5-6</vt:lpstr>
      <vt:lpstr>National Wisdom &amp; Understanding</vt:lpstr>
      <vt:lpstr>A Special Covenant</vt:lpstr>
      <vt:lpstr>God’s Nation</vt:lpstr>
      <vt:lpstr>Who are God’s People Today?</vt:lpstr>
      <vt:lpstr>God’s Nation</vt:lpstr>
      <vt:lpstr>I Pet 2:12</vt:lpstr>
      <vt:lpstr>Moses’ Prophecy of God’s People</vt:lpstr>
      <vt:lpstr>Not My People (Hosea 1:8-10)</vt:lpstr>
      <vt:lpstr>Not My People (Rom 9:22-26)</vt:lpstr>
      <vt:lpstr>Not My People (Rom 11:11-15)</vt:lpstr>
      <vt:lpstr>How Should We Apply The Wise Laws Today?  (What are the “Peoples” Supposed to See in Us?)</vt:lpstr>
      <vt:lpstr>What Would the Peoples See? </vt:lpstr>
      <vt:lpstr>The Incident at Peor (Deut 4:3)</vt:lpstr>
      <vt:lpstr>What Would the Peoples See? </vt:lpstr>
      <vt:lpstr>What Would the Peoples See? </vt:lpstr>
      <vt:lpstr>What Would the Peoples See? </vt:lpstr>
      <vt:lpstr>Guarded Relationships</vt:lpstr>
      <vt:lpstr>What Would the Peoples See? </vt:lpstr>
      <vt:lpstr>What Would the Peoples See? </vt:lpstr>
      <vt:lpstr>What Would the Peoples See? </vt:lpstr>
      <vt:lpstr>What Would the Peoples See? </vt:lpstr>
      <vt:lpstr>What Would the Peoples See? </vt:lpstr>
      <vt:lpstr>What Would the Peoples See? </vt:lpstr>
      <vt:lpstr>What Would the Peoples See? </vt:lpstr>
      <vt:lpstr>What Would the Peoples See? </vt:lpstr>
      <vt:lpstr>What Would the Peoples See? </vt:lpstr>
      <vt:lpstr>What Would the Peoples See? </vt:lpstr>
      <vt:lpstr>Deuteronomy 4:5-6</vt:lpstr>
      <vt:lpstr>PowerPoint Presentation</vt:lpstr>
    </vt:vector>
  </TitlesOfParts>
  <Company>EMS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mmb4175</dc:creator>
  <cp:lastModifiedBy>Brad Beutjer</cp:lastModifiedBy>
  <cp:revision>756</cp:revision>
  <cp:lastPrinted>2016-07-18T18:18:41Z</cp:lastPrinted>
  <dcterms:created xsi:type="dcterms:W3CDTF">2002-06-13T20:47:56Z</dcterms:created>
  <dcterms:modified xsi:type="dcterms:W3CDTF">2017-01-08T16:24:38Z</dcterms:modified>
</cp:coreProperties>
</file>