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84" r:id="rId3"/>
    <p:sldId id="464" r:id="rId4"/>
    <p:sldId id="519" r:id="rId5"/>
    <p:sldId id="520" r:id="rId6"/>
    <p:sldId id="521" r:id="rId7"/>
    <p:sldId id="525" r:id="rId8"/>
    <p:sldId id="522" r:id="rId9"/>
    <p:sldId id="524" r:id="rId10"/>
    <p:sldId id="526" r:id="rId11"/>
    <p:sldId id="527" r:id="rId12"/>
    <p:sldId id="528" r:id="rId13"/>
    <p:sldId id="529" r:id="rId14"/>
    <p:sldId id="530" r:id="rId15"/>
    <p:sldId id="533" r:id="rId16"/>
    <p:sldId id="531" r:id="rId17"/>
    <p:sldId id="534" r:id="rId18"/>
    <p:sldId id="535" r:id="rId19"/>
    <p:sldId id="532" r:id="rId20"/>
    <p:sldId id="536" r:id="rId21"/>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3D7"/>
    <a:srgbClr val="0ECCF2"/>
    <a:srgbClr val="FB2E05"/>
    <a:srgbClr val="3AC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2998" autoAdjust="0"/>
  </p:normalViewPr>
  <p:slideViewPr>
    <p:cSldViewPr snapToGrid="0">
      <p:cViewPr varScale="1">
        <p:scale>
          <a:sx n="83" d="100"/>
          <a:sy n="83" d="100"/>
        </p:scale>
        <p:origin x="312"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3/4/2017</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3/4/2017</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255888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3/4/2017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a:t>
            </a:r>
            <a:r>
              <a:rPr lang="en-US" sz="3600" dirty="0" smtClean="0"/>
              <a:t>3</a:t>
            </a:r>
            <a:endParaRPr lang="en-US" sz="3600" dirty="0" smtClean="0"/>
          </a:p>
          <a:p>
            <a:pPr algn="ctr"/>
            <a:r>
              <a:rPr lang="en-US" sz="3600" dirty="0" smtClean="0"/>
              <a:t>I </a:t>
            </a:r>
            <a:r>
              <a:rPr lang="en-US" sz="3600" dirty="0" smtClean="0"/>
              <a:t>Cor</a:t>
            </a:r>
            <a:r>
              <a:rPr lang="en-US" sz="3600" dirty="0" smtClean="0"/>
              <a:t>inthians 3</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486907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3:4 </a:t>
            </a:r>
            <a:r>
              <a:rPr lang="en-US" sz="2800" dirty="0" smtClean="0">
                <a:solidFill>
                  <a:schemeClr val="tx1"/>
                </a:solidFill>
              </a:rPr>
              <a:t>What then is Apollos?  And what is Paul?  Servants through whom you believed, even as the Lord gave </a:t>
            </a:r>
            <a:r>
              <a:rPr lang="en-US" sz="2800" i="1" dirty="0" smtClean="0">
                <a:solidFill>
                  <a:schemeClr val="tx1"/>
                </a:solidFill>
              </a:rPr>
              <a:t>opportunity</a:t>
            </a:r>
            <a:r>
              <a:rPr lang="en-US" sz="2800" dirty="0" smtClean="0">
                <a:solidFill>
                  <a:schemeClr val="tx1"/>
                </a:solidFill>
              </a:rPr>
              <a:t> to each one.  6 I planted, Apollos watered, but God was causing the growth.  </a:t>
            </a:r>
          </a:p>
          <a:p>
            <a:pPr marL="0" indent="0">
              <a:buNone/>
            </a:pPr>
            <a:r>
              <a:rPr lang="en-US" sz="2800" dirty="0" smtClean="0">
                <a:solidFill>
                  <a:schemeClr val="tx1"/>
                </a:solidFill>
              </a:rPr>
              <a:t>7 So then neither the one who plants nor the one who waters is anything, but God who causes the growth.  </a:t>
            </a:r>
          </a:p>
          <a:p>
            <a:pPr marL="0" indent="0">
              <a:buNone/>
            </a:pPr>
            <a:r>
              <a:rPr lang="en-US" sz="2800" dirty="0" smtClean="0">
                <a:solidFill>
                  <a:schemeClr val="tx1"/>
                </a:solidFill>
              </a:rPr>
              <a:t>8 Now he who plants and he who waters are one; but each will receive his own reward according to his own labor. </a:t>
            </a:r>
            <a:endParaRPr lang="en-US" sz="2800" dirty="0">
              <a:solidFill>
                <a:schemeClr val="tx1"/>
              </a:solidFill>
            </a:endParaRPr>
          </a:p>
        </p:txBody>
      </p:sp>
    </p:spTree>
    <p:extLst>
      <p:ext uri="{BB962C8B-B14F-4D97-AF65-F5344CB8AC3E}">
        <p14:creationId xmlns:p14="http://schemas.microsoft.com/office/powerpoint/2010/main" val="336864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486907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3:4 </a:t>
            </a:r>
            <a:r>
              <a:rPr lang="en-US" sz="2800" dirty="0" smtClean="0">
                <a:solidFill>
                  <a:schemeClr val="tx1"/>
                </a:solidFill>
              </a:rPr>
              <a:t>What then is Apollos?  And what is Paul?  </a:t>
            </a:r>
            <a:r>
              <a:rPr lang="en-US" sz="2800" dirty="0" smtClean="0">
                <a:solidFill>
                  <a:srgbClr val="FFFF00"/>
                </a:solidFill>
              </a:rPr>
              <a:t>Servants</a:t>
            </a:r>
            <a:r>
              <a:rPr lang="en-US" sz="2800" dirty="0" smtClean="0">
                <a:solidFill>
                  <a:schemeClr val="tx1"/>
                </a:solidFill>
              </a:rPr>
              <a:t> through whom you believed, even as the Lord gave </a:t>
            </a:r>
            <a:r>
              <a:rPr lang="en-US" sz="2800" i="1" dirty="0" smtClean="0">
                <a:solidFill>
                  <a:schemeClr val="tx1"/>
                </a:solidFill>
              </a:rPr>
              <a:t>opportunity</a:t>
            </a:r>
            <a:r>
              <a:rPr lang="en-US" sz="2800" dirty="0" smtClean="0">
                <a:solidFill>
                  <a:schemeClr val="tx1"/>
                </a:solidFill>
              </a:rPr>
              <a:t> to each one.  6 </a:t>
            </a:r>
            <a:r>
              <a:rPr lang="en-US" sz="2800" dirty="0" smtClean="0">
                <a:solidFill>
                  <a:srgbClr val="FFFF00"/>
                </a:solidFill>
              </a:rPr>
              <a:t>I planted, Apollos watered</a:t>
            </a:r>
            <a:r>
              <a:rPr lang="en-US" sz="2800" dirty="0" smtClean="0">
                <a:solidFill>
                  <a:schemeClr val="tx1"/>
                </a:solidFill>
              </a:rPr>
              <a:t>, but God was causing the growth.  </a:t>
            </a:r>
          </a:p>
          <a:p>
            <a:pPr marL="0" indent="0">
              <a:buNone/>
            </a:pPr>
            <a:r>
              <a:rPr lang="en-US" sz="2800" dirty="0" smtClean="0">
                <a:solidFill>
                  <a:schemeClr val="tx1"/>
                </a:solidFill>
              </a:rPr>
              <a:t>7 So then </a:t>
            </a:r>
            <a:r>
              <a:rPr lang="en-US" sz="2800" dirty="0" smtClean="0">
                <a:solidFill>
                  <a:srgbClr val="FFFF00"/>
                </a:solidFill>
              </a:rPr>
              <a:t>neither the one who plants nor the one who waters is anything</a:t>
            </a:r>
            <a:r>
              <a:rPr lang="en-US" sz="2800" dirty="0" smtClean="0">
                <a:solidFill>
                  <a:schemeClr val="tx1"/>
                </a:solidFill>
              </a:rPr>
              <a:t>, but God who causes the growth.  </a:t>
            </a:r>
          </a:p>
          <a:p>
            <a:pPr marL="0" indent="0">
              <a:buNone/>
            </a:pPr>
            <a:r>
              <a:rPr lang="en-US" sz="2800" dirty="0" smtClean="0">
                <a:solidFill>
                  <a:schemeClr val="tx1"/>
                </a:solidFill>
              </a:rPr>
              <a:t>8 Now </a:t>
            </a:r>
            <a:r>
              <a:rPr lang="en-US" sz="2800" dirty="0" smtClean="0">
                <a:solidFill>
                  <a:srgbClr val="FFFF00"/>
                </a:solidFill>
              </a:rPr>
              <a:t>he who plants and he who waters are one</a:t>
            </a:r>
            <a:r>
              <a:rPr lang="en-US" sz="2800" dirty="0" smtClean="0">
                <a:solidFill>
                  <a:schemeClr val="tx1"/>
                </a:solidFill>
              </a:rPr>
              <a:t>; but each will receive his own reward according to his own labor. </a:t>
            </a:r>
            <a:endParaRPr lang="en-US" sz="2800" dirty="0">
              <a:solidFill>
                <a:schemeClr val="tx1"/>
              </a:solidFill>
            </a:endParaRPr>
          </a:p>
        </p:txBody>
      </p:sp>
    </p:spTree>
    <p:extLst>
      <p:ext uri="{BB962C8B-B14F-4D97-AF65-F5344CB8AC3E}">
        <p14:creationId xmlns:p14="http://schemas.microsoft.com/office/powerpoint/2010/main" val="60917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486907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3:4 </a:t>
            </a:r>
            <a:r>
              <a:rPr lang="en-US" sz="2800" dirty="0" smtClean="0">
                <a:solidFill>
                  <a:schemeClr val="tx1"/>
                </a:solidFill>
              </a:rPr>
              <a:t>What then is Apollos?  And what is Paul?  </a:t>
            </a:r>
            <a:r>
              <a:rPr lang="en-US" sz="2800" dirty="0" smtClean="0">
                <a:solidFill>
                  <a:srgbClr val="FFFF00"/>
                </a:solidFill>
              </a:rPr>
              <a:t>Servants</a:t>
            </a:r>
            <a:r>
              <a:rPr lang="en-US" sz="2800" dirty="0" smtClean="0">
                <a:solidFill>
                  <a:schemeClr val="tx1"/>
                </a:solidFill>
              </a:rPr>
              <a:t> through whom you believed, even as the Lord gave </a:t>
            </a:r>
            <a:r>
              <a:rPr lang="en-US" sz="2800" i="1" dirty="0" smtClean="0">
                <a:solidFill>
                  <a:schemeClr val="tx1"/>
                </a:solidFill>
              </a:rPr>
              <a:t>opportunity</a:t>
            </a:r>
            <a:r>
              <a:rPr lang="en-US" sz="2800" dirty="0" smtClean="0">
                <a:solidFill>
                  <a:schemeClr val="tx1"/>
                </a:solidFill>
              </a:rPr>
              <a:t> to each one.  6 </a:t>
            </a:r>
            <a:r>
              <a:rPr lang="en-US" sz="2800" dirty="0" smtClean="0">
                <a:solidFill>
                  <a:srgbClr val="FFFF00"/>
                </a:solidFill>
              </a:rPr>
              <a:t>I planted, Apollos watered</a:t>
            </a:r>
            <a:r>
              <a:rPr lang="en-US" sz="2800" dirty="0" smtClean="0">
                <a:solidFill>
                  <a:schemeClr val="tx1"/>
                </a:solidFill>
              </a:rPr>
              <a:t>, </a:t>
            </a:r>
            <a:r>
              <a:rPr lang="en-US" sz="2800" u="sng" dirty="0" smtClean="0">
                <a:solidFill>
                  <a:schemeClr val="tx1"/>
                </a:solidFill>
              </a:rPr>
              <a:t>but God was causing the growth</a:t>
            </a:r>
            <a:r>
              <a:rPr lang="en-US" sz="2800" dirty="0" smtClean="0">
                <a:solidFill>
                  <a:schemeClr val="tx1"/>
                </a:solidFill>
              </a:rPr>
              <a:t>.  </a:t>
            </a:r>
          </a:p>
          <a:p>
            <a:pPr marL="0" indent="0">
              <a:buNone/>
            </a:pPr>
            <a:r>
              <a:rPr lang="en-US" sz="2800" dirty="0" smtClean="0">
                <a:solidFill>
                  <a:schemeClr val="tx1"/>
                </a:solidFill>
              </a:rPr>
              <a:t>7 So then </a:t>
            </a:r>
            <a:r>
              <a:rPr lang="en-US" sz="2800" dirty="0" smtClean="0">
                <a:solidFill>
                  <a:srgbClr val="FFFF00"/>
                </a:solidFill>
              </a:rPr>
              <a:t>neither the one who plants nor the one who waters is anything</a:t>
            </a:r>
            <a:r>
              <a:rPr lang="en-US" sz="2800" dirty="0" smtClean="0">
                <a:solidFill>
                  <a:schemeClr val="tx1"/>
                </a:solidFill>
              </a:rPr>
              <a:t>, </a:t>
            </a:r>
            <a:r>
              <a:rPr lang="en-US" sz="2800" u="sng" dirty="0" smtClean="0">
                <a:solidFill>
                  <a:schemeClr val="tx1"/>
                </a:solidFill>
              </a:rPr>
              <a:t>but God who causes the growth</a:t>
            </a:r>
            <a:r>
              <a:rPr lang="en-US" sz="2800" dirty="0" smtClean="0">
                <a:solidFill>
                  <a:schemeClr val="tx1"/>
                </a:solidFill>
              </a:rPr>
              <a:t>.  </a:t>
            </a:r>
          </a:p>
          <a:p>
            <a:pPr marL="0" indent="0">
              <a:buNone/>
            </a:pPr>
            <a:r>
              <a:rPr lang="en-US" sz="2800" dirty="0" smtClean="0">
                <a:solidFill>
                  <a:schemeClr val="tx1"/>
                </a:solidFill>
              </a:rPr>
              <a:t>8 Now </a:t>
            </a:r>
            <a:r>
              <a:rPr lang="en-US" sz="2800" dirty="0" smtClean="0">
                <a:solidFill>
                  <a:srgbClr val="FFFF00"/>
                </a:solidFill>
              </a:rPr>
              <a:t>he who plants and he who waters are one</a:t>
            </a:r>
            <a:r>
              <a:rPr lang="en-US" sz="2800" dirty="0" smtClean="0">
                <a:solidFill>
                  <a:schemeClr val="tx1"/>
                </a:solidFill>
              </a:rPr>
              <a:t>; but </a:t>
            </a:r>
            <a:r>
              <a:rPr lang="en-US" sz="2800" u="sng" dirty="0" smtClean="0">
                <a:solidFill>
                  <a:schemeClr val="tx1"/>
                </a:solidFill>
              </a:rPr>
              <a:t>each will receive his own reward </a:t>
            </a:r>
            <a:r>
              <a:rPr lang="en-US" sz="2800" dirty="0" smtClean="0">
                <a:solidFill>
                  <a:schemeClr val="tx1"/>
                </a:solidFill>
              </a:rPr>
              <a:t>according to his own labor. </a:t>
            </a:r>
            <a:endParaRPr lang="en-US" sz="2800" dirty="0">
              <a:solidFill>
                <a:schemeClr val="tx1"/>
              </a:solidFill>
            </a:endParaRPr>
          </a:p>
        </p:txBody>
      </p:sp>
    </p:spTree>
    <p:extLst>
      <p:ext uri="{BB962C8B-B14F-4D97-AF65-F5344CB8AC3E}">
        <p14:creationId xmlns:p14="http://schemas.microsoft.com/office/powerpoint/2010/main" val="158149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3:9 </a:t>
            </a:r>
            <a:r>
              <a:rPr lang="en-US" sz="2700" dirty="0" smtClean="0">
                <a:solidFill>
                  <a:schemeClr val="tx1"/>
                </a:solidFill>
              </a:rPr>
              <a:t>For we are God’s fellow workers; you are God’s field, God’s building.  10 According to the grace of God which was given to me, like a wise master builder I laid a foundation, and another is building on it.  </a:t>
            </a:r>
            <a:r>
              <a:rPr lang="en-US" sz="2700" dirty="0" smtClean="0">
                <a:solidFill>
                  <a:schemeClr val="tx1"/>
                </a:solidFill>
              </a:rPr>
              <a:t>But each man must be careful how he builds on it.  11 For no man can lay a foundation other than the one which is laid, which is Jesus Christ.  12 Now if any man builds on the foundation with gold, silver, precious stones, wood, hay, straw, 13 each man’s work will become evident; for the day will show it because it is </a:t>
            </a:r>
            <a:r>
              <a:rPr lang="en-US" sz="2700" i="1" dirty="0" smtClean="0">
                <a:solidFill>
                  <a:schemeClr val="tx1"/>
                </a:solidFill>
              </a:rPr>
              <a:t>to be</a:t>
            </a:r>
            <a:r>
              <a:rPr lang="en-US" sz="2700" dirty="0" smtClean="0">
                <a:solidFill>
                  <a:schemeClr val="tx1"/>
                </a:solidFill>
              </a:rPr>
              <a:t> revealed with fire, and the fire itself will test the quality of each man’s work.  14 If any man’s work which he has built on it remains, he will receive a reward.  15 If any man’s work is burned up, he will suffer loss; but he himself will be saved, yet so as through fire.</a:t>
            </a:r>
            <a:endParaRPr lang="en-US" sz="2700" dirty="0">
              <a:solidFill>
                <a:schemeClr val="tx1"/>
              </a:solidFill>
            </a:endParaRPr>
          </a:p>
        </p:txBody>
      </p:sp>
    </p:spTree>
    <p:extLst>
      <p:ext uri="{BB962C8B-B14F-4D97-AF65-F5344CB8AC3E}">
        <p14:creationId xmlns:p14="http://schemas.microsoft.com/office/powerpoint/2010/main" val="3588910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3:9 </a:t>
            </a:r>
            <a:r>
              <a:rPr lang="en-US" sz="2700" dirty="0" smtClean="0">
                <a:solidFill>
                  <a:schemeClr val="tx1"/>
                </a:solidFill>
              </a:rPr>
              <a:t>For we are God’s fellow workers; you are God’s field, God’s building.  10 According to the grace of God which was given to me, </a:t>
            </a:r>
            <a:r>
              <a:rPr lang="en-US" sz="2700" dirty="0" smtClean="0">
                <a:solidFill>
                  <a:srgbClr val="FFFF00"/>
                </a:solidFill>
              </a:rPr>
              <a:t>like a wise master builder I laid a foundation</a:t>
            </a:r>
            <a:r>
              <a:rPr lang="en-US" sz="2700" dirty="0" smtClean="0">
                <a:solidFill>
                  <a:schemeClr val="tx1"/>
                </a:solidFill>
              </a:rPr>
              <a:t>, and another is building on it.  </a:t>
            </a:r>
            <a:r>
              <a:rPr lang="en-US" sz="2700" dirty="0" smtClean="0">
                <a:solidFill>
                  <a:schemeClr val="tx1"/>
                </a:solidFill>
              </a:rPr>
              <a:t>But each man must be careful how he builds on it.  11 For </a:t>
            </a:r>
            <a:r>
              <a:rPr lang="en-US" sz="2700" dirty="0" smtClean="0">
                <a:solidFill>
                  <a:srgbClr val="FFFF00"/>
                </a:solidFill>
              </a:rPr>
              <a:t>no man can lay a foundation other than the one which is laid, which is Jesus Christ</a:t>
            </a:r>
            <a:r>
              <a:rPr lang="en-US" sz="2700" dirty="0" smtClean="0">
                <a:solidFill>
                  <a:schemeClr val="tx1"/>
                </a:solidFill>
              </a:rPr>
              <a:t>.  12 Now if any man builds on the foundation with gold, silver, precious stones, wood, hay, straw, 13 each man’s work will become evident; for the day will show it because it is </a:t>
            </a:r>
            <a:r>
              <a:rPr lang="en-US" sz="2700" i="1" dirty="0" smtClean="0">
                <a:solidFill>
                  <a:schemeClr val="tx1"/>
                </a:solidFill>
              </a:rPr>
              <a:t>to be</a:t>
            </a:r>
            <a:r>
              <a:rPr lang="en-US" sz="2700" dirty="0" smtClean="0">
                <a:solidFill>
                  <a:schemeClr val="tx1"/>
                </a:solidFill>
              </a:rPr>
              <a:t> revealed with fire, and the fire itself will test the quality of each man’s work.  14 If any man’s work which he has built on it remains, he will receive a reward.  15 If any man’s work is burned up, he will suffer loss; but he himself will be saved, yet so as through fire.</a:t>
            </a:r>
            <a:endParaRPr lang="en-US" sz="2700" dirty="0">
              <a:solidFill>
                <a:schemeClr val="tx1"/>
              </a:solidFill>
            </a:endParaRPr>
          </a:p>
        </p:txBody>
      </p:sp>
      <p:cxnSp>
        <p:nvCxnSpPr>
          <p:cNvPr id="4" name="Straight Connector 3"/>
          <p:cNvCxnSpPr/>
          <p:nvPr/>
        </p:nvCxnSpPr>
        <p:spPr>
          <a:xfrm flipV="1">
            <a:off x="1157468" y="740780"/>
            <a:ext cx="3680750" cy="23149"/>
          </a:xfrm>
          <a:prstGeom prst="line">
            <a:avLst/>
          </a:prstGeom>
          <a:ln w="28575">
            <a:solidFill>
              <a:srgbClr val="0ECC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0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a:t>
            </a:r>
            <a:r>
              <a:rPr lang="en-US" sz="2700" dirty="0" smtClean="0">
                <a:solidFill>
                  <a:schemeClr val="bg1">
                    <a:lumMod val="75000"/>
                    <a:lumOff val="25000"/>
                  </a:schemeClr>
                </a:solidFill>
              </a:rPr>
              <a:t>:9</a:t>
            </a:r>
            <a:r>
              <a:rPr lang="en-US" sz="2700" dirty="0" smtClean="0">
                <a:solidFill>
                  <a:srgbClr val="FFFF00"/>
                </a:solidFill>
              </a:rPr>
              <a:t> </a:t>
            </a:r>
            <a:r>
              <a:rPr lang="en-US" sz="2700" dirty="0" smtClean="0">
                <a:solidFill>
                  <a:schemeClr val="bg1">
                    <a:lumMod val="65000"/>
                    <a:lumOff val="35000"/>
                  </a:schemeClr>
                </a:solidFill>
              </a:rPr>
              <a:t>For we are God’s fellow workers; you are God’s field, God’s building.  10 According to the grace of God which was given to me, like a wise master builder I laid a foundation, and another is building on it.  </a:t>
            </a:r>
            <a:r>
              <a:rPr lang="en-US" sz="2700" dirty="0" smtClean="0">
                <a:solidFill>
                  <a:schemeClr val="bg1">
                    <a:lumMod val="65000"/>
                    <a:lumOff val="35000"/>
                  </a:schemeClr>
                </a:solidFill>
              </a:rPr>
              <a:t>But each man must be careful how he builds on it.  11 For no man can lay a foundation other than the one which is laid, which is Jesus Christ.  </a:t>
            </a:r>
            <a:r>
              <a:rPr lang="en-US" sz="2700" dirty="0" smtClean="0">
                <a:solidFill>
                  <a:schemeClr val="tx1"/>
                </a:solidFill>
              </a:rPr>
              <a:t>12 </a:t>
            </a:r>
            <a:r>
              <a:rPr lang="en-US" sz="2700" dirty="0" smtClean="0">
                <a:solidFill>
                  <a:srgbClr val="FFFF00"/>
                </a:solidFill>
              </a:rPr>
              <a:t>Now if any man builds on the foundation with gold, silver, precious stones, wood, hay, straw, </a:t>
            </a:r>
            <a:r>
              <a:rPr lang="en-US" sz="2700" dirty="0" smtClean="0">
                <a:solidFill>
                  <a:schemeClr val="tx1"/>
                </a:solidFill>
              </a:rPr>
              <a:t>13</a:t>
            </a:r>
            <a:r>
              <a:rPr lang="en-US" sz="2700" dirty="0" smtClean="0">
                <a:solidFill>
                  <a:srgbClr val="FFFF00"/>
                </a:solidFill>
              </a:rPr>
              <a:t> each man’s work will become evident</a:t>
            </a:r>
            <a:r>
              <a:rPr lang="en-US" sz="2700" dirty="0" smtClean="0">
                <a:solidFill>
                  <a:schemeClr val="tx1"/>
                </a:solidFill>
              </a:rPr>
              <a:t>; for the day will show it because </a:t>
            </a:r>
            <a:r>
              <a:rPr lang="en-US" sz="2700" dirty="0" smtClean="0">
                <a:solidFill>
                  <a:srgbClr val="FFFF00"/>
                </a:solidFill>
              </a:rPr>
              <a:t>it is </a:t>
            </a:r>
            <a:r>
              <a:rPr lang="en-US" sz="2700" i="1" dirty="0" smtClean="0">
                <a:solidFill>
                  <a:srgbClr val="FFFF00"/>
                </a:solidFill>
              </a:rPr>
              <a:t>to be</a:t>
            </a:r>
            <a:r>
              <a:rPr lang="en-US" sz="2700" dirty="0" smtClean="0">
                <a:solidFill>
                  <a:srgbClr val="FFFF00"/>
                </a:solidFill>
              </a:rPr>
              <a:t> revealed with fire</a:t>
            </a:r>
            <a:r>
              <a:rPr lang="en-US" sz="2700" dirty="0" smtClean="0">
                <a:solidFill>
                  <a:schemeClr val="tx1"/>
                </a:solidFill>
              </a:rPr>
              <a:t>, and </a:t>
            </a:r>
            <a:r>
              <a:rPr lang="en-US" sz="2700" dirty="0" smtClean="0">
                <a:solidFill>
                  <a:srgbClr val="FFFF00"/>
                </a:solidFill>
              </a:rPr>
              <a:t>the fire itself will test the quality </a:t>
            </a:r>
            <a:r>
              <a:rPr lang="en-US" sz="2700" dirty="0" smtClean="0">
                <a:solidFill>
                  <a:schemeClr val="tx1"/>
                </a:solidFill>
              </a:rPr>
              <a:t>of each man’s work.  14 If any man’s work which he has built on it remains, he will receive a reward.  15 If any man’s work is burned up, he will suffer loss; but he himself will be saved, yet so as through fire.</a:t>
            </a:r>
            <a:endParaRPr lang="en-US" sz="2700" dirty="0">
              <a:solidFill>
                <a:schemeClr val="tx1"/>
              </a:solidFill>
            </a:endParaRPr>
          </a:p>
        </p:txBody>
      </p:sp>
    </p:spTree>
    <p:extLst>
      <p:ext uri="{BB962C8B-B14F-4D97-AF65-F5344CB8AC3E}">
        <p14:creationId xmlns:p14="http://schemas.microsoft.com/office/powerpoint/2010/main" val="626916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3:16 </a:t>
            </a:r>
            <a:r>
              <a:rPr lang="en-US" sz="2700" dirty="0" smtClean="0">
                <a:solidFill>
                  <a:schemeClr val="tx1"/>
                </a:solidFill>
              </a:rPr>
              <a:t>Do you not know that you are a temple of God and </a:t>
            </a:r>
            <a:r>
              <a:rPr lang="en-US" sz="2700" i="1" dirty="0" smtClean="0">
                <a:solidFill>
                  <a:schemeClr val="tx1"/>
                </a:solidFill>
              </a:rPr>
              <a:t>that </a:t>
            </a:r>
            <a:r>
              <a:rPr lang="en-US" sz="2700" dirty="0" smtClean="0">
                <a:solidFill>
                  <a:schemeClr val="tx1"/>
                </a:solidFill>
              </a:rPr>
              <a:t>the Spirit of God dwells in you?  17 If any man destroys the temple of God, God will destroy him, for the temple of God is holy, and that is what you are. </a:t>
            </a:r>
          </a:p>
          <a:p>
            <a:pPr marL="0" indent="0">
              <a:buNone/>
            </a:pPr>
            <a:r>
              <a:rPr lang="en-US" sz="2700" dirty="0" smtClean="0">
                <a:solidFill>
                  <a:schemeClr val="tx1"/>
                </a:solidFill>
              </a:rPr>
              <a:t>18 Let no man deceive himself.  If any man among you thinks that he is wise in this age, he must become foolish, so that he may become wise.  19 For the wisdom of this world is foolishness before God.  For it is written, “he is </a:t>
            </a:r>
            <a:r>
              <a:rPr lang="en-US" sz="2400" dirty="0" smtClean="0">
                <a:solidFill>
                  <a:schemeClr val="tx1"/>
                </a:solidFill>
              </a:rPr>
              <a:t>THE ONE WHO CATCHES THE WISE IN THEIR CRAFTINESS</a:t>
            </a:r>
            <a:r>
              <a:rPr lang="en-US" sz="2700" dirty="0" smtClean="0">
                <a:solidFill>
                  <a:schemeClr val="tx1"/>
                </a:solidFill>
              </a:rPr>
              <a:t>”; 20 and again, “</a:t>
            </a:r>
            <a:r>
              <a:rPr lang="en-US" sz="2400" dirty="0" smtClean="0">
                <a:solidFill>
                  <a:schemeClr val="tx1"/>
                </a:solidFill>
              </a:rPr>
              <a:t>THE LORD KNOWS THE REASONINGS</a:t>
            </a:r>
            <a:r>
              <a:rPr lang="en-US" sz="2700" dirty="0" smtClean="0">
                <a:solidFill>
                  <a:schemeClr val="tx1"/>
                </a:solidFill>
              </a:rPr>
              <a:t> of the wise, </a:t>
            </a:r>
            <a:r>
              <a:rPr lang="en-US" sz="2400" dirty="0" smtClean="0">
                <a:solidFill>
                  <a:schemeClr val="tx1"/>
                </a:solidFill>
              </a:rPr>
              <a:t>THAT THEY ARE USELESS</a:t>
            </a:r>
            <a:r>
              <a:rPr lang="en-US" sz="2700" dirty="0" smtClean="0">
                <a:solidFill>
                  <a:schemeClr val="tx1"/>
                </a:solidFill>
              </a:rPr>
              <a:t>”</a:t>
            </a:r>
            <a:endParaRPr lang="en-US" sz="2700" dirty="0">
              <a:solidFill>
                <a:schemeClr val="tx1"/>
              </a:solidFill>
            </a:endParaRPr>
          </a:p>
        </p:txBody>
      </p:sp>
    </p:spTree>
    <p:extLst>
      <p:ext uri="{BB962C8B-B14F-4D97-AF65-F5344CB8AC3E}">
        <p14:creationId xmlns:p14="http://schemas.microsoft.com/office/powerpoint/2010/main" val="4133725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3:16 </a:t>
            </a:r>
            <a:r>
              <a:rPr lang="en-US" sz="2700" dirty="0" smtClean="0">
                <a:solidFill>
                  <a:schemeClr val="tx1"/>
                </a:solidFill>
              </a:rPr>
              <a:t>Do you not know that you are a temple of God and </a:t>
            </a:r>
            <a:r>
              <a:rPr lang="en-US" sz="2700" i="1" dirty="0" smtClean="0">
                <a:solidFill>
                  <a:schemeClr val="tx1"/>
                </a:solidFill>
              </a:rPr>
              <a:t>that </a:t>
            </a:r>
            <a:r>
              <a:rPr lang="en-US" sz="2700" dirty="0" smtClean="0">
                <a:solidFill>
                  <a:schemeClr val="tx1"/>
                </a:solidFill>
              </a:rPr>
              <a:t>the </a:t>
            </a:r>
            <a:r>
              <a:rPr lang="en-US" sz="2700" dirty="0" smtClean="0">
                <a:solidFill>
                  <a:srgbClr val="FFFF00"/>
                </a:solidFill>
              </a:rPr>
              <a:t>Spirit of God </a:t>
            </a:r>
            <a:r>
              <a:rPr lang="en-US" sz="2700" dirty="0" smtClean="0">
                <a:solidFill>
                  <a:schemeClr val="tx1"/>
                </a:solidFill>
              </a:rPr>
              <a:t>dwells in you?  17 If any man destroys the temple of God, God will destroy him, </a:t>
            </a:r>
            <a:r>
              <a:rPr lang="en-US" sz="2700" dirty="0" smtClean="0">
                <a:solidFill>
                  <a:srgbClr val="FFFF00"/>
                </a:solidFill>
              </a:rPr>
              <a:t>for the temple of God is holy, and that is what you are. </a:t>
            </a:r>
          </a:p>
          <a:p>
            <a:pPr marL="0" indent="0">
              <a:buNone/>
            </a:pPr>
            <a:r>
              <a:rPr lang="en-US" sz="2700" dirty="0" smtClean="0">
                <a:solidFill>
                  <a:schemeClr val="tx1"/>
                </a:solidFill>
              </a:rPr>
              <a:t>18 Let no man deceive himself.  If any man among you thinks that he is wise in this age, he must become foolish, </a:t>
            </a:r>
            <a:r>
              <a:rPr lang="en-US" sz="2700" dirty="0" smtClean="0">
                <a:solidFill>
                  <a:srgbClr val="FFFF00"/>
                </a:solidFill>
              </a:rPr>
              <a:t>so that he may become wise</a:t>
            </a:r>
            <a:r>
              <a:rPr lang="en-US" sz="2700" dirty="0" smtClean="0">
                <a:solidFill>
                  <a:schemeClr val="tx1"/>
                </a:solidFill>
              </a:rPr>
              <a:t>.  19 For the wisdom of this world is foolishness before God.  For it is written, “he is </a:t>
            </a:r>
            <a:r>
              <a:rPr lang="en-US" sz="2400" dirty="0" smtClean="0">
                <a:solidFill>
                  <a:schemeClr val="tx1"/>
                </a:solidFill>
              </a:rPr>
              <a:t>THE ONE WHO CATCHES THE WISE IN THEIR CRAFTINESS</a:t>
            </a:r>
            <a:r>
              <a:rPr lang="en-US" sz="2700" dirty="0" smtClean="0">
                <a:solidFill>
                  <a:schemeClr val="tx1"/>
                </a:solidFill>
              </a:rPr>
              <a:t>”; 20 and again, “</a:t>
            </a:r>
            <a:r>
              <a:rPr lang="en-US" sz="2400" dirty="0" smtClean="0">
                <a:solidFill>
                  <a:schemeClr val="tx1"/>
                </a:solidFill>
              </a:rPr>
              <a:t>THE LORD KNOWS THE REASONINGS</a:t>
            </a:r>
            <a:r>
              <a:rPr lang="en-US" sz="2700" dirty="0" smtClean="0">
                <a:solidFill>
                  <a:schemeClr val="tx1"/>
                </a:solidFill>
              </a:rPr>
              <a:t> of the wise, </a:t>
            </a:r>
            <a:r>
              <a:rPr lang="en-US" sz="2400" dirty="0" smtClean="0">
                <a:solidFill>
                  <a:schemeClr val="tx1"/>
                </a:solidFill>
              </a:rPr>
              <a:t>THAT THEY ARE USELESS</a:t>
            </a:r>
            <a:r>
              <a:rPr lang="en-US" sz="2700" dirty="0" smtClean="0">
                <a:solidFill>
                  <a:schemeClr val="tx1"/>
                </a:solidFill>
              </a:rPr>
              <a:t>”</a:t>
            </a:r>
            <a:endParaRPr lang="en-US" sz="2700" dirty="0">
              <a:solidFill>
                <a:schemeClr val="tx1"/>
              </a:solidFill>
            </a:endParaRPr>
          </a:p>
        </p:txBody>
      </p:sp>
    </p:spTree>
    <p:extLst>
      <p:ext uri="{BB962C8B-B14F-4D97-AF65-F5344CB8AC3E}">
        <p14:creationId xmlns:p14="http://schemas.microsoft.com/office/powerpoint/2010/main" val="346404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3:16 </a:t>
            </a:r>
            <a:r>
              <a:rPr lang="en-US" sz="2700" dirty="0" smtClean="0">
                <a:solidFill>
                  <a:schemeClr val="tx1"/>
                </a:solidFill>
              </a:rPr>
              <a:t>Do you not know that you are a temple of God and </a:t>
            </a:r>
            <a:r>
              <a:rPr lang="en-US" sz="2700" i="1" dirty="0" smtClean="0">
                <a:solidFill>
                  <a:schemeClr val="tx1"/>
                </a:solidFill>
              </a:rPr>
              <a:t>that </a:t>
            </a:r>
            <a:r>
              <a:rPr lang="en-US" sz="2700" dirty="0" smtClean="0">
                <a:solidFill>
                  <a:schemeClr val="tx1"/>
                </a:solidFill>
              </a:rPr>
              <a:t>the </a:t>
            </a:r>
            <a:r>
              <a:rPr lang="en-US" sz="2700" dirty="0" smtClean="0">
                <a:solidFill>
                  <a:srgbClr val="FFFF00"/>
                </a:solidFill>
              </a:rPr>
              <a:t>Spirit of God </a:t>
            </a:r>
            <a:r>
              <a:rPr lang="en-US" sz="2700" dirty="0" smtClean="0">
                <a:solidFill>
                  <a:schemeClr val="tx1"/>
                </a:solidFill>
              </a:rPr>
              <a:t>dwells in you?  17 </a:t>
            </a:r>
            <a:r>
              <a:rPr lang="en-US" sz="2700" dirty="0" smtClean="0">
                <a:solidFill>
                  <a:srgbClr val="C00000"/>
                </a:solidFill>
              </a:rPr>
              <a:t>If any man destroys the temple of God, God will destroy him</a:t>
            </a:r>
            <a:r>
              <a:rPr lang="en-US" sz="2700" dirty="0" smtClean="0">
                <a:solidFill>
                  <a:schemeClr val="tx1"/>
                </a:solidFill>
              </a:rPr>
              <a:t>, </a:t>
            </a:r>
            <a:r>
              <a:rPr lang="en-US" sz="2700" dirty="0" smtClean="0">
                <a:solidFill>
                  <a:srgbClr val="FFFF00"/>
                </a:solidFill>
              </a:rPr>
              <a:t>for the temple of God is holy, and that is what you are. </a:t>
            </a:r>
          </a:p>
          <a:p>
            <a:pPr marL="0" indent="0">
              <a:buNone/>
            </a:pPr>
            <a:r>
              <a:rPr lang="en-US" sz="2700" dirty="0" smtClean="0">
                <a:solidFill>
                  <a:schemeClr val="tx1"/>
                </a:solidFill>
              </a:rPr>
              <a:t>18 </a:t>
            </a:r>
            <a:r>
              <a:rPr lang="en-US" sz="2700" dirty="0" smtClean="0">
                <a:solidFill>
                  <a:srgbClr val="C00000"/>
                </a:solidFill>
              </a:rPr>
              <a:t>Let no man deceive himself</a:t>
            </a:r>
            <a:r>
              <a:rPr lang="en-US" sz="2700" dirty="0" smtClean="0">
                <a:solidFill>
                  <a:schemeClr val="tx1"/>
                </a:solidFill>
              </a:rPr>
              <a:t>.  If any man among you </a:t>
            </a:r>
            <a:r>
              <a:rPr lang="en-US" sz="2700" dirty="0" smtClean="0">
                <a:solidFill>
                  <a:srgbClr val="C00000"/>
                </a:solidFill>
              </a:rPr>
              <a:t>thinks that he is wise </a:t>
            </a:r>
            <a:r>
              <a:rPr lang="en-US" sz="2700" dirty="0" smtClean="0">
                <a:solidFill>
                  <a:schemeClr val="tx1"/>
                </a:solidFill>
              </a:rPr>
              <a:t>in this age, he must become foolish, </a:t>
            </a:r>
            <a:r>
              <a:rPr lang="en-US" sz="2700" dirty="0" smtClean="0">
                <a:solidFill>
                  <a:srgbClr val="FFFF00"/>
                </a:solidFill>
              </a:rPr>
              <a:t>so that he may become wise</a:t>
            </a:r>
            <a:r>
              <a:rPr lang="en-US" sz="2700" dirty="0" smtClean="0">
                <a:solidFill>
                  <a:schemeClr val="tx1"/>
                </a:solidFill>
              </a:rPr>
              <a:t>.  19 </a:t>
            </a:r>
            <a:r>
              <a:rPr lang="en-US" sz="2700" dirty="0" smtClean="0">
                <a:solidFill>
                  <a:srgbClr val="C00000"/>
                </a:solidFill>
              </a:rPr>
              <a:t>For the wisdom of this world is foolishness before God</a:t>
            </a:r>
            <a:r>
              <a:rPr lang="en-US" sz="2700" dirty="0" smtClean="0">
                <a:solidFill>
                  <a:schemeClr val="tx1"/>
                </a:solidFill>
              </a:rPr>
              <a:t>.  For it is written, “he is </a:t>
            </a:r>
            <a:r>
              <a:rPr lang="en-US" sz="2400" u="sng" dirty="0" smtClean="0">
                <a:solidFill>
                  <a:schemeClr val="tx1"/>
                </a:solidFill>
              </a:rPr>
              <a:t>THE ONE WHO CATCHES THE WISE IN THEIR CRAFTINESS</a:t>
            </a:r>
            <a:r>
              <a:rPr lang="en-US" sz="2700" dirty="0" smtClean="0">
                <a:solidFill>
                  <a:schemeClr val="tx1"/>
                </a:solidFill>
              </a:rPr>
              <a:t>”; 20 and again, “</a:t>
            </a:r>
            <a:r>
              <a:rPr lang="en-US" sz="2400" u="sng" dirty="0" smtClean="0">
                <a:solidFill>
                  <a:schemeClr val="tx1"/>
                </a:solidFill>
              </a:rPr>
              <a:t>THE LORD KNOWS THE REASONINGS</a:t>
            </a:r>
            <a:r>
              <a:rPr lang="en-US" sz="2700" u="sng" dirty="0" smtClean="0">
                <a:solidFill>
                  <a:schemeClr val="tx1"/>
                </a:solidFill>
              </a:rPr>
              <a:t> of the wise, </a:t>
            </a:r>
            <a:r>
              <a:rPr lang="en-US" sz="2400" u="sng" dirty="0" smtClean="0">
                <a:solidFill>
                  <a:schemeClr val="tx1"/>
                </a:solidFill>
              </a:rPr>
              <a:t>THAT THEY ARE USELESS</a:t>
            </a:r>
            <a:r>
              <a:rPr lang="en-US" sz="2700" dirty="0" smtClean="0">
                <a:solidFill>
                  <a:schemeClr val="tx1"/>
                </a:solidFill>
              </a:rPr>
              <a:t>”</a:t>
            </a:r>
            <a:endParaRPr lang="en-US" sz="2700" dirty="0">
              <a:solidFill>
                <a:schemeClr val="tx1"/>
              </a:solidFill>
            </a:endParaRPr>
          </a:p>
        </p:txBody>
      </p:sp>
    </p:spTree>
    <p:extLst>
      <p:ext uri="{BB962C8B-B14F-4D97-AF65-F5344CB8AC3E}">
        <p14:creationId xmlns:p14="http://schemas.microsoft.com/office/powerpoint/2010/main" val="2010555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3:21 </a:t>
            </a:r>
            <a:r>
              <a:rPr lang="en-US" sz="2700" dirty="0" smtClean="0">
                <a:solidFill>
                  <a:schemeClr val="tx1"/>
                </a:solidFill>
              </a:rPr>
              <a:t>So then let no one boast in men.  For all things belong to you, 22 whether Paul or Apollos or Cephas or the world of life or death or things present or things to come; all things belong to you, 23 and you belong to Christ; and Christ belongs to God.</a:t>
            </a:r>
            <a:endParaRPr lang="en-US" sz="2700" dirty="0">
              <a:solidFill>
                <a:schemeClr val="tx1"/>
              </a:solidFill>
            </a:endParaRPr>
          </a:p>
        </p:txBody>
      </p:sp>
    </p:spTree>
    <p:extLst>
      <p:ext uri="{BB962C8B-B14F-4D97-AF65-F5344CB8AC3E}">
        <p14:creationId xmlns:p14="http://schemas.microsoft.com/office/powerpoint/2010/main" val="1274912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828748401"/>
              </p:ext>
            </p:extLst>
          </p:nvPr>
        </p:nvGraphicFramePr>
        <p:xfrm>
          <a:off x="1028698" y="85725"/>
          <a:ext cx="7696201" cy="5776659"/>
        </p:xfrm>
        <a:graphic>
          <a:graphicData uri="http://schemas.openxmlformats.org/drawingml/2006/table">
            <a:tbl>
              <a:tblPr/>
              <a:tblGrid>
                <a:gridCol w="460456"/>
                <a:gridCol w="3880990"/>
                <a:gridCol w="1841826"/>
                <a:gridCol w="1512929"/>
              </a:tblGrid>
              <a:tr h="181296">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494845">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224">
                <a:tc>
                  <a:txBody>
                    <a:bodyPr/>
                    <a:lstStyle/>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2</a:t>
                      </a:r>
                      <a:endParaRPr lang="en-US" sz="1800" b="0" dirty="0">
                        <a:solidFill>
                          <a:schemeClr val="tx1"/>
                        </a:solidFill>
                        <a:effectLst/>
                        <a:latin typeface="Calibri"/>
                        <a:ea typeface="Calibri"/>
                        <a:cs typeface="Times New Roman"/>
                      </a:endParaRPr>
                    </a:p>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Garamond"/>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mbria"/>
                          <a:ea typeface="Calibri"/>
                          <a:cs typeface="Times New Roman"/>
                        </a:rPr>
                        <a:t>March 1, 2017</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45">
                <a:tc>
                  <a:txBody>
                    <a:bodyPr/>
                    <a:lstStyle/>
                    <a:p>
                      <a:pPr marL="0" marR="0" algn="ctr">
                        <a:lnSpc>
                          <a:spcPct val="115000"/>
                        </a:lnSpc>
                        <a:spcBef>
                          <a:spcPts val="0"/>
                        </a:spcBef>
                        <a:spcAft>
                          <a:spcPts val="1000"/>
                        </a:spcAft>
                      </a:pPr>
                      <a:r>
                        <a:rPr lang="en-US" sz="1800" b="0">
                          <a:solidFill>
                            <a:srgbClr val="FFFF00"/>
                          </a:solidFill>
                          <a:effectLst/>
                          <a:latin typeface="Garamond"/>
                          <a:ea typeface="Calibri"/>
                          <a:cs typeface="Times New Roman"/>
                        </a:rPr>
                        <a:t>3</a:t>
                      </a:r>
                      <a:endParaRPr lang="en-US" sz="1800" b="0">
                        <a:solidFill>
                          <a:srgbClr val="FFFF00"/>
                        </a:solidFill>
                        <a:effectLst/>
                        <a:latin typeface="Calibri"/>
                        <a:ea typeface="Calibri"/>
                        <a:cs typeface="Times New Roman"/>
                      </a:endParaRPr>
                    </a:p>
                    <a:p>
                      <a:pPr marL="0" marR="0" algn="ctr">
                        <a:lnSpc>
                          <a:spcPct val="115000"/>
                        </a:lnSpc>
                        <a:spcBef>
                          <a:spcPts val="0"/>
                        </a:spcBef>
                        <a:spcAft>
                          <a:spcPts val="1000"/>
                        </a:spcAft>
                      </a:pPr>
                      <a:r>
                        <a:rPr lang="en-US" sz="1800" b="0">
                          <a:solidFill>
                            <a:srgbClr val="FFFF00"/>
                          </a:solidFill>
                          <a:effectLst/>
                          <a:latin typeface="Garamond"/>
                          <a:ea typeface="Calibri"/>
                          <a:cs typeface="Times New Roman"/>
                        </a:rPr>
                        <a:t> </a:t>
                      </a:r>
                      <a:endParaRPr lang="en-US" sz="1800" b="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Garamond"/>
                          <a:ea typeface="Calibri"/>
                          <a:cs typeface="Times New Roman"/>
                        </a:rPr>
                        <a:t>Sunday</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mbria"/>
                          <a:ea typeface="Calibri"/>
                          <a:cs typeface="Times New Roman"/>
                        </a:rPr>
                        <a:t>March 5, 2017</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051">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8,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45">
                <a:tc>
                  <a:txBody>
                    <a:bodyPr/>
                    <a:lstStyle/>
                    <a:p>
                      <a:pPr marL="0" marR="0" algn="ctr">
                        <a:lnSpc>
                          <a:spcPct val="115000"/>
                        </a:lnSpc>
                        <a:spcBef>
                          <a:spcPts val="0"/>
                        </a:spcBef>
                        <a:spcAft>
                          <a:spcPts val="1000"/>
                        </a:spcAft>
                      </a:pPr>
                      <a:r>
                        <a:rPr lang="en-US" sz="1800" b="0">
                          <a:effectLst/>
                          <a:latin typeface="Garamond"/>
                          <a:ea typeface="Calibri"/>
                          <a:cs typeface="Times New Roman"/>
                        </a:rPr>
                        <a:t>5</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12,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845">
                <a:tc>
                  <a:txBody>
                    <a:bodyPr/>
                    <a:lstStyle/>
                    <a:p>
                      <a:pPr marL="0" marR="0" algn="ctr">
                        <a:lnSpc>
                          <a:spcPct val="115000"/>
                        </a:lnSpc>
                        <a:spcBef>
                          <a:spcPts val="0"/>
                        </a:spcBef>
                        <a:spcAft>
                          <a:spcPts val="1000"/>
                        </a:spcAft>
                      </a:pPr>
                      <a:r>
                        <a:rPr lang="en-US" sz="1800" b="0">
                          <a:effectLst/>
                          <a:latin typeface="Garamond"/>
                          <a:ea typeface="Calibri"/>
                          <a:cs typeface="Times New Roman"/>
                        </a:rPr>
                        <a:t>6</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Wednesday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051">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051">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0"/>
            <a:ext cx="8161125" cy="5613722"/>
          </a:xfrm>
        </p:spPr>
        <p:txBody>
          <a:bodyPr>
            <a:noAutofit/>
          </a:bodyPr>
          <a:lstStyle/>
          <a:p>
            <a:pPr marL="0" indent="0">
              <a:buNone/>
            </a:pPr>
            <a:r>
              <a:rPr lang="en-US" sz="2700" dirty="0" smtClean="0">
                <a:solidFill>
                  <a:srgbClr val="FFFF00"/>
                </a:solidFill>
              </a:rPr>
              <a:t>1 Corinthians </a:t>
            </a:r>
            <a:r>
              <a:rPr lang="en-US" sz="2700" dirty="0" smtClean="0">
                <a:solidFill>
                  <a:srgbClr val="FFFF00"/>
                </a:solidFill>
              </a:rPr>
              <a:t>3:21 So then let no one boast in men</a:t>
            </a:r>
            <a:r>
              <a:rPr lang="en-US" sz="2700" dirty="0" smtClean="0">
                <a:solidFill>
                  <a:schemeClr val="tx1"/>
                </a:solidFill>
              </a:rPr>
              <a:t>.  For all things belong to you, 22 whether Paul or Apollos or Cephas or the world of life or death or things present or things to come; </a:t>
            </a:r>
            <a:r>
              <a:rPr lang="en-US" sz="2700" dirty="0" smtClean="0">
                <a:solidFill>
                  <a:srgbClr val="FFFF00"/>
                </a:solidFill>
              </a:rPr>
              <a:t>all things belong to you, 23 and you belong to Christ; and Christ belongs to God</a:t>
            </a:r>
            <a:r>
              <a:rPr lang="en-US" sz="2700" dirty="0" smtClean="0">
                <a:solidFill>
                  <a:schemeClr val="tx1"/>
                </a:solidFill>
              </a:rPr>
              <a:t>.</a:t>
            </a:r>
            <a:endParaRPr lang="en-US" sz="2700" dirty="0">
              <a:solidFill>
                <a:schemeClr val="tx1"/>
              </a:solidFill>
            </a:endParaRPr>
          </a:p>
        </p:txBody>
      </p:sp>
    </p:spTree>
    <p:extLst>
      <p:ext uri="{BB962C8B-B14F-4D97-AF65-F5344CB8AC3E}">
        <p14:creationId xmlns:p14="http://schemas.microsoft.com/office/powerpoint/2010/main" val="340318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err="1" smtClean="0">
                <a:effectLst/>
              </a:rPr>
              <a:t>Chp</a:t>
            </a:r>
            <a:r>
              <a:rPr lang="en-US" sz="4800" dirty="0" smtClean="0">
                <a:effectLst/>
              </a:rPr>
              <a:t>. 1 and 2 Ideas Continued</a:t>
            </a:r>
            <a:endParaRPr lang="en-US" sz="4800" dirty="0" smtClean="0">
              <a:effectLst/>
            </a:endParaRP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Men of Flesh (3:1-8)</a:t>
            </a:r>
            <a:endParaRPr lang="en-US" sz="4800" dirty="0" smtClean="0">
              <a:effectLst/>
            </a:endParaRP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Building God’s Building (9-15)</a:t>
            </a:r>
            <a:endParaRPr lang="en-US" sz="4800" dirty="0" smtClean="0">
              <a:effectLst/>
            </a:endParaRP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Wisdom and Foolishness (16-23)</a:t>
            </a:r>
            <a:endParaRPr lang="en-US" sz="4800" dirty="0">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On…</a:t>
            </a:r>
            <a:endParaRPr lang="en-US" dirty="0"/>
          </a:p>
        </p:txBody>
      </p:sp>
      <p:sp>
        <p:nvSpPr>
          <p:cNvPr id="3" name="Content Placeholder 2"/>
          <p:cNvSpPr>
            <a:spLocks noGrp="1"/>
          </p:cNvSpPr>
          <p:nvPr>
            <p:ph idx="1"/>
          </p:nvPr>
        </p:nvSpPr>
        <p:spPr>
          <a:xfrm>
            <a:off x="810228" y="2341290"/>
            <a:ext cx="7338349" cy="3096944"/>
          </a:xfrm>
          <a:ln w="57150">
            <a:solidFill>
              <a:schemeClr val="bg1"/>
            </a:solidFill>
          </a:ln>
        </p:spPr>
        <p:txBody>
          <a:bodyPr>
            <a:normAutofit/>
          </a:bodyPr>
          <a:lstStyle/>
          <a:p>
            <a:pPr marL="0" indent="0">
              <a:buNone/>
            </a:pPr>
            <a:r>
              <a:rPr lang="en-US" sz="2400" dirty="0" smtClean="0"/>
              <a:t>Quarrels, Jealousy, and Strife</a:t>
            </a:r>
            <a:r>
              <a:rPr lang="en-US" sz="2400" dirty="0"/>
              <a:t>	</a:t>
            </a:r>
            <a:r>
              <a:rPr lang="en-US" sz="2400" dirty="0" smtClean="0"/>
              <a:t>1:11                         3:3   </a:t>
            </a:r>
          </a:p>
          <a:p>
            <a:pPr marL="0" indent="0">
              <a:buNone/>
            </a:pPr>
            <a:r>
              <a:rPr lang="en-US" sz="2400" dirty="0" smtClean="0"/>
              <a:t>      -“I am of…..”                                1:12-13                      3:4-5 </a:t>
            </a:r>
          </a:p>
          <a:p>
            <a:pPr marL="0" indent="0">
              <a:buNone/>
            </a:pPr>
            <a:endParaRPr lang="en-US" sz="2400" dirty="0"/>
          </a:p>
          <a:p>
            <a:pPr marL="0" indent="0">
              <a:buNone/>
            </a:pPr>
            <a:r>
              <a:rPr lang="en-US" sz="2400" dirty="0" smtClean="0"/>
              <a:t>Wisdom &amp; Foolishness                 1:18-31                     3:18-19</a:t>
            </a:r>
          </a:p>
          <a:p>
            <a:pPr marL="0" indent="0">
              <a:buNone/>
            </a:pPr>
            <a:r>
              <a:rPr lang="en-US" sz="2400" dirty="0"/>
              <a:t> </a:t>
            </a:r>
            <a:r>
              <a:rPr lang="en-US" sz="2400" dirty="0" smtClean="0"/>
              <a:t>     - Reasons for boasting                1:31                         3:21</a:t>
            </a:r>
          </a:p>
          <a:p>
            <a:pPr marL="0" indent="0">
              <a:buNone/>
            </a:pPr>
            <a:endParaRPr lang="en-US" sz="2400" dirty="0"/>
          </a:p>
          <a:p>
            <a:pPr marL="0" indent="0">
              <a:buNone/>
            </a:pPr>
            <a:r>
              <a:rPr lang="en-US" sz="2400" dirty="0" smtClean="0"/>
              <a:t>Spiritual Immaturity                         2:1-16                     3:1-3</a:t>
            </a:r>
            <a:endParaRPr lang="en-US" sz="2400" dirty="0"/>
          </a:p>
        </p:txBody>
      </p:sp>
      <p:sp>
        <p:nvSpPr>
          <p:cNvPr id="4" name="Right Arrow 3"/>
          <p:cNvSpPr/>
          <p:nvPr/>
        </p:nvSpPr>
        <p:spPr>
          <a:xfrm>
            <a:off x="6100315" y="2399165"/>
            <a:ext cx="774602" cy="3305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100315" y="2842207"/>
            <a:ext cx="774602" cy="3305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100312" y="3710307"/>
            <a:ext cx="774602" cy="3305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100312" y="4126997"/>
            <a:ext cx="774602" cy="3305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00315" y="4991890"/>
            <a:ext cx="774602" cy="3305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10228" y="1495002"/>
            <a:ext cx="6817488" cy="461665"/>
          </a:xfrm>
          <a:prstGeom prst="rect">
            <a:avLst/>
          </a:prstGeom>
          <a:noFill/>
        </p:spPr>
        <p:txBody>
          <a:bodyPr wrap="square" rtlCol="0">
            <a:spAutoFit/>
          </a:bodyPr>
          <a:lstStyle/>
          <a:p>
            <a:r>
              <a:rPr lang="en-US" sz="2400" dirty="0" smtClean="0"/>
              <a:t>Don’t fall for the “Chapter Trap”</a:t>
            </a:r>
            <a:endParaRPr lang="en-US" sz="2400" dirty="0"/>
          </a:p>
        </p:txBody>
      </p:sp>
    </p:spTree>
    <p:extLst>
      <p:ext uri="{BB962C8B-B14F-4D97-AF65-F5344CB8AC3E}">
        <p14:creationId xmlns:p14="http://schemas.microsoft.com/office/powerpoint/2010/main" val="18734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486907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3:1 </a:t>
            </a:r>
            <a:r>
              <a:rPr lang="en-US" sz="2800" dirty="0" smtClean="0">
                <a:solidFill>
                  <a:schemeClr val="tx1"/>
                </a:solidFill>
              </a:rPr>
              <a:t>And I , brethren, could not speak to you as to spiritual men, but as to men of flesh, as to infants in Christ.  2 I gave you milk to drink, not solid food; for you were not yet able to </a:t>
            </a:r>
            <a:r>
              <a:rPr lang="en-US" sz="2800" i="1" dirty="0" smtClean="0">
                <a:solidFill>
                  <a:schemeClr val="tx1"/>
                </a:solidFill>
              </a:rPr>
              <a:t>receive it.  </a:t>
            </a:r>
            <a:r>
              <a:rPr lang="en-US" sz="2800" dirty="0" smtClean="0">
                <a:solidFill>
                  <a:schemeClr val="tx1"/>
                </a:solidFill>
              </a:rPr>
              <a:t>Indeed, even now you are not yet able, 3 for you are still fleshly.  For since there is jealousy and strife among you, are you not fleshly, and are you not walking like mere men?  4 For when one says, “I am of Paul,” and another, “I am of Apollos,” are you not </a:t>
            </a:r>
            <a:r>
              <a:rPr lang="en-US" sz="2800" i="1" dirty="0" smtClean="0">
                <a:solidFill>
                  <a:schemeClr val="tx1"/>
                </a:solidFill>
              </a:rPr>
              <a:t>mere </a:t>
            </a:r>
            <a:r>
              <a:rPr lang="en-US" sz="2800" dirty="0" smtClean="0">
                <a:solidFill>
                  <a:schemeClr val="tx1"/>
                </a:solidFill>
              </a:rPr>
              <a:t>men?</a:t>
            </a:r>
            <a:endParaRPr lang="en-US" sz="2800" dirty="0">
              <a:solidFill>
                <a:schemeClr val="tx1"/>
              </a:solidFill>
            </a:endParaRPr>
          </a:p>
        </p:txBody>
      </p:sp>
    </p:spTree>
    <p:extLst>
      <p:ext uri="{BB962C8B-B14F-4D97-AF65-F5344CB8AC3E}">
        <p14:creationId xmlns:p14="http://schemas.microsoft.com/office/powerpoint/2010/main" val="148856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363058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3:1 </a:t>
            </a:r>
            <a:r>
              <a:rPr lang="en-US" sz="2800" dirty="0" smtClean="0">
                <a:solidFill>
                  <a:schemeClr val="tx1"/>
                </a:solidFill>
              </a:rPr>
              <a:t>And I , brethren, could not speak to you as to spiritual men, </a:t>
            </a:r>
            <a:r>
              <a:rPr lang="en-US" sz="2800" dirty="0" smtClean="0">
                <a:solidFill>
                  <a:srgbClr val="FFFF00"/>
                </a:solidFill>
              </a:rPr>
              <a:t>but as to men of flesh</a:t>
            </a:r>
            <a:r>
              <a:rPr lang="en-US" sz="2800" dirty="0" smtClean="0">
                <a:solidFill>
                  <a:schemeClr val="tx1"/>
                </a:solidFill>
              </a:rPr>
              <a:t>, as to infants in Christ.  2 I gave you milk to drink, not solid food; for you were not yet able to </a:t>
            </a:r>
            <a:r>
              <a:rPr lang="en-US" sz="2800" i="1" dirty="0" smtClean="0">
                <a:solidFill>
                  <a:schemeClr val="tx1"/>
                </a:solidFill>
              </a:rPr>
              <a:t>receive it.  </a:t>
            </a:r>
            <a:r>
              <a:rPr lang="en-US" sz="2800" dirty="0" smtClean="0">
                <a:solidFill>
                  <a:schemeClr val="tx1"/>
                </a:solidFill>
              </a:rPr>
              <a:t>Indeed, even now you are not yet able, 3 for you are still fleshly.  For since there is jealousy and strife among you, are you not fleshly, and are you not walking like mere men?  4 For when one says, “I am of Paul,” and another, “I am of Apollos,” are you not </a:t>
            </a:r>
            <a:r>
              <a:rPr lang="en-US" sz="2800" i="1" dirty="0" smtClean="0">
                <a:solidFill>
                  <a:schemeClr val="tx1"/>
                </a:solidFill>
              </a:rPr>
              <a:t>mere </a:t>
            </a:r>
            <a:r>
              <a:rPr lang="en-US" sz="2800" dirty="0" smtClean="0">
                <a:solidFill>
                  <a:schemeClr val="tx1"/>
                </a:solidFill>
              </a:rPr>
              <a:t>men?</a:t>
            </a:r>
            <a:endParaRPr lang="en-US" sz="2800" dirty="0">
              <a:solidFill>
                <a:schemeClr val="tx1"/>
              </a:solidFill>
            </a:endParaRPr>
          </a:p>
        </p:txBody>
      </p:sp>
      <p:cxnSp>
        <p:nvCxnSpPr>
          <p:cNvPr id="4" name="Straight Connector 3"/>
          <p:cNvCxnSpPr/>
          <p:nvPr/>
        </p:nvCxnSpPr>
        <p:spPr>
          <a:xfrm>
            <a:off x="7407797" y="1169042"/>
            <a:ext cx="648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15387" y="1562582"/>
            <a:ext cx="2347732" cy="1929"/>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97098" y="4172679"/>
            <a:ext cx="8161125" cy="1441043"/>
          </a:xfrm>
          <a:prstGeom prst="rect">
            <a:avLst/>
          </a:prstGeom>
          <a:ln>
            <a:solidFill>
              <a:schemeClr val="bg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smtClean="0">
                <a:solidFill>
                  <a:srgbClr val="FFFF00"/>
                </a:solidFill>
              </a:rPr>
              <a:t>2:14 </a:t>
            </a:r>
            <a:r>
              <a:rPr lang="en-US" sz="2000" dirty="0" smtClean="0">
                <a:solidFill>
                  <a:schemeClr val="tx1"/>
                </a:solidFill>
              </a:rPr>
              <a:t>“natural man” </a:t>
            </a:r>
            <a:r>
              <a:rPr lang="el-GR" sz="2000" dirty="0"/>
              <a:t>ψυχικὸς</a:t>
            </a:r>
            <a:r>
              <a:rPr lang="en-US" sz="2000" dirty="0"/>
              <a:t> </a:t>
            </a:r>
            <a:r>
              <a:rPr lang="el-GR" sz="2000" dirty="0"/>
              <a:t>(</a:t>
            </a:r>
            <a:r>
              <a:rPr lang="en-US" sz="2000" dirty="0" err="1"/>
              <a:t>psychikos</a:t>
            </a:r>
            <a:r>
              <a:rPr lang="en-US" sz="2000" dirty="0" smtClean="0"/>
              <a:t>)</a:t>
            </a:r>
            <a:r>
              <a:rPr lang="en-US" sz="2000" dirty="0" smtClean="0">
                <a:solidFill>
                  <a:schemeClr val="tx1"/>
                </a:solidFill>
              </a:rPr>
              <a:t> = animal man or infidel</a:t>
            </a:r>
          </a:p>
          <a:p>
            <a:pPr marL="0" indent="0">
              <a:buNone/>
            </a:pPr>
            <a:r>
              <a:rPr lang="en-US" sz="2000" dirty="0" smtClean="0">
                <a:solidFill>
                  <a:srgbClr val="FFFF00"/>
                </a:solidFill>
              </a:rPr>
              <a:t>3:1    </a:t>
            </a:r>
            <a:r>
              <a:rPr lang="en-US" sz="2000" dirty="0" smtClean="0">
                <a:solidFill>
                  <a:schemeClr val="tx1"/>
                </a:solidFill>
              </a:rPr>
              <a:t>“men of flesh’ </a:t>
            </a:r>
            <a:r>
              <a:rPr lang="el-GR" sz="2000" dirty="0"/>
              <a:t>σαρκίνοις (</a:t>
            </a:r>
            <a:r>
              <a:rPr lang="en-US" sz="2000" dirty="0" err="1"/>
              <a:t>sarkinois</a:t>
            </a:r>
            <a:r>
              <a:rPr lang="en-US" sz="2000" dirty="0"/>
              <a:t>) </a:t>
            </a:r>
            <a:r>
              <a:rPr lang="en-US" sz="2000" dirty="0" smtClean="0"/>
              <a:t>= fleshly, weak</a:t>
            </a:r>
          </a:p>
          <a:p>
            <a:pPr marL="0" indent="0">
              <a:buNone/>
            </a:pPr>
            <a:r>
              <a:rPr lang="en-US" sz="2000" b="1" dirty="0">
                <a:solidFill>
                  <a:schemeClr val="tx1"/>
                </a:solidFill>
              </a:rPr>
              <a:t>	</a:t>
            </a:r>
            <a:r>
              <a:rPr lang="en-US" sz="2000" b="1" dirty="0" smtClean="0">
                <a:solidFill>
                  <a:schemeClr val="tx1"/>
                </a:solidFill>
              </a:rPr>
              <a:t>- </a:t>
            </a:r>
            <a:r>
              <a:rPr lang="en-US" sz="2000" dirty="0" smtClean="0">
                <a:solidFill>
                  <a:schemeClr val="tx1"/>
                </a:solidFill>
              </a:rPr>
              <a:t>Paul uses the same word describing himself in </a:t>
            </a:r>
            <a:r>
              <a:rPr lang="en-US" sz="2000" dirty="0" smtClean="0">
                <a:solidFill>
                  <a:srgbClr val="FFFF00"/>
                </a:solidFill>
              </a:rPr>
              <a:t>Romans 7:14</a:t>
            </a:r>
            <a:endParaRPr lang="en-US" sz="2000" dirty="0">
              <a:solidFill>
                <a:srgbClr val="FFFF00"/>
              </a:solidFill>
            </a:endParaRPr>
          </a:p>
        </p:txBody>
      </p:sp>
    </p:spTree>
    <p:extLst>
      <p:ext uri="{BB962C8B-B14F-4D97-AF65-F5344CB8AC3E}">
        <p14:creationId xmlns:p14="http://schemas.microsoft.com/office/powerpoint/2010/main" val="15960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363058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3:1 </a:t>
            </a:r>
            <a:r>
              <a:rPr lang="en-US" sz="2800" dirty="0" smtClean="0">
                <a:solidFill>
                  <a:schemeClr val="tx1"/>
                </a:solidFill>
              </a:rPr>
              <a:t>And I , brethren, could not speak to you as to spiritual men, but as to men of flesh, </a:t>
            </a:r>
            <a:r>
              <a:rPr lang="en-US" sz="2800" dirty="0" smtClean="0">
                <a:solidFill>
                  <a:srgbClr val="FFFF00"/>
                </a:solidFill>
              </a:rPr>
              <a:t>as to infants in Christ.</a:t>
            </a:r>
            <a:r>
              <a:rPr lang="en-US" sz="2800" dirty="0" smtClean="0">
                <a:solidFill>
                  <a:schemeClr val="tx1"/>
                </a:solidFill>
              </a:rPr>
              <a:t>  2 </a:t>
            </a:r>
            <a:r>
              <a:rPr lang="en-US" sz="2800" dirty="0" smtClean="0">
                <a:solidFill>
                  <a:srgbClr val="FFFF00"/>
                </a:solidFill>
              </a:rPr>
              <a:t>I gave you milk to drink, not solid food; for you were not yet able to </a:t>
            </a:r>
            <a:r>
              <a:rPr lang="en-US" sz="2800" i="1" dirty="0" smtClean="0">
                <a:solidFill>
                  <a:srgbClr val="FFFF00"/>
                </a:solidFill>
              </a:rPr>
              <a:t>receive it.  </a:t>
            </a:r>
            <a:r>
              <a:rPr lang="en-US" sz="2800" dirty="0" smtClean="0">
                <a:solidFill>
                  <a:srgbClr val="FFFF00"/>
                </a:solidFill>
              </a:rPr>
              <a:t>Indeed, even now you are not yet able</a:t>
            </a:r>
            <a:r>
              <a:rPr lang="en-US" sz="2800" dirty="0" smtClean="0">
                <a:solidFill>
                  <a:schemeClr val="tx1"/>
                </a:solidFill>
              </a:rPr>
              <a:t>, 3 for you are still fleshly.  For since there is jealousy and strife among you, are you not fleshly, and are you not walking like mere men?  4 For when one says, “I am of Paul,” and another, “I am of Apollos,” are you not </a:t>
            </a:r>
            <a:r>
              <a:rPr lang="en-US" sz="2800" i="1" dirty="0" smtClean="0">
                <a:solidFill>
                  <a:schemeClr val="tx1"/>
                </a:solidFill>
              </a:rPr>
              <a:t>mere </a:t>
            </a:r>
            <a:r>
              <a:rPr lang="en-US" sz="2800" dirty="0" smtClean="0">
                <a:solidFill>
                  <a:schemeClr val="tx1"/>
                </a:solidFill>
              </a:rPr>
              <a:t>men?</a:t>
            </a:r>
            <a:endParaRPr lang="en-US" sz="2800" dirty="0">
              <a:solidFill>
                <a:schemeClr val="tx1"/>
              </a:solidFill>
            </a:endParaRPr>
          </a:p>
        </p:txBody>
      </p:sp>
      <p:sp>
        <p:nvSpPr>
          <p:cNvPr id="9" name="Content Placeholder 2"/>
          <p:cNvSpPr txBox="1">
            <a:spLocks/>
          </p:cNvSpPr>
          <p:nvPr/>
        </p:nvSpPr>
        <p:spPr>
          <a:xfrm>
            <a:off x="497098" y="4172679"/>
            <a:ext cx="8161125" cy="1441043"/>
          </a:xfrm>
          <a:prstGeom prst="rect">
            <a:avLst/>
          </a:prstGeom>
          <a:ln>
            <a:solidFill>
              <a:schemeClr val="bg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smtClean="0">
                <a:solidFill>
                  <a:srgbClr val="FFFF00"/>
                </a:solidFill>
              </a:rPr>
              <a:t>What were the Corinthians like?  (Hebrews 5:12-14)</a:t>
            </a:r>
          </a:p>
          <a:p>
            <a:pPr marL="0" indent="0">
              <a:buNone/>
            </a:pPr>
            <a:r>
              <a:rPr lang="en-US" sz="2000" dirty="0" smtClean="0">
                <a:solidFill>
                  <a:schemeClr val="tx1"/>
                </a:solidFill>
              </a:rPr>
              <a:t>    - Not accustomed to the word of righteousness</a:t>
            </a:r>
          </a:p>
          <a:p>
            <a:pPr marL="0" indent="0">
              <a:buNone/>
            </a:pPr>
            <a:r>
              <a:rPr lang="en-US" sz="2000" dirty="0">
                <a:solidFill>
                  <a:schemeClr val="tx1"/>
                </a:solidFill>
              </a:rPr>
              <a:t> </a:t>
            </a:r>
            <a:r>
              <a:rPr lang="en-US" sz="2000" dirty="0" smtClean="0">
                <a:solidFill>
                  <a:schemeClr val="tx1"/>
                </a:solidFill>
              </a:rPr>
              <a:t>   - Did not have senses trained to discern good and evil</a:t>
            </a:r>
          </a:p>
          <a:p>
            <a:pPr marL="0" indent="0">
              <a:buNone/>
            </a:pPr>
            <a:r>
              <a:rPr lang="en-US" sz="2000" dirty="0" smtClean="0">
                <a:solidFill>
                  <a:srgbClr val="FFFF00"/>
                </a:solidFill>
              </a:rPr>
              <a:t>What, physically speaking, determines our ability to handle solid food?</a:t>
            </a:r>
            <a:endParaRPr lang="en-US" sz="2000" dirty="0">
              <a:solidFill>
                <a:srgbClr val="FFFF00"/>
              </a:solidFill>
            </a:endParaRPr>
          </a:p>
        </p:txBody>
      </p:sp>
    </p:spTree>
    <p:extLst>
      <p:ext uri="{BB962C8B-B14F-4D97-AF65-F5344CB8AC3E}">
        <p14:creationId xmlns:p14="http://schemas.microsoft.com/office/powerpoint/2010/main" val="6492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363058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3:1 </a:t>
            </a:r>
            <a:r>
              <a:rPr lang="en-US" sz="2800" dirty="0" smtClean="0">
                <a:solidFill>
                  <a:schemeClr val="tx1"/>
                </a:solidFill>
              </a:rPr>
              <a:t>And I , brethren, could not speak to you as to spiritual men, </a:t>
            </a:r>
            <a:r>
              <a:rPr lang="en-US" sz="2800" dirty="0" smtClean="0">
                <a:solidFill>
                  <a:srgbClr val="FFFF00"/>
                </a:solidFill>
              </a:rPr>
              <a:t>but as to men of flesh</a:t>
            </a:r>
            <a:r>
              <a:rPr lang="en-US" sz="2800" dirty="0" smtClean="0">
                <a:solidFill>
                  <a:schemeClr val="tx1"/>
                </a:solidFill>
              </a:rPr>
              <a:t>, as to infants in Christ.  2 I gave you milk to drink, not solid food; for you were not yet able to </a:t>
            </a:r>
            <a:r>
              <a:rPr lang="en-US" sz="2800" i="1" dirty="0" smtClean="0">
                <a:solidFill>
                  <a:schemeClr val="tx1"/>
                </a:solidFill>
              </a:rPr>
              <a:t>receive it.  </a:t>
            </a:r>
            <a:r>
              <a:rPr lang="en-US" sz="2800" dirty="0" smtClean="0">
                <a:solidFill>
                  <a:schemeClr val="tx1"/>
                </a:solidFill>
              </a:rPr>
              <a:t>Indeed, even now you are not yet able, 3 for </a:t>
            </a:r>
            <a:r>
              <a:rPr lang="en-US" sz="2800" dirty="0" smtClean="0">
                <a:solidFill>
                  <a:srgbClr val="FFFF00"/>
                </a:solidFill>
              </a:rPr>
              <a:t>you are still fleshly</a:t>
            </a:r>
            <a:r>
              <a:rPr lang="en-US" sz="2800" dirty="0" smtClean="0">
                <a:solidFill>
                  <a:schemeClr val="tx1"/>
                </a:solidFill>
              </a:rPr>
              <a:t>.  For since there is jealousy and strife among you, </a:t>
            </a:r>
            <a:r>
              <a:rPr lang="en-US" sz="2800" dirty="0" smtClean="0">
                <a:solidFill>
                  <a:srgbClr val="FFFF00"/>
                </a:solidFill>
              </a:rPr>
              <a:t>are you not fleshly</a:t>
            </a:r>
            <a:r>
              <a:rPr lang="en-US" sz="2800" dirty="0" smtClean="0">
                <a:solidFill>
                  <a:schemeClr val="tx1"/>
                </a:solidFill>
              </a:rPr>
              <a:t>, and </a:t>
            </a:r>
            <a:r>
              <a:rPr lang="en-US" sz="2800" dirty="0" smtClean="0">
                <a:solidFill>
                  <a:srgbClr val="FFFF00"/>
                </a:solidFill>
              </a:rPr>
              <a:t>are you not walking like mere men?  </a:t>
            </a:r>
            <a:r>
              <a:rPr lang="en-US" sz="2800" dirty="0" smtClean="0">
                <a:solidFill>
                  <a:schemeClr val="tx1"/>
                </a:solidFill>
              </a:rPr>
              <a:t>4 For when one says, “I am of Paul,” and another, “I am of Apollos,” </a:t>
            </a:r>
            <a:r>
              <a:rPr lang="en-US" sz="2800" dirty="0" smtClean="0">
                <a:solidFill>
                  <a:srgbClr val="FFFF00"/>
                </a:solidFill>
              </a:rPr>
              <a:t>are you not </a:t>
            </a:r>
            <a:r>
              <a:rPr lang="en-US" sz="2800" i="1" dirty="0" smtClean="0">
                <a:solidFill>
                  <a:srgbClr val="FFFF00"/>
                </a:solidFill>
              </a:rPr>
              <a:t>mere </a:t>
            </a:r>
            <a:r>
              <a:rPr lang="en-US" sz="2800" dirty="0" smtClean="0">
                <a:solidFill>
                  <a:srgbClr val="FFFF00"/>
                </a:solidFill>
              </a:rPr>
              <a:t>men</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345094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3"/>
            <a:ext cx="8161125" cy="3630587"/>
          </a:xfrm>
        </p:spPr>
        <p:txBody>
          <a:bodyPr>
            <a:noAutofit/>
          </a:bodyPr>
          <a:lstStyle/>
          <a:p>
            <a:pPr marL="0" indent="0">
              <a:buNone/>
            </a:pPr>
            <a:r>
              <a:rPr lang="en-US" sz="2800" dirty="0" smtClean="0">
                <a:solidFill>
                  <a:srgbClr val="FFFF00"/>
                </a:solidFill>
              </a:rPr>
              <a:t>1 Corinthians </a:t>
            </a:r>
            <a:r>
              <a:rPr lang="en-US" sz="2800" dirty="0" smtClean="0">
                <a:solidFill>
                  <a:srgbClr val="FFFF00"/>
                </a:solidFill>
              </a:rPr>
              <a:t>3:1 </a:t>
            </a:r>
            <a:r>
              <a:rPr lang="en-US" sz="2800" dirty="0" smtClean="0">
                <a:solidFill>
                  <a:schemeClr val="tx1"/>
                </a:solidFill>
              </a:rPr>
              <a:t>And I , brethren, could not speak to you as to spiritual men, </a:t>
            </a:r>
            <a:r>
              <a:rPr lang="en-US" sz="2800" dirty="0" smtClean="0">
                <a:solidFill>
                  <a:srgbClr val="FFFF00"/>
                </a:solidFill>
              </a:rPr>
              <a:t>but as to men of flesh</a:t>
            </a:r>
            <a:r>
              <a:rPr lang="en-US" sz="2800" dirty="0" smtClean="0">
                <a:solidFill>
                  <a:schemeClr val="tx1"/>
                </a:solidFill>
              </a:rPr>
              <a:t>, as to infants in Christ.  2 I gave you milk to drink, not solid food; for you were not yet able to </a:t>
            </a:r>
            <a:r>
              <a:rPr lang="en-US" sz="2800" i="1" dirty="0" smtClean="0">
                <a:solidFill>
                  <a:schemeClr val="tx1"/>
                </a:solidFill>
              </a:rPr>
              <a:t>receive it.  </a:t>
            </a:r>
            <a:r>
              <a:rPr lang="en-US" sz="2800" dirty="0" smtClean="0">
                <a:solidFill>
                  <a:schemeClr val="tx1"/>
                </a:solidFill>
              </a:rPr>
              <a:t>Indeed, even now you are not yet able, 3 for </a:t>
            </a:r>
            <a:r>
              <a:rPr lang="en-US" sz="2800" dirty="0" smtClean="0">
                <a:solidFill>
                  <a:srgbClr val="FFFF00"/>
                </a:solidFill>
              </a:rPr>
              <a:t>you are still fleshly</a:t>
            </a:r>
            <a:r>
              <a:rPr lang="en-US" sz="2800" dirty="0" smtClean="0">
                <a:solidFill>
                  <a:schemeClr val="tx1"/>
                </a:solidFill>
              </a:rPr>
              <a:t>.  For since </a:t>
            </a:r>
            <a:r>
              <a:rPr lang="en-US" sz="2800" b="1" u="sng" dirty="0" smtClean="0">
                <a:solidFill>
                  <a:srgbClr val="FB2E05"/>
                </a:solidFill>
              </a:rPr>
              <a:t>there is jealousy and strife among you</a:t>
            </a:r>
            <a:r>
              <a:rPr lang="en-US" sz="2800" dirty="0" smtClean="0">
                <a:solidFill>
                  <a:schemeClr val="tx1"/>
                </a:solidFill>
              </a:rPr>
              <a:t>, </a:t>
            </a:r>
            <a:r>
              <a:rPr lang="en-US" sz="2800" dirty="0" smtClean="0">
                <a:solidFill>
                  <a:srgbClr val="FFFF00"/>
                </a:solidFill>
              </a:rPr>
              <a:t>are you not fleshly</a:t>
            </a:r>
            <a:r>
              <a:rPr lang="en-US" sz="2800" dirty="0" smtClean="0">
                <a:solidFill>
                  <a:schemeClr val="tx1"/>
                </a:solidFill>
              </a:rPr>
              <a:t>, and </a:t>
            </a:r>
            <a:r>
              <a:rPr lang="en-US" sz="2800" dirty="0" smtClean="0">
                <a:solidFill>
                  <a:srgbClr val="FFFF00"/>
                </a:solidFill>
              </a:rPr>
              <a:t>are you not walking like mere men?  </a:t>
            </a:r>
            <a:r>
              <a:rPr lang="en-US" sz="2800" dirty="0" smtClean="0">
                <a:solidFill>
                  <a:schemeClr val="tx1"/>
                </a:solidFill>
              </a:rPr>
              <a:t>4 For when one says, “I am of Paul,” and another, “I am of Apollos,” </a:t>
            </a:r>
            <a:r>
              <a:rPr lang="en-US" sz="2800" dirty="0" smtClean="0">
                <a:solidFill>
                  <a:srgbClr val="FFFF00"/>
                </a:solidFill>
              </a:rPr>
              <a:t>are you not </a:t>
            </a:r>
            <a:r>
              <a:rPr lang="en-US" sz="2800" i="1" dirty="0" smtClean="0">
                <a:solidFill>
                  <a:srgbClr val="FFFF00"/>
                </a:solidFill>
              </a:rPr>
              <a:t>mere </a:t>
            </a:r>
            <a:r>
              <a:rPr lang="en-US" sz="2800" dirty="0" smtClean="0">
                <a:solidFill>
                  <a:srgbClr val="FFFF00"/>
                </a:solidFill>
              </a:rPr>
              <a:t>men</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50900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4451</TotalTime>
  <Words>2162</Words>
  <Application>Microsoft Office PowerPoint</Application>
  <PresentationFormat>On-screen Show (16:10)</PresentationFormat>
  <Paragraphs>97</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Corbel</vt:lpstr>
      <vt:lpstr>Garamond</vt:lpstr>
      <vt:lpstr>Times New Roman</vt:lpstr>
      <vt:lpstr>Depth</vt:lpstr>
      <vt:lpstr>I Corinthians</vt:lpstr>
      <vt:lpstr>PowerPoint Presentation</vt:lpstr>
      <vt:lpstr>Approach for today’s study:</vt:lpstr>
      <vt:lpstr>Continuing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Emily</cp:lastModifiedBy>
  <cp:revision>357</cp:revision>
  <cp:lastPrinted>2014-11-03T19:34:07Z</cp:lastPrinted>
  <dcterms:created xsi:type="dcterms:W3CDTF">2014-10-30T23:01:40Z</dcterms:created>
  <dcterms:modified xsi:type="dcterms:W3CDTF">2017-03-05T12:41:00Z</dcterms:modified>
</cp:coreProperties>
</file>