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581" r:id="rId2"/>
    <p:sldId id="284" r:id="rId3"/>
    <p:sldId id="464" r:id="rId4"/>
    <p:sldId id="599" r:id="rId5"/>
    <p:sldId id="600" r:id="rId6"/>
    <p:sldId id="577" r:id="rId7"/>
    <p:sldId id="590" r:id="rId8"/>
    <p:sldId id="588" r:id="rId9"/>
    <p:sldId id="589" r:id="rId10"/>
    <p:sldId id="591" r:id="rId11"/>
    <p:sldId id="595" r:id="rId12"/>
    <p:sldId id="582" r:id="rId13"/>
    <p:sldId id="592" r:id="rId14"/>
    <p:sldId id="583" r:id="rId15"/>
    <p:sldId id="593" r:id="rId16"/>
    <p:sldId id="584" r:id="rId17"/>
    <p:sldId id="594" r:id="rId18"/>
    <p:sldId id="585" r:id="rId19"/>
    <p:sldId id="586" r:id="rId20"/>
    <p:sldId id="596" r:id="rId21"/>
    <p:sldId id="587" r:id="rId22"/>
    <p:sldId id="597" r:id="rId23"/>
    <p:sldId id="598" r:id="rId24"/>
    <p:sldId id="554" r:id="rId25"/>
  </p:sldIdLst>
  <p:sldSz cx="9144000" cy="5715000" type="screen16x10"/>
  <p:notesSz cx="7019925" cy="93059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FB2E05"/>
    <a:srgbClr val="3AC641"/>
    <a:srgbClr val="CF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993" autoAdjust="0"/>
  </p:normalViewPr>
  <p:slideViewPr>
    <p:cSldViewPr snapToGrid="0">
      <p:cViewPr varScale="1">
        <p:scale>
          <a:sx n="89" d="100"/>
          <a:sy n="89" d="100"/>
        </p:scale>
        <p:origin x="870" y="90"/>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5297"/>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5" y="0"/>
            <a:ext cx="3041967" cy="465297"/>
          </a:xfrm>
          <a:prstGeom prst="rect">
            <a:avLst/>
          </a:prstGeom>
        </p:spPr>
        <p:txBody>
          <a:bodyPr vert="horz" lIns="93287" tIns="46644" rIns="93287" bIns="46644" rtlCol="0"/>
          <a:lstStyle>
            <a:lvl1pPr algn="r">
              <a:defRPr sz="1200"/>
            </a:lvl1pPr>
          </a:lstStyle>
          <a:p>
            <a:fld id="{FBA6B3C6-8700-41E6-BA62-94D07E8ADFC1}" type="datetimeFigureOut">
              <a:rPr lang="en-US" smtClean="0"/>
              <a:t>3/18/2017</a:t>
            </a:fld>
            <a:endParaRPr lang="en-US"/>
          </a:p>
        </p:txBody>
      </p:sp>
      <p:sp>
        <p:nvSpPr>
          <p:cNvPr id="4" name="Footer Placeholder 3"/>
          <p:cNvSpPr>
            <a:spLocks noGrp="1"/>
          </p:cNvSpPr>
          <p:nvPr>
            <p:ph type="ftr" sz="quarter" idx="2"/>
          </p:nvPr>
        </p:nvSpPr>
        <p:spPr>
          <a:xfrm>
            <a:off x="1" y="8839014"/>
            <a:ext cx="3041967" cy="465297"/>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5" y="8839014"/>
            <a:ext cx="3041967" cy="465297"/>
          </a:xfrm>
          <a:prstGeom prst="rect">
            <a:avLst/>
          </a:prstGeom>
        </p:spPr>
        <p:txBody>
          <a:bodyPr vert="horz" lIns="93287" tIns="46644" rIns="93287" bIns="46644"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1967" cy="46691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5" y="2"/>
            <a:ext cx="3041967" cy="466911"/>
          </a:xfrm>
          <a:prstGeom prst="rect">
            <a:avLst/>
          </a:prstGeom>
        </p:spPr>
        <p:txBody>
          <a:bodyPr vert="horz" lIns="93287" tIns="46644" rIns="93287" bIns="46644" rtlCol="0"/>
          <a:lstStyle>
            <a:lvl1pPr algn="r">
              <a:defRPr sz="1200"/>
            </a:lvl1pPr>
          </a:lstStyle>
          <a:p>
            <a:fld id="{B048B65D-4972-4072-A0EB-5803DD0EFEEF}" type="datetimeFigureOut">
              <a:rPr lang="en-US" smtClean="0"/>
              <a:t>3/18/2017</a:t>
            </a:fld>
            <a:endParaRPr lang="en-US"/>
          </a:p>
        </p:txBody>
      </p:sp>
      <p:sp>
        <p:nvSpPr>
          <p:cNvPr id="4" name="Slide Image Placeholder 3"/>
          <p:cNvSpPr>
            <a:spLocks noGrp="1" noRot="1" noChangeAspect="1"/>
          </p:cNvSpPr>
          <p:nvPr>
            <p:ph type="sldImg" idx="2"/>
          </p:nvPr>
        </p:nvSpPr>
        <p:spPr>
          <a:xfrm>
            <a:off x="998538" y="1165225"/>
            <a:ext cx="5022850" cy="3138488"/>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5" y="4478477"/>
            <a:ext cx="5615939"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6"/>
            <a:ext cx="3041967"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5" y="8839016"/>
            <a:ext cx="3041967" cy="466911"/>
          </a:xfrm>
          <a:prstGeom prst="rect">
            <a:avLst/>
          </a:prstGeom>
        </p:spPr>
        <p:txBody>
          <a:bodyPr vert="horz" lIns="93287" tIns="46644" rIns="93287" bIns="46644"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384480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dirty="0"/>
          </a:p>
        </p:txBody>
      </p:sp>
    </p:spTree>
    <p:extLst>
      <p:ext uri="{BB962C8B-B14F-4D97-AF65-F5344CB8AC3E}">
        <p14:creationId xmlns:p14="http://schemas.microsoft.com/office/powerpoint/2010/main" val="423437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3/18/2017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a:t>
            </a:r>
            <a:r>
              <a:rPr lang="en-US" sz="3600" dirty="0" smtClean="0"/>
              <a:t>7</a:t>
            </a:r>
            <a:endParaRPr lang="en-US" sz="3600" dirty="0" smtClean="0"/>
          </a:p>
          <a:p>
            <a:pPr algn="ctr"/>
            <a:r>
              <a:rPr lang="en-US" sz="2800" dirty="0"/>
              <a:t>I Corinthians </a:t>
            </a:r>
            <a:r>
              <a:rPr lang="en-US" sz="2800" dirty="0" smtClean="0"/>
              <a:t>8 &amp; 9</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smtClean="0">
                <a:solidFill>
                  <a:srgbClr val="FFFF00"/>
                </a:solidFill>
              </a:rPr>
              <a:t>1 Corinthians 8:</a:t>
            </a:r>
            <a:r>
              <a:rPr lang="en-US" sz="2400" dirty="0" smtClean="0">
                <a:solidFill>
                  <a:srgbClr val="FFFF00"/>
                </a:solidFill>
              </a:rPr>
              <a:t>4</a:t>
            </a:r>
            <a:r>
              <a:rPr lang="en-US" sz="2400" dirty="0" smtClean="0">
                <a:solidFill>
                  <a:schemeClr val="tx1"/>
                </a:solidFill>
              </a:rPr>
              <a:t> Therefore concerning the eating of things sacrificed to idols, we know that there is no such thing as an idol in the world, and that there is no God but one.  5 For even if there are so-called gods whether in heaven or on earth, as indeed there are many gods and many lords, 6 yet for us there is but one God, the Father, from whom are all things and we exist for Him; and one Lord, Jesus Christ, by whom are all things, and we exist through him.</a:t>
            </a:r>
            <a:endParaRPr lang="en-US" dirty="0"/>
          </a:p>
        </p:txBody>
      </p:sp>
      <p:sp>
        <p:nvSpPr>
          <p:cNvPr id="7" name="TextBox 6"/>
          <p:cNvSpPr txBox="1"/>
          <p:nvPr/>
        </p:nvSpPr>
        <p:spPr>
          <a:xfrm>
            <a:off x="277660" y="3446743"/>
            <a:ext cx="8004131" cy="1754326"/>
          </a:xfrm>
          <a:prstGeom prst="rect">
            <a:avLst/>
          </a:prstGeom>
          <a:noFill/>
        </p:spPr>
        <p:txBody>
          <a:bodyPr wrap="square" rtlCol="0">
            <a:spAutoFit/>
          </a:bodyPr>
          <a:lstStyle/>
          <a:p>
            <a:r>
              <a:rPr lang="en-US" sz="5400" dirty="0" smtClean="0"/>
              <a:t>Sounds good!</a:t>
            </a:r>
          </a:p>
          <a:p>
            <a:r>
              <a:rPr lang="en-US" sz="5400" dirty="0" smtClean="0"/>
              <a:t>“However…”</a:t>
            </a:r>
            <a:endParaRPr lang="en-US" sz="5400" dirty="0"/>
          </a:p>
        </p:txBody>
      </p:sp>
      <p:cxnSp>
        <p:nvCxnSpPr>
          <p:cNvPr id="8" name="Straight Connector 7"/>
          <p:cNvCxnSpPr/>
          <p:nvPr/>
        </p:nvCxnSpPr>
        <p:spPr>
          <a:xfrm flipV="1">
            <a:off x="2605413" y="663879"/>
            <a:ext cx="54864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51145" y="2857501"/>
            <a:ext cx="4296428" cy="584775"/>
          </a:xfrm>
          <a:prstGeom prst="rect">
            <a:avLst/>
          </a:prstGeom>
          <a:noFill/>
        </p:spPr>
        <p:txBody>
          <a:bodyPr wrap="square" rtlCol="0">
            <a:spAutoFit/>
          </a:bodyPr>
          <a:lstStyle/>
          <a:p>
            <a:r>
              <a:rPr lang="en-US" sz="3200" dirty="0" smtClean="0">
                <a:solidFill>
                  <a:srgbClr val="FFFF00"/>
                </a:solidFill>
              </a:rPr>
              <a:t>I Corinthians 10:14-22</a:t>
            </a:r>
            <a:endParaRPr lang="en-US" sz="3200" dirty="0">
              <a:solidFill>
                <a:srgbClr val="FFFF00"/>
              </a:solidFill>
            </a:endParaRPr>
          </a:p>
        </p:txBody>
      </p:sp>
    </p:spTree>
    <p:extLst>
      <p:ext uri="{BB962C8B-B14F-4D97-AF65-F5344CB8AC3E}">
        <p14:creationId xmlns:p14="http://schemas.microsoft.com/office/powerpoint/2010/main" val="162616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Autofit/>
          </a:bodyPr>
          <a:lstStyle/>
          <a:p>
            <a:pPr marL="0" indent="0">
              <a:buNone/>
            </a:pPr>
            <a:r>
              <a:rPr lang="en-US" sz="2600" dirty="0">
                <a:solidFill>
                  <a:srgbClr val="FFFF00"/>
                </a:solidFill>
              </a:rPr>
              <a:t>1 Corinthians </a:t>
            </a:r>
            <a:r>
              <a:rPr lang="en-US" sz="2600" dirty="0" smtClean="0">
                <a:solidFill>
                  <a:srgbClr val="FFFF00"/>
                </a:solidFill>
              </a:rPr>
              <a:t>8:7 </a:t>
            </a:r>
            <a:r>
              <a:rPr lang="en-US" sz="2600" dirty="0" smtClean="0">
                <a:solidFill>
                  <a:schemeClr val="tx1"/>
                </a:solidFill>
              </a:rPr>
              <a:t>However </a:t>
            </a:r>
            <a:r>
              <a:rPr lang="en-US" sz="2600" dirty="0" smtClean="0">
                <a:solidFill>
                  <a:srgbClr val="FFFF00"/>
                </a:solidFill>
              </a:rPr>
              <a:t>not all men have this knowledge</a:t>
            </a:r>
            <a:r>
              <a:rPr lang="en-US" sz="2600" dirty="0" smtClean="0">
                <a:solidFill>
                  <a:schemeClr val="tx1"/>
                </a:solidFill>
              </a:rPr>
              <a:t>; but some, being accustomed to the idol until now, eat food as if it were sacrificed to an idol; and their conscience being weak is defiled.  8 But food will not commend us to God; we are neither the worse if we do not eat, nor the better if we do eat.  9 But take care that this liberty of yours does not somehow become a stumbling block to the weak.  10 For if someone sees you, who have knowledge, dining in an idol’s temple, will not his conscience, if he is weak be strengthened to eat things sacrificed to idols?  11 For through your knowledge he who is weak is ruined</a:t>
            </a:r>
            <a:r>
              <a:rPr lang="en-US" sz="2600" dirty="0" smtClean="0">
                <a:solidFill>
                  <a:schemeClr val="tx1"/>
                </a:solidFill>
              </a:rPr>
              <a:t>, the brother for whose sake Christ died.  12 And so, by sinning against the brethren and wounding their conscience when it is weak, you sin against Christ.  13 Therefore, if food causes my brother to stumble, I will never eat meat again, so that I will not cause my brother to stumble.</a:t>
            </a:r>
            <a:endParaRPr lang="en-US" sz="2600" dirty="0"/>
          </a:p>
        </p:txBody>
      </p:sp>
      <p:cxnSp>
        <p:nvCxnSpPr>
          <p:cNvPr id="4" name="Straight Connector 3"/>
          <p:cNvCxnSpPr/>
          <p:nvPr/>
        </p:nvCxnSpPr>
        <p:spPr>
          <a:xfrm flipV="1">
            <a:off x="100207" y="2167003"/>
            <a:ext cx="79552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00207" y="2505206"/>
            <a:ext cx="3933174"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716033" y="1816275"/>
            <a:ext cx="1252603"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9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384110" y="4311042"/>
            <a:ext cx="4083485" cy="35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207" y="4661770"/>
            <a:ext cx="8555278" cy="35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206" y="5012498"/>
            <a:ext cx="4083485" cy="35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
            <a:ext cx="9143999" cy="5715000"/>
          </a:xfrm>
        </p:spPr>
        <p:txBody>
          <a:bodyPr>
            <a:noAutofit/>
          </a:bodyPr>
          <a:lstStyle/>
          <a:p>
            <a:pPr marL="0" indent="0">
              <a:buNone/>
            </a:pPr>
            <a:r>
              <a:rPr lang="en-US" sz="2600" dirty="0">
                <a:solidFill>
                  <a:srgbClr val="FFFF00"/>
                </a:solidFill>
              </a:rPr>
              <a:t>1 Corinthians </a:t>
            </a:r>
            <a:r>
              <a:rPr lang="en-US" sz="2600" dirty="0" smtClean="0">
                <a:solidFill>
                  <a:srgbClr val="FFFF00"/>
                </a:solidFill>
              </a:rPr>
              <a:t>8:7 </a:t>
            </a:r>
            <a:r>
              <a:rPr lang="en-US" sz="2600" dirty="0" smtClean="0">
                <a:solidFill>
                  <a:schemeClr val="tx1"/>
                </a:solidFill>
              </a:rPr>
              <a:t>However </a:t>
            </a:r>
            <a:r>
              <a:rPr lang="en-US" sz="2600" dirty="0" smtClean="0">
                <a:solidFill>
                  <a:srgbClr val="FFFF00"/>
                </a:solidFill>
              </a:rPr>
              <a:t>not all men have this knowledge</a:t>
            </a:r>
            <a:r>
              <a:rPr lang="en-US" sz="2600" dirty="0" smtClean="0">
                <a:solidFill>
                  <a:schemeClr val="tx1"/>
                </a:solidFill>
              </a:rPr>
              <a:t>; but some, being accustomed to the idol until now, eat food as if it were sacrificed to an idol; and their conscience being weak is defiled.  8 But food will not commend us to God; we are neither the worse if we do not eat, nor the better if we do eat.  9 But take care that this liberty of yours does not somehow become a stumbling block to the weak.  </a:t>
            </a:r>
            <a:r>
              <a:rPr lang="en-US" sz="2600" dirty="0" smtClean="0">
                <a:solidFill>
                  <a:srgbClr val="FFFF00"/>
                </a:solidFill>
              </a:rPr>
              <a:t>10 For if someone sees you, who have knowledge, dining in an idol’s temple, will not his conscience, if he is weak be strengthened to eat things sacrificed to idols?  11 For through your knowledge he who is weak is ruined</a:t>
            </a:r>
            <a:r>
              <a:rPr lang="en-US" sz="2600" dirty="0" smtClean="0">
                <a:solidFill>
                  <a:srgbClr val="FFFF00"/>
                </a:solidFill>
              </a:rPr>
              <a:t>, the brother for whose sake Christ died.</a:t>
            </a:r>
            <a:r>
              <a:rPr lang="en-US" sz="2600" dirty="0" smtClean="0">
                <a:solidFill>
                  <a:schemeClr val="tx1"/>
                </a:solidFill>
              </a:rPr>
              <a:t>  12 And so, by sinning against the brethren and wounding their conscience when it is weak, you sin against Christ.  13 Therefore, if food causes my brother to stumble, I will never eat meat again, so that I will not cause my brother to stumble.</a:t>
            </a:r>
            <a:endParaRPr lang="en-US" sz="2600" dirty="0"/>
          </a:p>
        </p:txBody>
      </p:sp>
      <p:cxnSp>
        <p:nvCxnSpPr>
          <p:cNvPr id="4" name="Straight Connector 3"/>
          <p:cNvCxnSpPr/>
          <p:nvPr/>
        </p:nvCxnSpPr>
        <p:spPr>
          <a:xfrm flipV="1">
            <a:off x="100207" y="2167003"/>
            <a:ext cx="79552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00207" y="2505206"/>
            <a:ext cx="3933174"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716033" y="1816275"/>
            <a:ext cx="1252603"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95578" y="3983278"/>
            <a:ext cx="146304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06" y="4311042"/>
            <a:ext cx="27432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54064" y="4663858"/>
            <a:ext cx="29260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4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Autofit/>
          </a:bodyPr>
          <a:lstStyle/>
          <a:p>
            <a:pPr marL="0" indent="0" algn="ctr">
              <a:buNone/>
            </a:pPr>
            <a:endParaRPr lang="en-US" sz="4000" dirty="0" smtClean="0">
              <a:solidFill>
                <a:schemeClr val="tx1"/>
              </a:solidFill>
            </a:endParaRPr>
          </a:p>
          <a:p>
            <a:pPr marL="0" indent="0" algn="ctr">
              <a:buNone/>
            </a:pPr>
            <a:r>
              <a:rPr lang="en-US" sz="4800" dirty="0" smtClean="0">
                <a:solidFill>
                  <a:schemeClr val="tx1"/>
                </a:solidFill>
              </a:rPr>
              <a:t>So, to what does this apply for us?</a:t>
            </a:r>
          </a:p>
          <a:p>
            <a:pPr marL="0" indent="0" algn="ctr">
              <a:buNone/>
            </a:pPr>
            <a:endParaRPr lang="en-US" sz="4000" dirty="0" smtClean="0">
              <a:solidFill>
                <a:schemeClr val="tx1"/>
              </a:solidFill>
            </a:endParaRPr>
          </a:p>
          <a:p>
            <a:pPr marL="0" indent="0" algn="ctr">
              <a:buNone/>
            </a:pPr>
            <a:endParaRPr lang="en-US" sz="4000" dirty="0">
              <a:solidFill>
                <a:schemeClr val="tx1"/>
              </a:solidFill>
            </a:endParaRPr>
          </a:p>
          <a:p>
            <a:pPr marL="0" indent="0" algn="ctr">
              <a:buNone/>
            </a:pPr>
            <a:endParaRPr lang="en-US" sz="1800" dirty="0">
              <a:solidFill>
                <a:schemeClr val="tx1"/>
              </a:solidFill>
            </a:endParaRPr>
          </a:p>
          <a:p>
            <a:pPr marL="0" indent="0" algn="ctr">
              <a:buNone/>
            </a:pPr>
            <a:r>
              <a:rPr lang="en-US" sz="3600" dirty="0">
                <a:solidFill>
                  <a:schemeClr val="tx1"/>
                </a:solidFill>
              </a:rPr>
              <a:t>Therefore, if </a:t>
            </a:r>
            <a:r>
              <a:rPr lang="en-US" sz="3600" dirty="0" smtClean="0">
                <a:solidFill>
                  <a:schemeClr val="tx1"/>
                </a:solidFill>
              </a:rPr>
              <a:t>________ </a:t>
            </a:r>
            <a:r>
              <a:rPr lang="en-US" sz="3600" dirty="0">
                <a:solidFill>
                  <a:schemeClr val="tx1"/>
                </a:solidFill>
              </a:rPr>
              <a:t>causes my brother to stumble, I will never </a:t>
            </a:r>
            <a:r>
              <a:rPr lang="en-US" sz="3600" dirty="0" smtClean="0">
                <a:solidFill>
                  <a:schemeClr val="tx1"/>
                </a:solidFill>
              </a:rPr>
              <a:t>_______ </a:t>
            </a:r>
            <a:r>
              <a:rPr lang="en-US" sz="3600" dirty="0">
                <a:solidFill>
                  <a:schemeClr val="tx1"/>
                </a:solidFill>
              </a:rPr>
              <a:t>again, so that I will not cause my brother to stumble.</a:t>
            </a:r>
            <a:endParaRPr lang="en-US" sz="3600" dirty="0"/>
          </a:p>
          <a:p>
            <a:pPr marL="0" indent="0" algn="ctr">
              <a:buNone/>
            </a:pPr>
            <a:endParaRPr lang="en-US" sz="4000" dirty="0"/>
          </a:p>
        </p:txBody>
      </p:sp>
    </p:spTree>
    <p:extLst>
      <p:ext uri="{BB962C8B-B14F-4D97-AF65-F5344CB8AC3E}">
        <p14:creationId xmlns:p14="http://schemas.microsoft.com/office/powerpoint/2010/main" val="35573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600" dirty="0">
                <a:solidFill>
                  <a:srgbClr val="FFFF00"/>
                </a:solidFill>
              </a:rPr>
              <a:t>1 Corinthians </a:t>
            </a:r>
            <a:r>
              <a:rPr lang="en-US" sz="2600" dirty="0" smtClean="0">
                <a:solidFill>
                  <a:srgbClr val="FFFF00"/>
                </a:solidFill>
              </a:rPr>
              <a:t>9:1  </a:t>
            </a:r>
            <a:r>
              <a:rPr lang="en-US" sz="2600" dirty="0" smtClean="0">
                <a:solidFill>
                  <a:schemeClr val="tx1"/>
                </a:solidFill>
              </a:rPr>
              <a:t>Am I not free?  Am I not an apostle?  Have I not seen Jesus our Lord? </a:t>
            </a:r>
            <a:r>
              <a:rPr lang="en-US" sz="2600" dirty="0">
                <a:solidFill>
                  <a:schemeClr val="tx1"/>
                </a:solidFill>
              </a:rPr>
              <a:t> </a:t>
            </a:r>
            <a:r>
              <a:rPr lang="en-US" sz="2600" dirty="0" smtClean="0">
                <a:solidFill>
                  <a:schemeClr val="tx1"/>
                </a:solidFill>
              </a:rPr>
              <a:t>Are you not my work in the Lord?  2 If to others I am not an apostle, at least I am to you; for you are the seal of my apostleship in the Lord.  3 My defense to those who examine me is this:  4 Do we not have a right to eat and drink?  5 Do we not have a right to eat and drink?  5 Do we not have a right to take along a believing wife, even as the rest of the apostles and the brothers of the Lord and Cephas?  6 Or do only Barnabas and I not have a right to refrain from working?  7 Who at any time serves as a soldier at his own expense?  Who plants a vineyard and does not eat the fruit of it?  Or who tends a flock and does not use the milk of the flock?</a:t>
            </a:r>
            <a:endParaRPr lang="en-US" sz="2600" dirty="0"/>
          </a:p>
        </p:txBody>
      </p:sp>
    </p:spTree>
    <p:extLst>
      <p:ext uri="{BB962C8B-B14F-4D97-AF65-F5344CB8AC3E}">
        <p14:creationId xmlns:p14="http://schemas.microsoft.com/office/powerpoint/2010/main" val="1050813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600" dirty="0">
                <a:solidFill>
                  <a:srgbClr val="FFFF00"/>
                </a:solidFill>
              </a:rPr>
              <a:t>1 Corinthians </a:t>
            </a:r>
            <a:r>
              <a:rPr lang="en-US" sz="2600" dirty="0" smtClean="0">
                <a:solidFill>
                  <a:srgbClr val="FFFF00"/>
                </a:solidFill>
              </a:rPr>
              <a:t>9:1  Am I not free?  Am I not an apostle?  Have I not seen Jesus our Lord? </a:t>
            </a:r>
            <a:r>
              <a:rPr lang="en-US" sz="2600" dirty="0">
                <a:solidFill>
                  <a:srgbClr val="FFFF00"/>
                </a:solidFill>
              </a:rPr>
              <a:t> </a:t>
            </a:r>
            <a:r>
              <a:rPr lang="en-US" sz="2600" dirty="0" smtClean="0">
                <a:solidFill>
                  <a:srgbClr val="FFFF00"/>
                </a:solidFill>
              </a:rPr>
              <a:t>Are you not my work in the Lord?  </a:t>
            </a:r>
            <a:r>
              <a:rPr lang="en-US" sz="2600" dirty="0" smtClean="0">
                <a:solidFill>
                  <a:schemeClr val="tx1"/>
                </a:solidFill>
              </a:rPr>
              <a:t>2 If to others I am not an apostle, at least I am to you; for you are the seal of my apostleship in the Lord.  3 </a:t>
            </a:r>
            <a:r>
              <a:rPr lang="en-US" sz="2600" dirty="0" smtClean="0">
                <a:solidFill>
                  <a:srgbClr val="FFFF00"/>
                </a:solidFill>
              </a:rPr>
              <a:t>My defense to those who examine me is this:  4 Do we not have a right to eat and drink?  5 Do we not have a right to eat and drink?  5 Do we not have a right to take along a believing wife, even as the rest of the apostles and the brothers of the Lord and Cephas?  6 Or do only Barnabas and I not have a right to refrain from working?  7 Who at any time serves as a soldier at his own expense?  Who plants a vineyard and does not eat the fruit of it?  Or who tends a flock and does not use the milk of the flock?</a:t>
            </a:r>
            <a:endParaRPr lang="en-US" sz="2600" dirty="0">
              <a:solidFill>
                <a:srgbClr val="FFFF00"/>
              </a:solidFill>
            </a:endParaRPr>
          </a:p>
        </p:txBody>
      </p:sp>
    </p:spTree>
    <p:extLst>
      <p:ext uri="{BB962C8B-B14F-4D97-AF65-F5344CB8AC3E}">
        <p14:creationId xmlns:p14="http://schemas.microsoft.com/office/powerpoint/2010/main" val="68066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9:8 </a:t>
            </a:r>
            <a:r>
              <a:rPr lang="en-US" sz="2400" dirty="0" smtClean="0">
                <a:solidFill>
                  <a:schemeClr val="tx1"/>
                </a:solidFill>
              </a:rPr>
              <a:t>I am not speaking these things according to human judgment, am I?  Or does not the Law also say these things?  9 For it is written in the Law of Moses, “You shall not muzzle the ox while he is threshing.”  God is not concerned about the oxen is He?  10 Or is He speaking altogether for our sake?  </a:t>
            </a:r>
            <a:r>
              <a:rPr lang="en-US" sz="2400" dirty="0" smtClean="0">
                <a:solidFill>
                  <a:schemeClr val="tx1"/>
                </a:solidFill>
              </a:rPr>
              <a:t>Yes, for our sake it was written, because the plowman ought to plow in hope, and the thresher to thresh in hope of sharing the crops.  </a:t>
            </a:r>
            <a:r>
              <a:rPr lang="en-US" sz="2400" dirty="0" smtClean="0">
                <a:solidFill>
                  <a:schemeClr val="bg1">
                    <a:lumMod val="65000"/>
                    <a:lumOff val="35000"/>
                  </a:schemeClr>
                </a:solidFill>
              </a:rPr>
              <a:t>11 If we sowed spiritual things in you, is it too much if we reap material things from you?  12 If others share the right over you do we not more?  Nevertheless, we did not use this right, but we endure all things so that we will cause no hindrance to the gospel of Christ.  13 Do you not know that those who perform sacred services eat the food of the temple and those who attend regularly to the altar have their share from the altar?  14 So also the Lord directed those who proclaim the gospel to get their living from the gospel.</a:t>
            </a:r>
            <a:endParaRPr lang="en-US" dirty="0">
              <a:solidFill>
                <a:schemeClr val="bg1">
                  <a:lumMod val="65000"/>
                  <a:lumOff val="35000"/>
                </a:schemeClr>
              </a:solidFill>
            </a:endParaRPr>
          </a:p>
        </p:txBody>
      </p:sp>
    </p:spTree>
    <p:extLst>
      <p:ext uri="{BB962C8B-B14F-4D97-AF65-F5344CB8AC3E}">
        <p14:creationId xmlns:p14="http://schemas.microsoft.com/office/powerpoint/2010/main" val="3204253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9:8 </a:t>
            </a:r>
            <a:r>
              <a:rPr lang="en-US" sz="2400" dirty="0" smtClean="0">
                <a:solidFill>
                  <a:schemeClr val="tx1"/>
                </a:solidFill>
              </a:rPr>
              <a:t>I am not speaking these things according to human judgment, am I?  Or does not the Law also say these things?  9 For it is written in the Law of Moses, “You shall not muzzle the ox while he is threshing.”  God is not concerned about the oxen is He?  10 Or is He speaking altogether for our sake?  </a:t>
            </a:r>
            <a:r>
              <a:rPr lang="en-US" sz="2400" dirty="0" smtClean="0">
                <a:solidFill>
                  <a:schemeClr val="tx1"/>
                </a:solidFill>
              </a:rPr>
              <a:t>Yes, for our sake it was written, because the plowman ought to plow in hope, and the thresher to thresh in hope of sharing the crops.  </a:t>
            </a:r>
            <a:r>
              <a:rPr lang="en-US" sz="2400" dirty="0" smtClean="0">
                <a:solidFill>
                  <a:schemeClr val="bg1">
                    <a:lumMod val="65000"/>
                    <a:lumOff val="35000"/>
                  </a:schemeClr>
                </a:solidFill>
              </a:rPr>
              <a:t>11 </a:t>
            </a:r>
            <a:r>
              <a:rPr lang="en-US" sz="2400" dirty="0" smtClean="0">
                <a:solidFill>
                  <a:srgbClr val="FFFF00"/>
                </a:solidFill>
              </a:rPr>
              <a:t>If we sowed spiritual things in you, is it too much if we reap material things from you?  </a:t>
            </a:r>
            <a:r>
              <a:rPr lang="en-US" sz="2400" dirty="0" smtClean="0">
                <a:solidFill>
                  <a:schemeClr val="tx1"/>
                </a:solidFill>
              </a:rPr>
              <a:t>12 If others share the right over you do we not more?  Nevertheless, we did not use this right, but we endure all things so that we will cause no hindrance to the gospel of Christ.  13 Do you not know that those who perform sacred services eat the food of the temple and those who attend regularly to the altar have their share from the altar?  14 So also the Lord directed those who proclaim the gospel to get their living from the gospel.</a:t>
            </a:r>
            <a:endParaRPr lang="en-US" dirty="0">
              <a:solidFill>
                <a:schemeClr val="tx1"/>
              </a:solidFill>
            </a:endParaRPr>
          </a:p>
        </p:txBody>
      </p:sp>
      <p:cxnSp>
        <p:nvCxnSpPr>
          <p:cNvPr id="4" name="Straight Connector 3"/>
          <p:cNvCxnSpPr/>
          <p:nvPr/>
        </p:nvCxnSpPr>
        <p:spPr>
          <a:xfrm>
            <a:off x="125261" y="3334012"/>
            <a:ext cx="88696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0206" y="3659689"/>
            <a:ext cx="24688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73664" y="2983284"/>
            <a:ext cx="35661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66765" y="4313130"/>
            <a:ext cx="146304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261" y="4638807"/>
            <a:ext cx="896112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206" y="4954045"/>
            <a:ext cx="8229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68058" y="4786928"/>
            <a:ext cx="7918323" cy="830997"/>
          </a:xfrm>
          <a:prstGeom prst="rect">
            <a:avLst/>
          </a:prstGeom>
          <a:solidFill>
            <a:schemeClr val="accent1"/>
          </a:solidFill>
          <a:ln w="41275">
            <a:solidFill>
              <a:srgbClr val="FFFF00"/>
            </a:solidFill>
          </a:ln>
        </p:spPr>
        <p:txBody>
          <a:bodyPr wrap="square" rtlCol="0">
            <a:spAutoFit/>
          </a:bodyPr>
          <a:lstStyle/>
          <a:p>
            <a:r>
              <a:rPr lang="en-US" sz="2400" dirty="0" smtClean="0">
                <a:solidFill>
                  <a:schemeClr val="bg1"/>
                </a:solidFill>
              </a:rPr>
              <a:t>“Whatever city you enter and they receive you, eat what is set before you;”      - Luke 10:8</a:t>
            </a:r>
            <a:endParaRPr lang="en-US" sz="1400" dirty="0">
              <a:solidFill>
                <a:schemeClr val="bg1"/>
              </a:solidFill>
            </a:endParaRPr>
          </a:p>
        </p:txBody>
      </p:sp>
    </p:spTree>
    <p:extLst>
      <p:ext uri="{BB962C8B-B14F-4D97-AF65-F5344CB8AC3E}">
        <p14:creationId xmlns:p14="http://schemas.microsoft.com/office/powerpoint/2010/main" val="6266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9:15  </a:t>
            </a:r>
            <a:r>
              <a:rPr lang="en-US" sz="2400" dirty="0" smtClean="0">
                <a:solidFill>
                  <a:schemeClr val="tx1"/>
                </a:solidFill>
              </a:rPr>
              <a:t>But I have used none of these things.  And I am not writing these things so that it will be done so in my case; for it would be better for me to die than have any man make my boast an empty one.  16 For if I preach the gospel, I have nothing to boast of, for I am under compulsion; for woe is me if I do not preach the gospel.  </a:t>
            </a:r>
            <a:r>
              <a:rPr lang="en-US" sz="2400" dirty="0" smtClean="0">
                <a:solidFill>
                  <a:schemeClr val="tx1"/>
                </a:solidFill>
              </a:rPr>
              <a:t>17 For if I do this voluntarily, I have a reward; but if against my will, I have a stewardship entrusted to me.  18 What then is my reward?  That, when I preach the gospel, I may offer the gospel without charge, so as not to make full use of my right in the gospel. </a:t>
            </a:r>
            <a:endParaRPr lang="en-US" dirty="0"/>
          </a:p>
        </p:txBody>
      </p:sp>
      <p:cxnSp>
        <p:nvCxnSpPr>
          <p:cNvPr id="4" name="Straight Connector 3"/>
          <p:cNvCxnSpPr/>
          <p:nvPr/>
        </p:nvCxnSpPr>
        <p:spPr>
          <a:xfrm>
            <a:off x="2442573" y="352818"/>
            <a:ext cx="457200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2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9:19  </a:t>
            </a:r>
            <a:r>
              <a:rPr lang="en-US" sz="2400" dirty="0" smtClean="0">
                <a:solidFill>
                  <a:schemeClr val="tx1"/>
                </a:solidFill>
              </a:rPr>
              <a:t>For though I am free from all men, I have made myself a slave to all, so that I may win more.  20 To the Jews I became as  a Jew, so that I might win Jews; to those who are under the Law, as unde</a:t>
            </a:r>
            <a:r>
              <a:rPr lang="en-US" sz="2400" dirty="0" smtClean="0">
                <a:solidFill>
                  <a:schemeClr val="tx1"/>
                </a:solidFill>
              </a:rPr>
              <a:t>r the Law, as under the Law though not being myself under the Law, so that I might win those who are under the Law; 21 to those who are without the law, as without the law, though not being without the law of God but under the law of Christ, so that I might win those who are without the law.  22 To the weak I became weak, that I might win the weak; I have become all things to all men, so that I may by all means save some.  23 I do all things for the sake of the gospel, so that I may become a fellow partaker of it.</a:t>
            </a:r>
            <a:endParaRPr lang="en-US" dirty="0"/>
          </a:p>
        </p:txBody>
      </p:sp>
    </p:spTree>
    <p:extLst>
      <p:ext uri="{BB962C8B-B14F-4D97-AF65-F5344CB8AC3E}">
        <p14:creationId xmlns:p14="http://schemas.microsoft.com/office/powerpoint/2010/main" val="1448885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88695148"/>
              </p:ext>
            </p:extLst>
          </p:nvPr>
        </p:nvGraphicFramePr>
        <p:xfrm>
          <a:off x="1028698" y="85725"/>
          <a:ext cx="7696201" cy="5504141"/>
        </p:xfrm>
        <a:graphic>
          <a:graphicData uri="http://schemas.openxmlformats.org/drawingml/2006/table">
            <a:tbl>
              <a:tblPr/>
              <a:tblGrid>
                <a:gridCol w="460456"/>
                <a:gridCol w="3880990"/>
                <a:gridCol w="1841826"/>
                <a:gridCol w="1512929"/>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Day</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23202">
                <a:tc>
                  <a:txBody>
                    <a:bodyPr/>
                    <a:lstStyle/>
                    <a:p>
                      <a:pPr marL="0" marR="0" algn="ctr">
                        <a:lnSpc>
                          <a:spcPct val="115000"/>
                        </a:lnSpc>
                        <a:spcBef>
                          <a:spcPts val="0"/>
                        </a:spcBef>
                        <a:spcAft>
                          <a:spcPts val="1000"/>
                        </a:spcAft>
                      </a:pPr>
                      <a:r>
                        <a:rPr lang="en-US" sz="1800" b="0" dirty="0">
                          <a:solidFill>
                            <a:schemeClr val="bg1">
                              <a:lumMod val="50000"/>
                              <a:lumOff val="50000"/>
                            </a:schemeClr>
                          </a:solidFill>
                          <a:effectLst/>
                          <a:latin typeface="Garamond"/>
                          <a:ea typeface="Calibri"/>
                          <a:cs typeface="Times New Roman"/>
                        </a:rPr>
                        <a:t>1</a:t>
                      </a:r>
                      <a:endParaRPr lang="en-US" sz="1800" b="0" dirty="0">
                        <a:solidFill>
                          <a:schemeClr val="bg1">
                            <a:lumMod val="50000"/>
                            <a:lumOff val="50000"/>
                          </a:schemeClr>
                        </a:solidFill>
                        <a:effectLst/>
                        <a:latin typeface="Calibri"/>
                        <a:ea typeface="Calibri"/>
                        <a:cs typeface="Times New Roman"/>
                      </a:endParaRPr>
                    </a:p>
                    <a:p>
                      <a:pPr marL="0" marR="0" algn="ctr">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2</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smtClean="0">
                          <a:solidFill>
                            <a:schemeClr val="bg1">
                              <a:lumMod val="50000"/>
                              <a:lumOff val="50000"/>
                            </a:schemeClr>
                          </a:solidFill>
                          <a:effectLst/>
                          <a:latin typeface="Calibri"/>
                          <a:ea typeface="Calibri"/>
                          <a:cs typeface="Times New Roman"/>
                        </a:rPr>
                        <a:t>Introduction</a:t>
                      </a:r>
                    </a:p>
                    <a:p>
                      <a:pPr marL="0" marR="0">
                        <a:lnSpc>
                          <a:spcPct val="115000"/>
                        </a:lnSpc>
                        <a:spcBef>
                          <a:spcPts val="0"/>
                        </a:spcBef>
                        <a:spcAft>
                          <a:spcPts val="1000"/>
                        </a:spcAft>
                      </a:pPr>
                      <a:r>
                        <a:rPr lang="en-US" sz="1800" b="0" smtClean="0">
                          <a:solidFill>
                            <a:schemeClr val="bg1">
                              <a:lumMod val="50000"/>
                              <a:lumOff val="50000"/>
                            </a:schemeClr>
                          </a:solidFill>
                          <a:effectLst/>
                          <a:latin typeface="Calibri"/>
                          <a:ea typeface="Calibri"/>
                          <a:cs typeface="Times New Roman"/>
                        </a:rPr>
                        <a:t>The</a:t>
                      </a:r>
                      <a:r>
                        <a:rPr lang="en-US" sz="1800" b="0" baseline="0" smtClean="0">
                          <a:solidFill>
                            <a:schemeClr val="bg1">
                              <a:lumMod val="50000"/>
                              <a:lumOff val="50000"/>
                            </a:schemeClr>
                          </a:solidFill>
                          <a:effectLst/>
                          <a:latin typeface="Calibri"/>
                          <a:ea typeface="Calibri"/>
                          <a:cs typeface="Times New Roman"/>
                        </a:rPr>
                        <a:t> Wisdom of God</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Sunday</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Wednesday</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February 26 </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March 1 </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dirty="0">
                          <a:solidFill>
                            <a:schemeClr val="bg1">
                              <a:lumMod val="50000"/>
                              <a:lumOff val="50000"/>
                            </a:schemeClr>
                          </a:solidFill>
                          <a:effectLst/>
                          <a:latin typeface="Garamond"/>
                          <a:ea typeface="Calibri"/>
                          <a:cs typeface="Times New Roman"/>
                        </a:rPr>
                        <a:t>3</a:t>
                      </a:r>
                      <a:endParaRPr lang="en-US" sz="1800" b="0" dirty="0">
                        <a:solidFill>
                          <a:schemeClr val="bg1">
                            <a:lumMod val="50000"/>
                            <a:lumOff val="50000"/>
                          </a:schemeClr>
                        </a:solidFill>
                        <a:effectLst/>
                        <a:latin typeface="Calibri"/>
                        <a:ea typeface="Calibri"/>
                        <a:cs typeface="Times New Roman"/>
                      </a:endParaRPr>
                    </a:p>
                    <a:p>
                      <a:pPr marL="0" marR="0" algn="ctr">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4</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bg1">
                              <a:lumMod val="50000"/>
                              <a:lumOff val="50000"/>
                            </a:schemeClr>
                          </a:solidFill>
                          <a:effectLst/>
                          <a:latin typeface="Calibri"/>
                          <a:ea typeface="Calibri"/>
                          <a:cs typeface="Times New Roman"/>
                        </a:rPr>
                        <a:t>Spiritual vs. </a:t>
                      </a:r>
                      <a:r>
                        <a:rPr lang="en-US" sz="1800" b="0" dirty="0" smtClean="0">
                          <a:solidFill>
                            <a:schemeClr val="bg1">
                              <a:lumMod val="50000"/>
                              <a:lumOff val="50000"/>
                            </a:schemeClr>
                          </a:solidFill>
                          <a:effectLst/>
                          <a:latin typeface="Calibri"/>
                          <a:ea typeface="Calibri"/>
                          <a:cs typeface="Times New Roman"/>
                        </a:rPr>
                        <a:t>Carnal</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Calibri"/>
                          <a:ea typeface="Calibri"/>
                          <a:cs typeface="Times New Roman"/>
                        </a:rPr>
                        <a:t>Puffed</a:t>
                      </a:r>
                      <a:r>
                        <a:rPr lang="en-US" sz="1800" b="0" baseline="0" dirty="0" smtClean="0">
                          <a:solidFill>
                            <a:schemeClr val="bg1">
                              <a:lumMod val="50000"/>
                              <a:lumOff val="50000"/>
                            </a:schemeClr>
                          </a:solidFill>
                          <a:effectLst/>
                          <a:latin typeface="Calibri"/>
                          <a:ea typeface="Calibri"/>
                          <a:cs typeface="Times New Roman"/>
                        </a:rPr>
                        <a:t> Up</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Sunday</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Wednesday</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March 5 </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March 8 </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5</a:t>
                      </a:r>
                    </a:p>
                    <a:p>
                      <a:pPr marL="0" marR="0" algn="ctr">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6</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Calibri"/>
                          <a:ea typeface="Calibri"/>
                          <a:cs typeface="Times New Roman"/>
                        </a:rPr>
                        <a:t>Lawsuits and Former Lives</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Calibri"/>
                          <a:ea typeface="Calibri"/>
                          <a:cs typeface="Times New Roman"/>
                        </a:rPr>
                        <a:t>Questions</a:t>
                      </a:r>
                      <a:r>
                        <a:rPr lang="en-US" sz="1800" b="0" baseline="0" dirty="0" smtClean="0">
                          <a:solidFill>
                            <a:schemeClr val="bg1">
                              <a:lumMod val="50000"/>
                              <a:lumOff val="50000"/>
                            </a:schemeClr>
                          </a:solidFill>
                          <a:effectLst/>
                          <a:latin typeface="Calibri"/>
                          <a:ea typeface="Calibri"/>
                          <a:cs typeface="Times New Roman"/>
                        </a:rPr>
                        <a:t> of Marriage</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Sunday</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Garamond"/>
                          <a:ea typeface="Calibri"/>
                          <a:cs typeface="Times New Roman"/>
                        </a:rPr>
                        <a:t>Wednesday</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March 8 </a:t>
                      </a:r>
                    </a:p>
                    <a:p>
                      <a:pPr marL="0" marR="0">
                        <a:lnSpc>
                          <a:spcPct val="115000"/>
                        </a:lnSpc>
                        <a:spcBef>
                          <a:spcPts val="0"/>
                        </a:spcBef>
                        <a:spcAft>
                          <a:spcPts val="1000"/>
                        </a:spcAft>
                      </a:pPr>
                      <a:r>
                        <a:rPr lang="en-US" sz="1800" b="0" dirty="0" smtClean="0">
                          <a:solidFill>
                            <a:schemeClr val="bg1">
                              <a:lumMod val="50000"/>
                              <a:lumOff val="50000"/>
                            </a:schemeClr>
                          </a:solidFill>
                          <a:effectLst/>
                          <a:latin typeface="Cambria"/>
                          <a:ea typeface="Calibri"/>
                          <a:cs typeface="Times New Roman"/>
                        </a:rPr>
                        <a:t>March 15 </a:t>
                      </a:r>
                      <a:endParaRPr lang="en-US" sz="1800" b="0" dirty="0">
                        <a:solidFill>
                          <a:schemeClr val="bg1">
                            <a:lumMod val="50000"/>
                            <a:lumOff val="50000"/>
                          </a:schemeClr>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dirty="0">
                          <a:solidFill>
                            <a:srgbClr val="FFFF00"/>
                          </a:solidFill>
                          <a:effectLst/>
                          <a:latin typeface="Garamond"/>
                          <a:ea typeface="Calibri"/>
                          <a:cs typeface="Times New Roman"/>
                        </a:rPr>
                        <a:t>7</a:t>
                      </a:r>
                      <a:endParaRPr lang="en-US" sz="1800" b="0" dirty="0">
                        <a:solidFill>
                          <a:srgbClr val="FFFF00"/>
                        </a:solidFill>
                        <a:effectLst/>
                        <a:latin typeface="Calibri"/>
                        <a:ea typeface="Calibri"/>
                        <a:cs typeface="Times New Roman"/>
                      </a:endParaRPr>
                    </a:p>
                    <a:p>
                      <a:pPr marL="0" marR="0" algn="ctr">
                        <a:lnSpc>
                          <a:spcPct val="115000"/>
                        </a:lnSpc>
                        <a:spcBef>
                          <a:spcPts val="0"/>
                        </a:spcBef>
                        <a:spcAft>
                          <a:spcPts val="1000"/>
                        </a:spcAft>
                      </a:pP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FFFF00"/>
                          </a:solidFill>
                          <a:effectLst/>
                          <a:latin typeface="Calibri"/>
                          <a:ea typeface="Calibri"/>
                          <a:cs typeface="Times New Roman"/>
                        </a:rPr>
                        <a:t>Regard for Others</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NO CLASS (Gospel Meeting)</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smtClean="0">
                          <a:solidFill>
                            <a:srgbClr val="FFFF00"/>
                          </a:solidFill>
                          <a:effectLst/>
                          <a:latin typeface="Garamond"/>
                          <a:ea typeface="Calibri"/>
                          <a:cs typeface="Times New Roman"/>
                        </a:rPr>
                        <a:t>Sunday</a:t>
                      </a:r>
                    </a:p>
                    <a:p>
                      <a:pPr marL="0" marR="0">
                        <a:lnSpc>
                          <a:spcPct val="115000"/>
                        </a:lnSpc>
                        <a:spcBef>
                          <a:spcPts val="0"/>
                        </a:spcBef>
                        <a:spcAft>
                          <a:spcPts val="1000"/>
                        </a:spcAft>
                      </a:pPr>
                      <a:r>
                        <a:rPr lang="en-US" sz="1800" b="0" smtClean="0">
                          <a:solidFill>
                            <a:schemeClr val="tx1"/>
                          </a:solidFill>
                          <a:effectLst/>
                          <a:latin typeface="Garamond"/>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rgbClr val="FFFF00"/>
                          </a:solidFill>
                          <a:effectLst/>
                          <a:latin typeface="Cambria"/>
                          <a:ea typeface="Calibri"/>
                          <a:cs typeface="Times New Roman"/>
                        </a:rPr>
                        <a:t>March 19 </a:t>
                      </a:r>
                    </a:p>
                    <a:p>
                      <a:pPr marL="0" marR="0">
                        <a:lnSpc>
                          <a:spcPct val="115000"/>
                        </a:lnSpc>
                        <a:spcBef>
                          <a:spcPts val="0"/>
                        </a:spcBef>
                        <a:spcAft>
                          <a:spcPts val="1000"/>
                        </a:spcAft>
                      </a:pPr>
                      <a:r>
                        <a:rPr lang="en-US" sz="1800" b="0" dirty="0" smtClean="0">
                          <a:solidFill>
                            <a:schemeClr val="tx1"/>
                          </a:solidFill>
                          <a:effectLst/>
                          <a:latin typeface="Cambria"/>
                          <a:ea typeface="Calibri"/>
                          <a:cs typeface="Times New Roman"/>
                        </a:rPr>
                        <a:t>March 22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8</a:t>
                      </a:r>
                    </a:p>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9</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Lessons from History</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Men and Women, Lord’s Supper</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Sunday</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smtClean="0">
                          <a:solidFill>
                            <a:schemeClr val="tx1"/>
                          </a:solidFill>
                          <a:effectLst/>
                          <a:latin typeface="Calibri"/>
                          <a:ea typeface="Calibri"/>
                          <a:cs typeface="Times New Roman"/>
                        </a:rPr>
                        <a:t>March 26 </a:t>
                      </a:r>
                    </a:p>
                    <a:p>
                      <a:pPr marL="0" marR="0">
                        <a:lnSpc>
                          <a:spcPct val="115000"/>
                        </a:lnSpc>
                        <a:spcBef>
                          <a:spcPts val="0"/>
                        </a:spcBef>
                        <a:spcAft>
                          <a:spcPts val="1000"/>
                        </a:spcAft>
                      </a:pPr>
                      <a:r>
                        <a:rPr lang="en-US" sz="1800" b="0" smtClean="0">
                          <a:solidFill>
                            <a:schemeClr val="tx1"/>
                          </a:solidFill>
                          <a:effectLst/>
                          <a:latin typeface="Calibri"/>
                          <a:ea typeface="Calibri"/>
                          <a:cs typeface="Times New Roman"/>
                        </a:rPr>
                        <a:t>March 29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10</a:t>
                      </a:r>
                    </a:p>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11</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Spiritual</a:t>
                      </a:r>
                      <a:r>
                        <a:rPr lang="en-US" sz="1800" b="0" baseline="0" dirty="0" smtClean="0">
                          <a:solidFill>
                            <a:schemeClr val="tx1"/>
                          </a:solidFill>
                          <a:effectLst/>
                          <a:latin typeface="Calibri"/>
                          <a:ea typeface="Calibri"/>
                          <a:cs typeface="Times New Roman"/>
                        </a:rPr>
                        <a:t> Gifts</a:t>
                      </a:r>
                    </a:p>
                    <a:p>
                      <a:pPr marL="0" marR="0">
                        <a:lnSpc>
                          <a:spcPct val="115000"/>
                        </a:lnSpc>
                        <a:spcBef>
                          <a:spcPts val="0"/>
                        </a:spcBef>
                        <a:spcAft>
                          <a:spcPts val="1000"/>
                        </a:spcAft>
                      </a:pPr>
                      <a:r>
                        <a:rPr lang="en-US" sz="1800" b="0" baseline="0" dirty="0" smtClean="0">
                          <a:solidFill>
                            <a:schemeClr val="tx1"/>
                          </a:solidFill>
                          <a:effectLst/>
                          <a:latin typeface="Calibri"/>
                          <a:ea typeface="Calibri"/>
                          <a:cs typeface="Times New Roman"/>
                        </a:rPr>
                        <a:t>Spiritual Gifts in Worship</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Sunday</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April 2 </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April 5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34">
                <a:tc>
                  <a:txBody>
                    <a:bodyPr/>
                    <a:lstStyle/>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12</a:t>
                      </a:r>
                    </a:p>
                    <a:p>
                      <a:pPr marL="0" marR="0" algn="ctr">
                        <a:lnSpc>
                          <a:spcPct val="115000"/>
                        </a:lnSpc>
                        <a:spcBef>
                          <a:spcPts val="0"/>
                        </a:spcBef>
                        <a:spcAft>
                          <a:spcPts val="1000"/>
                        </a:spcAft>
                      </a:pPr>
                      <a:r>
                        <a:rPr lang="en-US" sz="1800" b="0" dirty="0" smtClean="0">
                          <a:solidFill>
                            <a:schemeClr val="tx1"/>
                          </a:solidFill>
                          <a:effectLst/>
                          <a:latin typeface="Calibri"/>
                          <a:ea typeface="Calibri"/>
                          <a:cs typeface="Times New Roman"/>
                        </a:rPr>
                        <a:t>13</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Resurrection</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Conclusion and Review</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Sunday</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April 9</a:t>
                      </a:r>
                    </a:p>
                    <a:p>
                      <a:pPr marL="0" marR="0">
                        <a:lnSpc>
                          <a:spcPct val="115000"/>
                        </a:lnSpc>
                        <a:spcBef>
                          <a:spcPts val="0"/>
                        </a:spcBef>
                        <a:spcAft>
                          <a:spcPts val="1000"/>
                        </a:spcAft>
                      </a:pPr>
                      <a:r>
                        <a:rPr lang="en-US" sz="1800" b="0" dirty="0" smtClean="0">
                          <a:solidFill>
                            <a:schemeClr val="tx1"/>
                          </a:solidFill>
                          <a:effectLst/>
                          <a:latin typeface="Calibri"/>
                          <a:ea typeface="Calibri"/>
                          <a:cs typeface="Times New Roman"/>
                        </a:rPr>
                        <a:t>April 12</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882" y="3018773"/>
            <a:ext cx="6050071" cy="28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295" y="3371590"/>
            <a:ext cx="4389120" cy="288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9:19  </a:t>
            </a:r>
            <a:r>
              <a:rPr lang="en-US" sz="2400" dirty="0" smtClean="0">
                <a:solidFill>
                  <a:schemeClr val="tx1"/>
                </a:solidFill>
              </a:rPr>
              <a:t>For though I am free from all men, I have made myself a slave to all, </a:t>
            </a:r>
            <a:r>
              <a:rPr lang="en-US" sz="2400" dirty="0" smtClean="0">
                <a:solidFill>
                  <a:srgbClr val="FFFF00"/>
                </a:solidFill>
              </a:rPr>
              <a:t>so that I may win more</a:t>
            </a:r>
            <a:r>
              <a:rPr lang="en-US" sz="2400" dirty="0" smtClean="0">
                <a:solidFill>
                  <a:schemeClr val="tx1"/>
                </a:solidFill>
              </a:rPr>
              <a:t>.  20 To the Jews I became as  a Jew, </a:t>
            </a:r>
            <a:r>
              <a:rPr lang="en-US" sz="2400" dirty="0" smtClean="0">
                <a:solidFill>
                  <a:srgbClr val="FFFF00"/>
                </a:solidFill>
              </a:rPr>
              <a:t>so that I might win Jews</a:t>
            </a:r>
            <a:r>
              <a:rPr lang="en-US" sz="2400" dirty="0" smtClean="0">
                <a:solidFill>
                  <a:schemeClr val="tx1"/>
                </a:solidFill>
              </a:rPr>
              <a:t>; to those who are under the Law, as unde</a:t>
            </a:r>
            <a:r>
              <a:rPr lang="en-US" sz="2400" dirty="0" smtClean="0">
                <a:solidFill>
                  <a:schemeClr val="tx1"/>
                </a:solidFill>
              </a:rPr>
              <a:t>r the Law, as under the Law though not being myself under the Law, </a:t>
            </a:r>
            <a:r>
              <a:rPr lang="en-US" sz="2400" dirty="0" smtClean="0">
                <a:solidFill>
                  <a:srgbClr val="FFFF00"/>
                </a:solidFill>
              </a:rPr>
              <a:t>so that I might win those who are under the Law</a:t>
            </a:r>
            <a:r>
              <a:rPr lang="en-US" sz="2400" dirty="0" smtClean="0">
                <a:solidFill>
                  <a:schemeClr val="tx1"/>
                </a:solidFill>
              </a:rPr>
              <a:t>; 21 to those who are without the law, as without the law, though not being without the law of God but under the law of Christ, </a:t>
            </a:r>
            <a:r>
              <a:rPr lang="en-US" sz="2400" dirty="0" smtClean="0">
                <a:solidFill>
                  <a:srgbClr val="FFFF00"/>
                </a:solidFill>
              </a:rPr>
              <a:t>so that I might win those who are without the law</a:t>
            </a:r>
            <a:r>
              <a:rPr lang="en-US" sz="2400" dirty="0" smtClean="0">
                <a:solidFill>
                  <a:schemeClr val="tx1"/>
                </a:solidFill>
              </a:rPr>
              <a:t>.  22 To the weak I became weak, </a:t>
            </a:r>
            <a:r>
              <a:rPr lang="en-US" sz="2400" dirty="0" smtClean="0">
                <a:solidFill>
                  <a:srgbClr val="FFFF00"/>
                </a:solidFill>
              </a:rPr>
              <a:t>that I might win the weak</a:t>
            </a:r>
            <a:r>
              <a:rPr lang="en-US" sz="2400" dirty="0" smtClean="0">
                <a:solidFill>
                  <a:schemeClr val="tx1"/>
                </a:solidFill>
              </a:rPr>
              <a:t>; I have become all things to all men, </a:t>
            </a:r>
            <a:r>
              <a:rPr lang="en-US" sz="2400" dirty="0" smtClean="0">
                <a:solidFill>
                  <a:srgbClr val="FFFF00"/>
                </a:solidFill>
              </a:rPr>
              <a:t>so that I may by all means save some</a:t>
            </a:r>
            <a:r>
              <a:rPr lang="en-US" sz="2400" dirty="0" smtClean="0">
                <a:solidFill>
                  <a:schemeClr val="tx1"/>
                </a:solidFill>
              </a:rPr>
              <a:t>.  23 I do all things for the sake of the gospel, so that I may become a fellow partaker of it.</a:t>
            </a:r>
            <a:endParaRPr lang="en-US" dirty="0"/>
          </a:p>
        </p:txBody>
      </p:sp>
    </p:spTree>
    <p:extLst>
      <p:ext uri="{BB962C8B-B14F-4D97-AF65-F5344CB8AC3E}">
        <p14:creationId xmlns:p14="http://schemas.microsoft.com/office/powerpoint/2010/main" val="35759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9:24  </a:t>
            </a:r>
            <a:r>
              <a:rPr lang="en-US" sz="2400" dirty="0" smtClean="0">
                <a:solidFill>
                  <a:schemeClr val="tx1"/>
                </a:solidFill>
              </a:rPr>
              <a:t>Do you not know that those who run in a race all run, but only one receives the prize?  Run in such a way that you may win.  25 Everyone who competes in the games exercises self-contro</a:t>
            </a:r>
            <a:r>
              <a:rPr lang="en-US" sz="2400" dirty="0" smtClean="0">
                <a:solidFill>
                  <a:schemeClr val="tx1"/>
                </a:solidFill>
              </a:rPr>
              <a:t>l in all things.  They then do it to receive a perishable wreath, but we an imperishable.  26 Therefore I run in such a way, as not without aim; I box in such a way, as not beating the air; 27 but I discipline my body and make it my slave, so that, after I have preached to others, I myself will not be disqualified.</a:t>
            </a:r>
            <a:endParaRPr lang="en-US" dirty="0"/>
          </a:p>
        </p:txBody>
      </p:sp>
      <p:cxnSp>
        <p:nvCxnSpPr>
          <p:cNvPr id="4" name="Straight Connector 3"/>
          <p:cNvCxnSpPr/>
          <p:nvPr/>
        </p:nvCxnSpPr>
        <p:spPr>
          <a:xfrm>
            <a:off x="4146113" y="665968"/>
            <a:ext cx="44805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2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9:24  </a:t>
            </a:r>
            <a:r>
              <a:rPr lang="en-US" sz="2400" dirty="0" smtClean="0">
                <a:solidFill>
                  <a:schemeClr val="tx1"/>
                </a:solidFill>
              </a:rPr>
              <a:t>Do you not know that those who run in a race all run, but only one receives the prize?  Run in such a way that you may win.  25 Everyone who competes in the games exercises </a:t>
            </a:r>
            <a:r>
              <a:rPr lang="en-US" sz="2400" dirty="0" smtClean="0">
                <a:solidFill>
                  <a:srgbClr val="FFFF00"/>
                </a:solidFill>
              </a:rPr>
              <a:t>self-contro</a:t>
            </a:r>
            <a:r>
              <a:rPr lang="en-US" sz="2400" dirty="0" smtClean="0">
                <a:solidFill>
                  <a:srgbClr val="FFFF00"/>
                </a:solidFill>
              </a:rPr>
              <a:t>l</a:t>
            </a:r>
            <a:r>
              <a:rPr lang="en-US" sz="2400" dirty="0" smtClean="0">
                <a:solidFill>
                  <a:schemeClr val="tx1"/>
                </a:solidFill>
              </a:rPr>
              <a:t> </a:t>
            </a:r>
            <a:r>
              <a:rPr lang="en-US" sz="2400" dirty="0" smtClean="0">
                <a:solidFill>
                  <a:srgbClr val="FFFF00"/>
                </a:solidFill>
              </a:rPr>
              <a:t>in all things. </a:t>
            </a:r>
            <a:r>
              <a:rPr lang="en-US" sz="2400" dirty="0" smtClean="0">
                <a:solidFill>
                  <a:schemeClr val="tx1"/>
                </a:solidFill>
              </a:rPr>
              <a:t> They then do it to receive a perishable wreath, but we an imperishable.  26 Therefore I run in such a way, as not without aim; I box in such a way, as not beating the air; 27 but I discipline my body and make it my slave, so that, after I have preached to others, I myself will not be disqualified.</a:t>
            </a:r>
            <a:endParaRPr lang="en-US" dirty="0"/>
          </a:p>
        </p:txBody>
      </p:sp>
      <p:cxnSp>
        <p:nvCxnSpPr>
          <p:cNvPr id="4" name="Straight Connector 3"/>
          <p:cNvCxnSpPr/>
          <p:nvPr/>
        </p:nvCxnSpPr>
        <p:spPr>
          <a:xfrm>
            <a:off x="4146113" y="665968"/>
            <a:ext cx="44805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814" y="3358960"/>
            <a:ext cx="8297859" cy="1938992"/>
          </a:xfrm>
          <a:prstGeom prst="rect">
            <a:avLst/>
          </a:prstGeom>
          <a:solidFill>
            <a:schemeClr val="accent1"/>
          </a:solidFill>
          <a:ln w="41275">
            <a:solidFill>
              <a:srgbClr val="FFFF00"/>
            </a:solidFill>
          </a:ln>
        </p:spPr>
        <p:txBody>
          <a:bodyPr wrap="square" rtlCol="0">
            <a:spAutoFit/>
          </a:bodyPr>
          <a:lstStyle/>
          <a:p>
            <a:r>
              <a:rPr lang="en-US" sz="2400" dirty="0" smtClean="0">
                <a:solidFill>
                  <a:schemeClr val="bg1"/>
                </a:solidFill>
              </a:rPr>
              <a:t>“Therefore since we have so great a cloud of witnesses surrounding us, let us lay aside every encumbrance and the sin which so easily entangles us, and let us run with endurance the race that is set before us, fixing our eyes on Jesus…”			-Hebrews 12:1-2a</a:t>
            </a:r>
            <a:endParaRPr lang="en-US" sz="1400" dirty="0">
              <a:solidFill>
                <a:schemeClr val="bg1"/>
              </a:solidFill>
            </a:endParaRPr>
          </a:p>
        </p:txBody>
      </p:sp>
      <p:sp>
        <p:nvSpPr>
          <p:cNvPr id="2" name="TextBox 1"/>
          <p:cNvSpPr txBox="1"/>
          <p:nvPr/>
        </p:nvSpPr>
        <p:spPr>
          <a:xfrm>
            <a:off x="1" y="2830882"/>
            <a:ext cx="9143998" cy="400110"/>
          </a:xfrm>
          <a:prstGeom prst="rect">
            <a:avLst/>
          </a:prstGeom>
          <a:noFill/>
        </p:spPr>
        <p:txBody>
          <a:bodyPr wrap="square" rtlCol="0">
            <a:spAutoFit/>
          </a:bodyPr>
          <a:lstStyle/>
          <a:p>
            <a:pPr algn="ctr"/>
            <a:r>
              <a:rPr lang="en-US" sz="2000" dirty="0" smtClean="0">
                <a:solidFill>
                  <a:srgbClr val="FFFF00"/>
                </a:solidFill>
              </a:rPr>
              <a:t>Self-control: (</a:t>
            </a:r>
            <a:r>
              <a:rPr lang="en-US" sz="2000" dirty="0" err="1" smtClean="0">
                <a:solidFill>
                  <a:srgbClr val="FFFF00"/>
                </a:solidFill>
              </a:rPr>
              <a:t>enkrateuetai</a:t>
            </a:r>
            <a:r>
              <a:rPr lang="en-US" sz="2000" dirty="0" smtClean="0">
                <a:solidFill>
                  <a:srgbClr val="FFFF00"/>
                </a:solidFill>
              </a:rPr>
              <a:t>) literally means “exercising  dominion, from within”</a:t>
            </a:r>
            <a:endParaRPr lang="en-US" sz="2000" dirty="0">
              <a:solidFill>
                <a:srgbClr val="FFFF00"/>
              </a:solidFill>
            </a:endParaRPr>
          </a:p>
        </p:txBody>
      </p:sp>
    </p:spTree>
    <p:extLst>
      <p:ext uri="{BB962C8B-B14F-4D97-AF65-F5344CB8AC3E}">
        <p14:creationId xmlns:p14="http://schemas.microsoft.com/office/powerpoint/2010/main" val="8229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9:24  </a:t>
            </a:r>
            <a:r>
              <a:rPr lang="en-US" sz="2400" dirty="0" smtClean="0">
                <a:solidFill>
                  <a:schemeClr val="tx1"/>
                </a:solidFill>
              </a:rPr>
              <a:t>Do you not know that those who run in a race all run, but only one receives the prize?  Run in such a way that you may win.  25 Everyone who competes in the games exercises </a:t>
            </a:r>
            <a:r>
              <a:rPr lang="en-US" sz="2400" dirty="0" smtClean="0">
                <a:solidFill>
                  <a:srgbClr val="FFFF00"/>
                </a:solidFill>
              </a:rPr>
              <a:t>self-contro</a:t>
            </a:r>
            <a:r>
              <a:rPr lang="en-US" sz="2400" dirty="0" smtClean="0">
                <a:solidFill>
                  <a:srgbClr val="FFFF00"/>
                </a:solidFill>
              </a:rPr>
              <a:t>l</a:t>
            </a:r>
            <a:r>
              <a:rPr lang="en-US" sz="2400" dirty="0" smtClean="0">
                <a:solidFill>
                  <a:schemeClr val="tx1"/>
                </a:solidFill>
              </a:rPr>
              <a:t> </a:t>
            </a:r>
            <a:r>
              <a:rPr lang="en-US" sz="2400" dirty="0" smtClean="0">
                <a:solidFill>
                  <a:srgbClr val="FFFF00"/>
                </a:solidFill>
              </a:rPr>
              <a:t>in all things. </a:t>
            </a:r>
            <a:r>
              <a:rPr lang="en-US" sz="2400" dirty="0" smtClean="0">
                <a:solidFill>
                  <a:schemeClr val="tx1"/>
                </a:solidFill>
              </a:rPr>
              <a:t> They then do it to receive a perishable wreath, but we an imperishable.  26 Therefore I run in such a way, as not without aim; I box in such a way, as not beating the air; 27 </a:t>
            </a:r>
            <a:r>
              <a:rPr lang="en-US" sz="2400" dirty="0" smtClean="0">
                <a:solidFill>
                  <a:srgbClr val="FFFF00"/>
                </a:solidFill>
              </a:rPr>
              <a:t>but I discipline my body and make it my slave</a:t>
            </a:r>
            <a:r>
              <a:rPr lang="en-US" sz="2400" dirty="0" smtClean="0">
                <a:solidFill>
                  <a:schemeClr val="tx1"/>
                </a:solidFill>
              </a:rPr>
              <a:t>, so that, after I have preached to others, I myself will not be disqualified.</a:t>
            </a:r>
            <a:endParaRPr lang="en-US" dirty="0"/>
          </a:p>
        </p:txBody>
      </p:sp>
      <p:cxnSp>
        <p:nvCxnSpPr>
          <p:cNvPr id="4" name="Straight Connector 3"/>
          <p:cNvCxnSpPr/>
          <p:nvPr/>
        </p:nvCxnSpPr>
        <p:spPr>
          <a:xfrm>
            <a:off x="4146113" y="665968"/>
            <a:ext cx="44805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1822" y="1670138"/>
            <a:ext cx="63093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9872" y="1983288"/>
            <a:ext cx="493776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8814" y="2895498"/>
            <a:ext cx="8297859" cy="2308324"/>
          </a:xfrm>
          <a:prstGeom prst="rect">
            <a:avLst/>
          </a:prstGeom>
          <a:solidFill>
            <a:schemeClr val="accent1"/>
          </a:solidFill>
          <a:ln w="41275">
            <a:solidFill>
              <a:srgbClr val="FFFF00"/>
            </a:solidFill>
          </a:ln>
        </p:spPr>
        <p:txBody>
          <a:bodyPr wrap="square" rtlCol="0">
            <a:spAutoFit/>
          </a:bodyPr>
          <a:lstStyle/>
          <a:p>
            <a:r>
              <a:rPr lang="en-US" sz="2400" dirty="0" smtClean="0">
                <a:solidFill>
                  <a:schemeClr val="bg1"/>
                </a:solidFill>
              </a:rPr>
              <a:t>“…the time of my departure has come.  </a:t>
            </a:r>
            <a:r>
              <a:rPr lang="en-US" sz="2400" u="sng" dirty="0" smtClean="0">
                <a:solidFill>
                  <a:schemeClr val="bg1"/>
                </a:solidFill>
              </a:rPr>
              <a:t>I have fought the good fight, I have finished the course</a:t>
            </a:r>
            <a:r>
              <a:rPr lang="en-US" sz="2400" dirty="0" smtClean="0">
                <a:solidFill>
                  <a:schemeClr val="bg1"/>
                </a:solidFill>
              </a:rPr>
              <a:t>, I have kept the faith; in the future there is laid up for me the crown of righteousness, which the Lord, the righteous Judge, will award to me on that day; and not only to me, but also to all who have loved His appearing.”							-II Timothy 4:6b-8</a:t>
            </a:r>
            <a:endParaRPr lang="en-US" sz="1400" dirty="0">
              <a:solidFill>
                <a:schemeClr val="bg1"/>
              </a:solidFill>
            </a:endParaRPr>
          </a:p>
        </p:txBody>
      </p:sp>
    </p:spTree>
    <p:extLst>
      <p:ext uri="{BB962C8B-B14F-4D97-AF65-F5344CB8AC3E}">
        <p14:creationId xmlns:p14="http://schemas.microsoft.com/office/powerpoint/2010/main" val="9566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5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2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000" dirty="0" smtClean="0">
                <a:effectLst/>
              </a:rPr>
              <a:t>Finish chapter </a:t>
            </a:r>
            <a:r>
              <a:rPr lang="en-US" sz="4000" dirty="0">
                <a:effectLst/>
              </a:rPr>
              <a:t>7</a:t>
            </a:r>
            <a:endParaRPr lang="en-US" sz="4000" dirty="0" smtClean="0">
              <a:effectLst/>
            </a:endParaRP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dirty="0" smtClean="0">
                <a:solidFill>
                  <a:schemeClr val="tx1"/>
                </a:solidFill>
                <a:effectLst/>
              </a:rPr>
              <a:t>Take Care of  Your Liberty</a:t>
            </a:r>
            <a:endParaRPr lang="en-US" sz="4000" dirty="0" smtClean="0">
              <a:solidFill>
                <a:schemeClr val="tx1"/>
              </a:solidFill>
              <a:effectLst/>
            </a:endParaRPr>
          </a:p>
          <a:p>
            <a:pPr marL="914400" indent="-914400" algn="l">
              <a:buFont typeface="+mj-lt"/>
              <a:buAutoNum type="arabicPeriod"/>
            </a:pPr>
            <a:endParaRPr lang="en-US" sz="4000" dirty="0" smtClean="0">
              <a:solidFill>
                <a:srgbClr val="FB2E05"/>
              </a:solidFill>
              <a:effectLst/>
            </a:endParaRPr>
          </a:p>
          <a:p>
            <a:pPr marL="914400" indent="-914400" algn="l">
              <a:buFont typeface="+mj-lt"/>
              <a:buAutoNum type="arabicPeriod"/>
            </a:pPr>
            <a:r>
              <a:rPr lang="en-US" sz="4000" dirty="0" smtClean="0">
                <a:solidFill>
                  <a:schemeClr val="tx1"/>
                </a:solidFill>
                <a:effectLst/>
              </a:rPr>
              <a:t>Paul</a:t>
            </a:r>
            <a:r>
              <a:rPr lang="en-US" sz="4000" dirty="0" smtClean="0">
                <a:solidFill>
                  <a:schemeClr val="tx1"/>
                </a:solidFill>
                <a:effectLst/>
              </a:rPr>
              <a:t> Refuses His Liberty</a:t>
            </a:r>
            <a:endParaRPr lang="en-US" sz="4000" i="1" dirty="0" smtClean="0">
              <a:solidFill>
                <a:schemeClr val="tx1"/>
              </a:solidFill>
              <a:effectLst/>
            </a:endParaRPr>
          </a:p>
          <a:p>
            <a:pPr algn="l"/>
            <a:endParaRPr lang="en-US" sz="4000" dirty="0" smtClean="0">
              <a:solidFill>
                <a:schemeClr val="tx1"/>
              </a:solidFill>
              <a:effectLst/>
            </a:endParaRPr>
          </a:p>
          <a:p>
            <a:pPr marL="742950" indent="-742950" algn="l">
              <a:buAutoNum type="arabicPeriod" startAt="4"/>
            </a:pPr>
            <a:r>
              <a:rPr lang="en-US" sz="4000" dirty="0" smtClean="0">
                <a:solidFill>
                  <a:schemeClr val="tx1"/>
                </a:solidFill>
                <a:effectLst/>
              </a:rPr>
              <a:t>  Paul Becomes “All Things” to Win Souls</a:t>
            </a:r>
            <a:endParaRPr lang="en-US" sz="4000" dirty="0" smtClean="0">
              <a:solidFill>
                <a:schemeClr val="tx1"/>
              </a:solidFill>
              <a:effectLst/>
            </a:endParaRPr>
          </a:p>
          <a:p>
            <a:pPr algn="l"/>
            <a:endParaRPr lang="en-US" sz="4000" dirty="0" smtClean="0">
              <a:solidFill>
                <a:schemeClr val="tx1"/>
              </a:solidFill>
              <a:effectLst/>
            </a:endParaRPr>
          </a:p>
          <a:p>
            <a:pPr algn="l"/>
            <a:r>
              <a:rPr lang="en-US" sz="4000" dirty="0" smtClean="0">
                <a:solidFill>
                  <a:schemeClr val="tx1"/>
                </a:solidFill>
                <a:effectLst/>
              </a:rPr>
              <a:t>5.         Running to Win?  Control from Within!</a:t>
            </a:r>
            <a:endParaRPr lang="en-US" sz="4000" dirty="0" smtClean="0">
              <a:solidFill>
                <a:schemeClr val="tx1"/>
              </a:solidFill>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Autofit/>
          </a:bodyPr>
          <a:lstStyle/>
          <a:p>
            <a:pPr marL="0" indent="0">
              <a:buNone/>
            </a:pPr>
            <a:r>
              <a:rPr lang="en-US" sz="2300" dirty="0">
                <a:solidFill>
                  <a:srgbClr val="FFFF00"/>
                </a:solidFill>
              </a:rPr>
              <a:t>1 Corinthians </a:t>
            </a:r>
            <a:r>
              <a:rPr lang="en-US" sz="2300" dirty="0" smtClean="0">
                <a:solidFill>
                  <a:srgbClr val="FFFF00"/>
                </a:solidFill>
              </a:rPr>
              <a:t>7:36  </a:t>
            </a:r>
            <a:r>
              <a:rPr lang="en-US" sz="2300" dirty="0" smtClean="0">
                <a:solidFill>
                  <a:schemeClr val="tx1"/>
                </a:solidFill>
              </a:rPr>
              <a:t>But if any man thinks he is acting unbecomingly toward his virgin </a:t>
            </a:r>
            <a:r>
              <a:rPr lang="en-US" sz="2300" i="1" dirty="0" smtClean="0">
                <a:solidFill>
                  <a:schemeClr val="tx1"/>
                </a:solidFill>
              </a:rPr>
              <a:t>daughter</a:t>
            </a:r>
            <a:r>
              <a:rPr lang="en-US" sz="2300" dirty="0" smtClean="0">
                <a:solidFill>
                  <a:schemeClr val="tx1"/>
                </a:solidFill>
              </a:rPr>
              <a:t>, if she is past her youth, and if it must be so, let him do what he whishes, he does not sin; let her marry.  37 But he who stands firm in his heart, being under no constraint, but has authority over his own will, and has decided this in his own heart, to keep his own virgin </a:t>
            </a:r>
            <a:r>
              <a:rPr lang="en-US" sz="2300" i="1" dirty="0" smtClean="0">
                <a:solidFill>
                  <a:schemeClr val="tx1"/>
                </a:solidFill>
              </a:rPr>
              <a:t>daughter</a:t>
            </a:r>
            <a:r>
              <a:rPr lang="en-US" sz="2300" dirty="0" smtClean="0">
                <a:solidFill>
                  <a:schemeClr val="tx1"/>
                </a:solidFill>
              </a:rPr>
              <a:t>, he will do well.  38 So then both he who gives his own virgin daughter in marriage does well, and he who does not give her in marriage will do better.</a:t>
            </a:r>
          </a:p>
          <a:p>
            <a:pPr marL="0" indent="0">
              <a:buNone/>
            </a:pPr>
            <a:endParaRPr lang="en-US" sz="2300" dirty="0" smtClean="0">
              <a:solidFill>
                <a:schemeClr val="tx1"/>
              </a:solidFill>
            </a:endParaRPr>
          </a:p>
          <a:p>
            <a:pPr marL="0" indent="0">
              <a:buNone/>
            </a:pP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olidFill>
                  <a:srgbClr val="FFFF00"/>
                </a:solidFill>
              </a:rPr>
              <a:t>1 Corinthians </a:t>
            </a:r>
            <a:r>
              <a:rPr lang="en-US" sz="2300" dirty="0" smtClean="0">
                <a:solidFill>
                  <a:srgbClr val="FFFF00"/>
                </a:solidFill>
              </a:rPr>
              <a:t>7:39</a:t>
            </a:r>
            <a:r>
              <a:rPr lang="en-US" sz="2300" dirty="0" smtClean="0">
                <a:solidFill>
                  <a:schemeClr val="tx1"/>
                </a:solidFill>
              </a:rPr>
              <a:t> A wife is bound as long as her husband lives; but if her husband is dead, she is free to be married to whom she wishes, only in the Lord.  40 But in my opinion she is happier if she remains as she is; </a:t>
            </a:r>
            <a:r>
              <a:rPr lang="en-US" sz="2300" dirty="0" smtClean="0">
                <a:solidFill>
                  <a:srgbClr val="FFFF00"/>
                </a:solidFill>
              </a:rPr>
              <a:t>and I think that I also have the Spirit of God.</a:t>
            </a:r>
            <a:endParaRPr lang="en-US" sz="2300" dirty="0">
              <a:solidFill>
                <a:srgbClr val="FFFF00"/>
              </a:solidFill>
            </a:endParaRPr>
          </a:p>
        </p:txBody>
      </p:sp>
      <p:cxnSp>
        <p:nvCxnSpPr>
          <p:cNvPr id="4" name="Straight Connector 3"/>
          <p:cNvCxnSpPr/>
          <p:nvPr/>
        </p:nvCxnSpPr>
        <p:spPr>
          <a:xfrm flipV="1">
            <a:off x="550690" y="653143"/>
            <a:ext cx="1693746" cy="388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617002" y="1589314"/>
            <a:ext cx="1693746" cy="388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52577" y="2246339"/>
            <a:ext cx="6312005" cy="1015663"/>
          </a:xfrm>
          <a:prstGeom prst="rect">
            <a:avLst/>
          </a:prstGeom>
          <a:solidFill>
            <a:srgbClr val="FFFF00"/>
          </a:solidFill>
        </p:spPr>
        <p:txBody>
          <a:bodyPr wrap="square" rtlCol="0">
            <a:spAutoFit/>
          </a:bodyPr>
          <a:lstStyle/>
          <a:p>
            <a:r>
              <a:rPr lang="en-US" sz="2000" dirty="0" smtClean="0">
                <a:solidFill>
                  <a:schemeClr val="bg1"/>
                </a:solidFill>
              </a:rPr>
              <a:t>Alternate Translations of  “Father, Daughter”</a:t>
            </a:r>
            <a:br>
              <a:rPr lang="en-US" sz="2000" dirty="0" smtClean="0">
                <a:solidFill>
                  <a:schemeClr val="bg1"/>
                </a:solidFill>
              </a:rPr>
            </a:br>
            <a:r>
              <a:rPr lang="en-US" sz="2000" dirty="0" smtClean="0">
                <a:solidFill>
                  <a:schemeClr val="bg1"/>
                </a:solidFill>
              </a:rPr>
              <a:t>        man, betrothed (ESV);                    man, virgin (NKJV);</a:t>
            </a:r>
          </a:p>
          <a:p>
            <a:r>
              <a:rPr lang="en-US" sz="2000" dirty="0">
                <a:solidFill>
                  <a:schemeClr val="bg1"/>
                </a:solidFill>
              </a:rPr>
              <a:t>	</a:t>
            </a:r>
            <a:r>
              <a:rPr lang="en-US" sz="2000" dirty="0" smtClean="0">
                <a:solidFill>
                  <a:schemeClr val="bg1"/>
                </a:solidFill>
              </a:rPr>
              <a:t>                   virgin he is engaged to (NIV)</a:t>
            </a:r>
          </a:p>
        </p:txBody>
      </p:sp>
      <p:cxnSp>
        <p:nvCxnSpPr>
          <p:cNvPr id="8" name="Straight Connector 7"/>
          <p:cNvCxnSpPr/>
          <p:nvPr/>
        </p:nvCxnSpPr>
        <p:spPr>
          <a:xfrm>
            <a:off x="7671927" y="4500673"/>
            <a:ext cx="1270192" cy="7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791" y="4851240"/>
            <a:ext cx="555227" cy="7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9393" y="5179480"/>
            <a:ext cx="7350825" cy="400110"/>
          </a:xfrm>
          <a:prstGeom prst="rect">
            <a:avLst/>
          </a:prstGeom>
          <a:solidFill>
            <a:srgbClr val="FFFF00"/>
          </a:solidFill>
        </p:spPr>
        <p:txBody>
          <a:bodyPr wrap="square" rtlCol="0">
            <a:spAutoFit/>
          </a:bodyPr>
          <a:lstStyle/>
          <a:p>
            <a:r>
              <a:rPr lang="en-US" sz="2000" dirty="0" smtClean="0">
                <a:solidFill>
                  <a:schemeClr val="bg1"/>
                </a:solidFill>
              </a:rPr>
              <a:t>Does indicate a Christian only.  Similar to the language in II </a:t>
            </a:r>
            <a:r>
              <a:rPr lang="en-US" sz="2000" dirty="0" err="1" smtClean="0">
                <a:solidFill>
                  <a:schemeClr val="bg1"/>
                </a:solidFill>
              </a:rPr>
              <a:t>Cor</a:t>
            </a:r>
            <a:r>
              <a:rPr lang="en-US" sz="2000" dirty="0" smtClean="0">
                <a:solidFill>
                  <a:schemeClr val="bg1"/>
                </a:solidFill>
              </a:rPr>
              <a:t> 12:2</a:t>
            </a:r>
          </a:p>
        </p:txBody>
      </p:sp>
    </p:spTree>
    <p:extLst>
      <p:ext uri="{BB962C8B-B14F-4D97-AF65-F5344CB8AC3E}">
        <p14:creationId xmlns:p14="http://schemas.microsoft.com/office/powerpoint/2010/main" val="9945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a:t>
            </a:r>
            <a:r>
              <a:rPr lang="en-US" sz="3600" dirty="0" smtClean="0"/>
              <a:t>7</a:t>
            </a:r>
            <a:endParaRPr lang="en-US" sz="3600" dirty="0" smtClean="0"/>
          </a:p>
          <a:p>
            <a:pPr algn="ctr"/>
            <a:r>
              <a:rPr lang="en-US" sz="2800" dirty="0"/>
              <a:t>I Corinthians </a:t>
            </a:r>
            <a:r>
              <a:rPr lang="en-US" sz="2800" dirty="0" smtClean="0"/>
              <a:t>8 &amp; 9</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95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8:1 </a:t>
            </a:r>
            <a:r>
              <a:rPr lang="en-US" sz="2400" dirty="0" smtClean="0">
                <a:solidFill>
                  <a:schemeClr val="tx1"/>
                </a:solidFill>
              </a:rPr>
              <a:t>Now concerning things sacrificed to idols, we know that we all have knowledge.  Knowledge makes arrogant, but love edifies.  2 If anyone supposes that he knows anything, he has not yet known as he ought to know;  3 but if anyone loves God, </a:t>
            </a:r>
            <a:r>
              <a:rPr lang="en-US" sz="2400" dirty="0" smtClean="0">
                <a:solidFill>
                  <a:schemeClr val="tx1"/>
                </a:solidFill>
              </a:rPr>
              <a:t>he is known by Him.  4 Therefore concerning the eating of things sacrificed to idols, we know that there is no such thing as an idol in the world, and that there is no God but one.  5 For even if there are so-called gods whether in heaven or on earth, as indeed there are many gods and many lords, 6 yet for us there is but one God, the Father, from whom are all things and we exist for Him; and one Lord, Jesus Christ, by whom are all things, and we exist through him.</a:t>
            </a:r>
            <a:endParaRPr lang="en-US" dirty="0"/>
          </a:p>
        </p:txBody>
      </p:sp>
      <p:cxnSp>
        <p:nvCxnSpPr>
          <p:cNvPr id="5" name="Straight Connector 4"/>
          <p:cNvCxnSpPr/>
          <p:nvPr/>
        </p:nvCxnSpPr>
        <p:spPr>
          <a:xfrm flipV="1">
            <a:off x="2216075" y="344244"/>
            <a:ext cx="210312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4168" y="3708768"/>
            <a:ext cx="8315661" cy="1938992"/>
          </a:xfrm>
          <a:prstGeom prst="rect">
            <a:avLst/>
          </a:prstGeom>
          <a:solidFill>
            <a:schemeClr val="accent1"/>
          </a:solidFill>
          <a:ln w="41275">
            <a:solidFill>
              <a:srgbClr val="FFFF00"/>
            </a:solidFill>
          </a:ln>
        </p:spPr>
        <p:txBody>
          <a:bodyPr wrap="square" rtlCol="0">
            <a:spAutoFit/>
          </a:bodyPr>
          <a:lstStyle/>
          <a:p>
            <a:r>
              <a:rPr lang="en-US" sz="2400" dirty="0" smtClean="0">
                <a:solidFill>
                  <a:schemeClr val="bg1"/>
                </a:solidFill>
              </a:rPr>
              <a:t>Now concerning…</a:t>
            </a:r>
          </a:p>
          <a:p>
            <a:r>
              <a:rPr lang="en-US" sz="2400" dirty="0">
                <a:solidFill>
                  <a:schemeClr val="bg1"/>
                </a:solidFill>
              </a:rPr>
              <a:t>	</a:t>
            </a:r>
            <a:r>
              <a:rPr lang="en-US" sz="2400" dirty="0" smtClean="0">
                <a:solidFill>
                  <a:schemeClr val="bg1"/>
                </a:solidFill>
              </a:rPr>
              <a:t>7:1,25    things about which you wrote, virgins</a:t>
            </a:r>
          </a:p>
          <a:p>
            <a:r>
              <a:rPr lang="en-US" sz="2400" dirty="0" smtClean="0">
                <a:solidFill>
                  <a:schemeClr val="bg1"/>
                </a:solidFill>
              </a:rPr>
              <a:t>            8:1,4      things sacrificed to idols, eating of things sacrificed</a:t>
            </a:r>
          </a:p>
          <a:p>
            <a:r>
              <a:rPr lang="en-US" sz="2400" dirty="0" smtClean="0">
                <a:solidFill>
                  <a:schemeClr val="bg1"/>
                </a:solidFill>
              </a:rPr>
              <a:t>             12:1      </a:t>
            </a:r>
            <a:r>
              <a:rPr lang="en-US" sz="1800" dirty="0" smtClean="0">
                <a:solidFill>
                  <a:schemeClr val="bg1"/>
                </a:solidFill>
              </a:rPr>
              <a:t> </a:t>
            </a:r>
            <a:r>
              <a:rPr lang="en-US" sz="2400" dirty="0" smtClean="0">
                <a:solidFill>
                  <a:schemeClr val="bg1"/>
                </a:solidFill>
              </a:rPr>
              <a:t>spiritual gifts</a:t>
            </a:r>
          </a:p>
          <a:p>
            <a:r>
              <a:rPr lang="en-US" sz="2400" dirty="0" smtClean="0">
                <a:solidFill>
                  <a:schemeClr val="bg1"/>
                </a:solidFill>
              </a:rPr>
              <a:t>             16:1      </a:t>
            </a:r>
            <a:r>
              <a:rPr lang="en-US" sz="1050" dirty="0" smtClean="0">
                <a:solidFill>
                  <a:schemeClr val="bg1"/>
                </a:solidFill>
              </a:rPr>
              <a:t> </a:t>
            </a:r>
            <a:r>
              <a:rPr lang="en-US" sz="2400" dirty="0" smtClean="0">
                <a:solidFill>
                  <a:schemeClr val="bg1"/>
                </a:solidFill>
              </a:rPr>
              <a:t>the collection for the saints</a:t>
            </a:r>
            <a:endParaRPr lang="en-US" dirty="0">
              <a:solidFill>
                <a:schemeClr val="bg1"/>
              </a:solidFill>
            </a:endParaRPr>
          </a:p>
        </p:txBody>
      </p:sp>
    </p:spTree>
    <p:extLst>
      <p:ext uri="{BB962C8B-B14F-4D97-AF65-F5344CB8AC3E}">
        <p14:creationId xmlns:p14="http://schemas.microsoft.com/office/powerpoint/2010/main" val="4798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8:1 </a:t>
            </a:r>
            <a:r>
              <a:rPr lang="en-US" sz="2400" dirty="0" smtClean="0">
                <a:solidFill>
                  <a:schemeClr val="bg1">
                    <a:lumMod val="65000"/>
                    <a:lumOff val="35000"/>
                  </a:schemeClr>
                </a:solidFill>
              </a:rPr>
              <a:t>Now concerning things sacrificed to idols, </a:t>
            </a:r>
            <a:r>
              <a:rPr lang="en-US" sz="2400" dirty="0" smtClean="0">
                <a:solidFill>
                  <a:schemeClr val="tx1"/>
                </a:solidFill>
              </a:rPr>
              <a:t>we know that we all have knowledge.  Knowledge makes arrogant, but love edifies.  2 If anyone supposes that he knows anything, he has not yet known as he ought to know;  3 but if anyone loves God, </a:t>
            </a:r>
            <a:r>
              <a:rPr lang="en-US" sz="2400" dirty="0" smtClean="0">
                <a:solidFill>
                  <a:schemeClr val="tx1"/>
                </a:solidFill>
              </a:rPr>
              <a:t>he is known by Him.  </a:t>
            </a:r>
            <a:r>
              <a:rPr lang="en-US" sz="2400" dirty="0" smtClean="0">
                <a:solidFill>
                  <a:schemeClr val="bg1">
                    <a:lumMod val="65000"/>
                    <a:lumOff val="35000"/>
                  </a:schemeClr>
                </a:solidFill>
              </a:rPr>
              <a:t>4 Therefore concerning the eating of things sacrificed to idols, we know that there is no such thing as an idol in the world, and that there is no God but one.  5 For even if there are so-called gods whether in heaven or on earth, as indeed there are many gods and many lords, 6 yet for us there is but one God, the Father, from whom are all things and we exist for Him; and one Lord, Jesus Christ, by whom are all things, and we exist through him.</a:t>
            </a:r>
            <a:endParaRPr lang="en-US" dirty="0">
              <a:solidFill>
                <a:schemeClr val="bg1">
                  <a:lumMod val="65000"/>
                  <a:lumOff val="35000"/>
                </a:schemeClr>
              </a:solidFill>
            </a:endParaRPr>
          </a:p>
        </p:txBody>
      </p:sp>
    </p:spTree>
    <p:extLst>
      <p:ext uri="{BB962C8B-B14F-4D97-AF65-F5344CB8AC3E}">
        <p14:creationId xmlns:p14="http://schemas.microsoft.com/office/powerpoint/2010/main" val="2290371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8:1 </a:t>
            </a:r>
            <a:r>
              <a:rPr lang="en-US" sz="2400" dirty="0" smtClean="0">
                <a:solidFill>
                  <a:schemeClr val="bg1">
                    <a:lumMod val="65000"/>
                    <a:lumOff val="35000"/>
                  </a:schemeClr>
                </a:solidFill>
              </a:rPr>
              <a:t>Now concerning things sacrificed to idols, </a:t>
            </a:r>
            <a:r>
              <a:rPr lang="en-US" sz="2400" dirty="0" smtClean="0">
                <a:solidFill>
                  <a:schemeClr val="tx1"/>
                </a:solidFill>
              </a:rPr>
              <a:t>we know that we all have </a:t>
            </a:r>
            <a:r>
              <a:rPr lang="en-US" sz="2400" dirty="0" smtClean="0">
                <a:solidFill>
                  <a:srgbClr val="FFFF00"/>
                </a:solidFill>
              </a:rPr>
              <a:t>knowledge</a:t>
            </a:r>
            <a:r>
              <a:rPr lang="en-US" sz="2400" dirty="0" smtClean="0">
                <a:solidFill>
                  <a:schemeClr val="tx1"/>
                </a:solidFill>
              </a:rPr>
              <a:t>.  </a:t>
            </a:r>
            <a:r>
              <a:rPr lang="en-US" sz="2400" dirty="0" smtClean="0">
                <a:solidFill>
                  <a:srgbClr val="FFFF00"/>
                </a:solidFill>
              </a:rPr>
              <a:t>Knowledge</a:t>
            </a:r>
            <a:r>
              <a:rPr lang="en-US" sz="2400" dirty="0" smtClean="0">
                <a:solidFill>
                  <a:schemeClr val="tx1"/>
                </a:solidFill>
              </a:rPr>
              <a:t> makes arrogant, but love edifies.  2 If anyone supposes that he knows anything, he has not yet known as he ought to know;  3 but if anyone loves God, </a:t>
            </a:r>
            <a:r>
              <a:rPr lang="en-US" sz="2400" dirty="0" smtClean="0">
                <a:solidFill>
                  <a:schemeClr val="tx1"/>
                </a:solidFill>
              </a:rPr>
              <a:t>he is known by Him.  </a:t>
            </a:r>
            <a:r>
              <a:rPr lang="en-US" sz="2400" dirty="0" smtClean="0">
                <a:solidFill>
                  <a:schemeClr val="bg1">
                    <a:lumMod val="65000"/>
                    <a:lumOff val="35000"/>
                  </a:schemeClr>
                </a:solidFill>
              </a:rPr>
              <a:t>4 Therefore concerning the eating of things sacrificed to idols, we know that there is no such thing as an idol in the world, and that there is no God but one.  5 For even if there are so-called gods whether in heaven or on earth, as indeed there are many gods and many lords, 6 yet for us there is but one God, the Father, from whom are all things and we exist for Him; and one Lord, Jesus Christ, by whom are all things, and we exist through him.</a:t>
            </a:r>
            <a:endParaRPr lang="en-US" dirty="0">
              <a:solidFill>
                <a:schemeClr val="bg1">
                  <a:lumMod val="65000"/>
                  <a:lumOff val="35000"/>
                </a:schemeClr>
              </a:solidFill>
            </a:endParaRPr>
          </a:p>
        </p:txBody>
      </p:sp>
      <p:cxnSp>
        <p:nvCxnSpPr>
          <p:cNvPr id="9" name="Straight Connector 8"/>
          <p:cNvCxnSpPr/>
          <p:nvPr/>
        </p:nvCxnSpPr>
        <p:spPr>
          <a:xfrm flipV="1">
            <a:off x="5208656" y="664879"/>
            <a:ext cx="20116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4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a:t>
            </a:r>
            <a:r>
              <a:rPr lang="en-US" sz="2400" dirty="0" smtClean="0">
                <a:solidFill>
                  <a:srgbClr val="FFFF00"/>
                </a:solidFill>
              </a:rPr>
              <a:t>8:1 </a:t>
            </a:r>
            <a:r>
              <a:rPr lang="en-US" sz="2400" dirty="0" smtClean="0">
                <a:solidFill>
                  <a:schemeClr val="bg1">
                    <a:lumMod val="65000"/>
                    <a:lumOff val="35000"/>
                  </a:schemeClr>
                </a:solidFill>
              </a:rPr>
              <a:t>Now concerning things sacrificed to idols, </a:t>
            </a:r>
            <a:r>
              <a:rPr lang="en-US" sz="2400" dirty="0" smtClean="0">
                <a:solidFill>
                  <a:schemeClr val="tx1"/>
                </a:solidFill>
              </a:rPr>
              <a:t>we know that we all have </a:t>
            </a:r>
            <a:r>
              <a:rPr lang="en-US" sz="2400" dirty="0" smtClean="0">
                <a:solidFill>
                  <a:srgbClr val="FFFF00"/>
                </a:solidFill>
              </a:rPr>
              <a:t>knowledge</a:t>
            </a:r>
            <a:r>
              <a:rPr lang="en-US" sz="2400" dirty="0" smtClean="0">
                <a:solidFill>
                  <a:schemeClr val="tx1"/>
                </a:solidFill>
              </a:rPr>
              <a:t>.  </a:t>
            </a:r>
            <a:r>
              <a:rPr lang="en-US" sz="2400" dirty="0" smtClean="0">
                <a:solidFill>
                  <a:srgbClr val="FFFF00"/>
                </a:solidFill>
              </a:rPr>
              <a:t>Knowledge</a:t>
            </a:r>
            <a:r>
              <a:rPr lang="en-US" sz="2400" dirty="0" smtClean="0">
                <a:solidFill>
                  <a:schemeClr val="tx1"/>
                </a:solidFill>
              </a:rPr>
              <a:t> makes arrogant, </a:t>
            </a:r>
            <a:r>
              <a:rPr lang="en-US" sz="2400" b="1" dirty="0" smtClean="0">
                <a:solidFill>
                  <a:srgbClr val="FF0000"/>
                </a:solidFill>
              </a:rPr>
              <a:t>but love </a:t>
            </a:r>
            <a:r>
              <a:rPr lang="en-US" sz="2400" dirty="0" smtClean="0">
                <a:solidFill>
                  <a:schemeClr val="tx1"/>
                </a:solidFill>
              </a:rPr>
              <a:t>edifies.  2 If anyone supposes that he knows anything, he has not yet known as he ought to know;  3 but if anyone loves God, </a:t>
            </a:r>
            <a:r>
              <a:rPr lang="en-US" sz="2400" dirty="0" smtClean="0">
                <a:solidFill>
                  <a:schemeClr val="tx1"/>
                </a:solidFill>
              </a:rPr>
              <a:t>he is known by Him.  </a:t>
            </a:r>
            <a:r>
              <a:rPr lang="en-US" sz="2400" dirty="0" smtClean="0">
                <a:solidFill>
                  <a:schemeClr val="bg1">
                    <a:lumMod val="65000"/>
                    <a:lumOff val="35000"/>
                  </a:schemeClr>
                </a:solidFill>
              </a:rPr>
              <a:t>4 Therefore concerning the eating of things sacrificed to idols, we know that there is no such thing as an idol in the world, and that there is no God but one.  5 For even if there are so-called gods whether in heaven or on earth, as indeed there are many gods and many lords, 6 yet for us there is but one God, the Father, from whom are all things and we exist for Him; and one Lord, Jesus Christ, by whom are all things, and we exist through him.</a:t>
            </a:r>
            <a:endParaRPr lang="en-US" dirty="0">
              <a:solidFill>
                <a:schemeClr val="bg1">
                  <a:lumMod val="65000"/>
                  <a:lumOff val="35000"/>
                </a:schemeClr>
              </a:solidFill>
            </a:endParaRPr>
          </a:p>
        </p:txBody>
      </p:sp>
      <p:cxnSp>
        <p:nvCxnSpPr>
          <p:cNvPr id="9" name="Straight Connector 8"/>
          <p:cNvCxnSpPr/>
          <p:nvPr/>
        </p:nvCxnSpPr>
        <p:spPr>
          <a:xfrm flipV="1">
            <a:off x="5208656" y="664879"/>
            <a:ext cx="2011680"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10861" y="983533"/>
            <a:ext cx="82296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861" y="3846554"/>
            <a:ext cx="8907879" cy="1815882"/>
          </a:xfrm>
          <a:prstGeom prst="rect">
            <a:avLst/>
          </a:prstGeom>
          <a:solidFill>
            <a:schemeClr val="accent1"/>
          </a:solidFill>
          <a:ln w="41275">
            <a:solidFill>
              <a:srgbClr val="FFFF00"/>
            </a:solidFill>
          </a:ln>
        </p:spPr>
        <p:txBody>
          <a:bodyPr wrap="square" rtlCol="0">
            <a:spAutoFit/>
          </a:bodyPr>
          <a:lstStyle/>
          <a:p>
            <a:r>
              <a:rPr lang="en-US" sz="2800" dirty="0" smtClean="0">
                <a:solidFill>
                  <a:schemeClr val="bg1"/>
                </a:solidFill>
              </a:rPr>
              <a:t>“If I have the gift of prophecy, and know all mysteries and all knowledge; and if I have all faith, so as to remove mountains, but do not have love, I am nothing.”   </a:t>
            </a:r>
          </a:p>
          <a:p>
            <a:r>
              <a:rPr lang="en-US" sz="2800" dirty="0" smtClean="0">
                <a:solidFill>
                  <a:schemeClr val="bg1"/>
                </a:solidFill>
              </a:rPr>
              <a:t> -I Corinthians 13:2</a:t>
            </a:r>
            <a:endParaRPr lang="en-US" sz="1600" dirty="0">
              <a:solidFill>
                <a:schemeClr val="bg1"/>
              </a:solidFill>
            </a:endParaRPr>
          </a:p>
        </p:txBody>
      </p:sp>
      <p:cxnSp>
        <p:nvCxnSpPr>
          <p:cNvPr id="7" name="Straight Connector 6"/>
          <p:cNvCxnSpPr/>
          <p:nvPr/>
        </p:nvCxnSpPr>
        <p:spPr>
          <a:xfrm>
            <a:off x="148439" y="4704391"/>
            <a:ext cx="2177561" cy="8482"/>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87883" y="5119210"/>
            <a:ext cx="50292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71999" y="4283901"/>
            <a:ext cx="3933174"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0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6226</TotalTime>
  <Words>3420</Words>
  <Application>Microsoft Office PowerPoint</Application>
  <PresentationFormat>On-screen Show (16:10)</PresentationFormat>
  <Paragraphs>126</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Corbel</vt:lpstr>
      <vt:lpstr>Garamond</vt:lpstr>
      <vt:lpstr>Times New Roman</vt:lpstr>
      <vt:lpstr>Depth</vt:lpstr>
      <vt:lpstr>I Corinthians</vt:lpstr>
      <vt:lpstr>PowerPoint Presentation</vt:lpstr>
      <vt:lpstr>Approach for today’s study:</vt:lpstr>
      <vt:lpstr>PowerPoint Presentation</vt:lpstr>
      <vt:lpstr>I Corinthians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Emily</cp:lastModifiedBy>
  <cp:revision>497</cp:revision>
  <cp:lastPrinted>2017-03-15T22:04:11Z</cp:lastPrinted>
  <dcterms:created xsi:type="dcterms:W3CDTF">2014-10-30T23:01:40Z</dcterms:created>
  <dcterms:modified xsi:type="dcterms:W3CDTF">2017-03-19T10:49:41Z</dcterms:modified>
</cp:coreProperties>
</file>