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9" r:id="rId2"/>
    <p:sldId id="257" r:id="rId3"/>
    <p:sldId id="258" r:id="rId4"/>
    <p:sldId id="259" r:id="rId5"/>
    <p:sldId id="261" r:id="rId6"/>
    <p:sldId id="262" r:id="rId7"/>
    <p:sldId id="263" r:id="rId8"/>
    <p:sldId id="264" r:id="rId9"/>
    <p:sldId id="265" r:id="rId10"/>
    <p:sldId id="266" r:id="rId11"/>
    <p:sldId id="267" r:id="rId12"/>
    <p:sldId id="260"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02" autoAdjust="0"/>
    <p:restoredTop sz="94660"/>
  </p:normalViewPr>
  <p:slideViewPr>
    <p:cSldViewPr snapToGrid="0">
      <p:cViewPr varScale="1">
        <p:scale>
          <a:sx n="68" d="100"/>
          <a:sy n="68" d="100"/>
        </p:scale>
        <p:origin x="786" y="60"/>
      </p:cViewPr>
      <p:guideLst/>
    </p:cSldViewPr>
  </p:slideViewPr>
  <p:notesTextViewPr>
    <p:cViewPr>
      <p:scale>
        <a:sx n="1" d="1"/>
        <a:sy n="1" d="1"/>
      </p:scale>
      <p:origin x="0" y="0"/>
    </p:cViewPr>
  </p:notesTextViewPr>
  <p:sorterViewPr>
    <p:cViewPr>
      <p:scale>
        <a:sx n="75" d="100"/>
        <a:sy n="75" d="100"/>
      </p:scale>
      <p:origin x="0" y="-10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325FCD0-6778-4F29-A73B-C1BDEAAFE2D5}" type="datetimeFigureOut">
              <a:rPr lang="en-US" smtClean="0"/>
              <a:t>3/12/2017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06790-5185-4A4A-9126-5D8DB478F6FB}" type="slidenum">
              <a:rPr lang="en-US" smtClean="0"/>
              <a:t>‹#›</a:t>
            </a:fld>
            <a:endParaRPr lang="en-US"/>
          </a:p>
        </p:txBody>
      </p:sp>
    </p:spTree>
    <p:extLst>
      <p:ext uri="{BB962C8B-B14F-4D97-AF65-F5344CB8AC3E}">
        <p14:creationId xmlns:p14="http://schemas.microsoft.com/office/powerpoint/2010/main" val="1138754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25FCD0-6778-4F29-A73B-C1BDEAAFE2D5}" type="datetimeFigureOut">
              <a:rPr lang="en-US" smtClean="0"/>
              <a:t>3/12/2017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06790-5185-4A4A-9126-5D8DB478F6FB}" type="slidenum">
              <a:rPr lang="en-US" smtClean="0"/>
              <a:t>‹#›</a:t>
            </a:fld>
            <a:endParaRPr lang="en-US"/>
          </a:p>
        </p:txBody>
      </p:sp>
    </p:spTree>
    <p:extLst>
      <p:ext uri="{BB962C8B-B14F-4D97-AF65-F5344CB8AC3E}">
        <p14:creationId xmlns:p14="http://schemas.microsoft.com/office/powerpoint/2010/main" val="4026714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25FCD0-6778-4F29-A73B-C1BDEAAFE2D5}" type="datetimeFigureOut">
              <a:rPr lang="en-US" smtClean="0"/>
              <a:t>3/12/2017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06790-5185-4A4A-9126-5D8DB478F6FB}" type="slidenum">
              <a:rPr lang="en-US" smtClean="0"/>
              <a:t>‹#›</a:t>
            </a:fld>
            <a:endParaRPr lang="en-US"/>
          </a:p>
        </p:txBody>
      </p:sp>
    </p:spTree>
    <p:extLst>
      <p:ext uri="{BB962C8B-B14F-4D97-AF65-F5344CB8AC3E}">
        <p14:creationId xmlns:p14="http://schemas.microsoft.com/office/powerpoint/2010/main" val="1721595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25FCD0-6778-4F29-A73B-C1BDEAAFE2D5}" type="datetimeFigureOut">
              <a:rPr lang="en-US" smtClean="0"/>
              <a:t>3/12/2017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06790-5185-4A4A-9126-5D8DB478F6FB}" type="slidenum">
              <a:rPr lang="en-US" smtClean="0"/>
              <a:t>‹#›</a:t>
            </a:fld>
            <a:endParaRPr lang="en-US"/>
          </a:p>
        </p:txBody>
      </p:sp>
    </p:spTree>
    <p:extLst>
      <p:ext uri="{BB962C8B-B14F-4D97-AF65-F5344CB8AC3E}">
        <p14:creationId xmlns:p14="http://schemas.microsoft.com/office/powerpoint/2010/main" val="2252651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325FCD0-6778-4F29-A73B-C1BDEAAFE2D5}" type="datetimeFigureOut">
              <a:rPr lang="en-US" smtClean="0"/>
              <a:t>3/12/2017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06790-5185-4A4A-9126-5D8DB478F6FB}" type="slidenum">
              <a:rPr lang="en-US" smtClean="0"/>
              <a:t>‹#›</a:t>
            </a:fld>
            <a:endParaRPr lang="en-US"/>
          </a:p>
        </p:txBody>
      </p:sp>
    </p:spTree>
    <p:extLst>
      <p:ext uri="{BB962C8B-B14F-4D97-AF65-F5344CB8AC3E}">
        <p14:creationId xmlns:p14="http://schemas.microsoft.com/office/powerpoint/2010/main" val="4072458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325FCD0-6778-4F29-A73B-C1BDEAAFE2D5}" type="datetimeFigureOut">
              <a:rPr lang="en-US" smtClean="0"/>
              <a:t>3/12/2017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06790-5185-4A4A-9126-5D8DB478F6FB}" type="slidenum">
              <a:rPr lang="en-US" smtClean="0"/>
              <a:t>‹#›</a:t>
            </a:fld>
            <a:endParaRPr lang="en-US"/>
          </a:p>
        </p:txBody>
      </p:sp>
    </p:spTree>
    <p:extLst>
      <p:ext uri="{BB962C8B-B14F-4D97-AF65-F5344CB8AC3E}">
        <p14:creationId xmlns:p14="http://schemas.microsoft.com/office/powerpoint/2010/main" val="2665716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25FCD0-6778-4F29-A73B-C1BDEAAFE2D5}" type="datetimeFigureOut">
              <a:rPr lang="en-US" smtClean="0"/>
              <a:t>3/12/2017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506790-5185-4A4A-9126-5D8DB478F6FB}" type="slidenum">
              <a:rPr lang="en-US" smtClean="0"/>
              <a:t>‹#›</a:t>
            </a:fld>
            <a:endParaRPr lang="en-US"/>
          </a:p>
        </p:txBody>
      </p:sp>
    </p:spTree>
    <p:extLst>
      <p:ext uri="{BB962C8B-B14F-4D97-AF65-F5344CB8AC3E}">
        <p14:creationId xmlns:p14="http://schemas.microsoft.com/office/powerpoint/2010/main" val="4222144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325FCD0-6778-4F29-A73B-C1BDEAAFE2D5}" type="datetimeFigureOut">
              <a:rPr lang="en-US" smtClean="0"/>
              <a:t>3/12/2017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506790-5185-4A4A-9126-5D8DB478F6FB}" type="slidenum">
              <a:rPr lang="en-US" smtClean="0"/>
              <a:t>‹#›</a:t>
            </a:fld>
            <a:endParaRPr lang="en-US"/>
          </a:p>
        </p:txBody>
      </p:sp>
    </p:spTree>
    <p:extLst>
      <p:ext uri="{BB962C8B-B14F-4D97-AF65-F5344CB8AC3E}">
        <p14:creationId xmlns:p14="http://schemas.microsoft.com/office/powerpoint/2010/main" val="2190275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25FCD0-6778-4F29-A73B-C1BDEAAFE2D5}" type="datetimeFigureOut">
              <a:rPr lang="en-US" smtClean="0"/>
              <a:t>3/12/2017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506790-5185-4A4A-9126-5D8DB478F6FB}" type="slidenum">
              <a:rPr lang="en-US" smtClean="0"/>
              <a:t>‹#›</a:t>
            </a:fld>
            <a:endParaRPr lang="en-US"/>
          </a:p>
        </p:txBody>
      </p:sp>
    </p:spTree>
    <p:extLst>
      <p:ext uri="{BB962C8B-B14F-4D97-AF65-F5344CB8AC3E}">
        <p14:creationId xmlns:p14="http://schemas.microsoft.com/office/powerpoint/2010/main" val="2763216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325FCD0-6778-4F29-A73B-C1BDEAAFE2D5}" type="datetimeFigureOut">
              <a:rPr lang="en-US" smtClean="0"/>
              <a:t>3/12/2017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06790-5185-4A4A-9126-5D8DB478F6FB}" type="slidenum">
              <a:rPr lang="en-US" smtClean="0"/>
              <a:t>‹#›</a:t>
            </a:fld>
            <a:endParaRPr lang="en-US"/>
          </a:p>
        </p:txBody>
      </p:sp>
    </p:spTree>
    <p:extLst>
      <p:ext uri="{BB962C8B-B14F-4D97-AF65-F5344CB8AC3E}">
        <p14:creationId xmlns:p14="http://schemas.microsoft.com/office/powerpoint/2010/main" val="740960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325FCD0-6778-4F29-A73B-C1BDEAAFE2D5}" type="datetimeFigureOut">
              <a:rPr lang="en-US" smtClean="0"/>
              <a:t>3/12/2017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06790-5185-4A4A-9126-5D8DB478F6FB}" type="slidenum">
              <a:rPr lang="en-US" smtClean="0"/>
              <a:t>‹#›</a:t>
            </a:fld>
            <a:endParaRPr lang="en-US"/>
          </a:p>
        </p:txBody>
      </p:sp>
    </p:spTree>
    <p:extLst>
      <p:ext uri="{BB962C8B-B14F-4D97-AF65-F5344CB8AC3E}">
        <p14:creationId xmlns:p14="http://schemas.microsoft.com/office/powerpoint/2010/main" val="1638783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25FCD0-6778-4F29-A73B-C1BDEAAFE2D5}" type="datetimeFigureOut">
              <a:rPr lang="en-US" smtClean="0"/>
              <a:t>3/12/2017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506790-5185-4A4A-9126-5D8DB478F6FB}" type="slidenum">
              <a:rPr lang="en-US" smtClean="0"/>
              <a:t>‹#›</a:t>
            </a:fld>
            <a:endParaRPr lang="en-US"/>
          </a:p>
        </p:txBody>
      </p:sp>
    </p:spTree>
    <p:extLst>
      <p:ext uri="{BB962C8B-B14F-4D97-AF65-F5344CB8AC3E}">
        <p14:creationId xmlns:p14="http://schemas.microsoft.com/office/powerpoint/2010/main" val="407338284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5400" b="1" dirty="0">
                <a:latin typeface="+mn-lt"/>
              </a:rPr>
              <a:t>Jude 3-4</a:t>
            </a:r>
          </a:p>
        </p:txBody>
      </p:sp>
      <p:sp>
        <p:nvSpPr>
          <p:cNvPr id="5" name="TextBox 4"/>
          <p:cNvSpPr txBox="1"/>
          <p:nvPr/>
        </p:nvSpPr>
        <p:spPr>
          <a:xfrm>
            <a:off x="813581" y="1690688"/>
            <a:ext cx="10564837" cy="1077218"/>
          </a:xfrm>
          <a:prstGeom prst="rect">
            <a:avLst/>
          </a:prstGeom>
          <a:noFill/>
        </p:spPr>
        <p:txBody>
          <a:bodyPr wrap="square" rtlCol="0">
            <a:spAutoFit/>
          </a:bodyPr>
          <a:lstStyle/>
          <a:p>
            <a:r>
              <a:rPr lang="en-US" sz="3200" baseline="30000" dirty="0"/>
              <a:t>3 </a:t>
            </a:r>
            <a:r>
              <a:rPr lang="en-US" sz="3200" dirty="0"/>
              <a:t>Beloved, although I was very eager to write to you about our common salvation, </a:t>
            </a:r>
          </a:p>
        </p:txBody>
      </p:sp>
      <p:cxnSp>
        <p:nvCxnSpPr>
          <p:cNvPr id="7" name="Straight Connector 6"/>
          <p:cNvCxnSpPr>
            <a:cxnSpLocks/>
          </p:cNvCxnSpPr>
          <p:nvPr/>
        </p:nvCxnSpPr>
        <p:spPr>
          <a:xfrm flipV="1">
            <a:off x="1012874" y="2702147"/>
            <a:ext cx="2926080" cy="12917"/>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a:cxnSpLocks/>
          </p:cNvCxnSpPr>
          <p:nvPr/>
        </p:nvCxnSpPr>
        <p:spPr>
          <a:xfrm flipV="1">
            <a:off x="2051539" y="3151163"/>
            <a:ext cx="3378590" cy="13833"/>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813581" y="2194559"/>
            <a:ext cx="10229557" cy="1569660"/>
          </a:xfrm>
          <a:prstGeom prst="rect">
            <a:avLst/>
          </a:prstGeom>
          <a:noFill/>
        </p:spPr>
        <p:txBody>
          <a:bodyPr wrap="square" rtlCol="0">
            <a:spAutoFit/>
          </a:bodyPr>
          <a:lstStyle/>
          <a:p>
            <a:r>
              <a:rPr lang="en-US" sz="3200" dirty="0"/>
              <a:t>                                   I found it necessary to write appealing to you to contend for the faith</a:t>
            </a:r>
            <a:r>
              <a:rPr lang="en-US" sz="3200" dirty="0">
                <a:solidFill>
                  <a:srgbClr val="FFFF00"/>
                </a:solidFill>
              </a:rPr>
              <a:t>*</a:t>
            </a:r>
            <a:r>
              <a:rPr lang="en-US" sz="3200" dirty="0"/>
              <a:t> that was once for all delivered to the saints. </a:t>
            </a:r>
          </a:p>
        </p:txBody>
      </p:sp>
      <p:cxnSp>
        <p:nvCxnSpPr>
          <p:cNvPr id="6" name="Straight Connector 5"/>
          <p:cNvCxnSpPr>
            <a:cxnSpLocks/>
          </p:cNvCxnSpPr>
          <p:nvPr/>
        </p:nvCxnSpPr>
        <p:spPr>
          <a:xfrm flipV="1">
            <a:off x="3454400" y="5120640"/>
            <a:ext cx="7096369" cy="1016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1150229" y="5332416"/>
            <a:ext cx="4279900" cy="584775"/>
          </a:xfrm>
          <a:prstGeom prst="rect">
            <a:avLst/>
          </a:prstGeom>
          <a:noFill/>
        </p:spPr>
        <p:txBody>
          <a:bodyPr wrap="square" rtlCol="0">
            <a:spAutoFit/>
          </a:bodyPr>
          <a:lstStyle/>
          <a:p>
            <a:r>
              <a:rPr lang="en-US" sz="3200" dirty="0">
                <a:solidFill>
                  <a:srgbClr val="FFFF00"/>
                </a:solidFill>
              </a:rPr>
              <a:t>* </a:t>
            </a:r>
            <a:r>
              <a:rPr lang="en-US" sz="3200" i="1" dirty="0">
                <a:solidFill>
                  <a:srgbClr val="FFFF00"/>
                </a:solidFill>
              </a:rPr>
              <a:t>What is believed</a:t>
            </a:r>
            <a:endParaRPr lang="en-US" sz="3200" dirty="0">
              <a:solidFill>
                <a:srgbClr val="FFFF00"/>
              </a:solidFill>
            </a:endParaRPr>
          </a:p>
        </p:txBody>
      </p:sp>
      <p:sp>
        <p:nvSpPr>
          <p:cNvPr id="8" name="TextBox 7"/>
          <p:cNvSpPr txBox="1"/>
          <p:nvPr/>
        </p:nvSpPr>
        <p:spPr>
          <a:xfrm>
            <a:off x="838200" y="3151163"/>
            <a:ext cx="9979855" cy="2062103"/>
          </a:xfrm>
          <a:prstGeom prst="rect">
            <a:avLst/>
          </a:prstGeom>
          <a:noFill/>
        </p:spPr>
        <p:txBody>
          <a:bodyPr wrap="square" rtlCol="0">
            <a:spAutoFit/>
          </a:bodyPr>
          <a:lstStyle/>
          <a:p>
            <a:r>
              <a:rPr lang="en-US" sz="3200" baseline="30000" dirty="0"/>
              <a:t>                                    4 </a:t>
            </a:r>
            <a:r>
              <a:rPr lang="en-US" sz="3200" dirty="0"/>
              <a:t>For certain people have crept in unnoticed who long ago were designated for this condemnation, ungodly people, who pervert the grace of our God into sensuality and deny our only Master and Lord, Jesus Christ.</a:t>
            </a:r>
          </a:p>
        </p:txBody>
      </p:sp>
      <p:cxnSp>
        <p:nvCxnSpPr>
          <p:cNvPr id="11" name="Straight Connector 10"/>
          <p:cNvCxnSpPr>
            <a:cxnSpLocks/>
          </p:cNvCxnSpPr>
          <p:nvPr/>
        </p:nvCxnSpPr>
        <p:spPr>
          <a:xfrm flipV="1">
            <a:off x="4572000" y="4642338"/>
            <a:ext cx="4684542" cy="14068"/>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9202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nodeType="after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left)">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500" fill="hold"/>
                                        <p:tgtEl>
                                          <p:spTgt spid="2"/>
                                        </p:tgtEl>
                                        <p:attrNameLst>
                                          <p:attrName>ppt_w</p:attrName>
                                        </p:attrNameLst>
                                      </p:cBhvr>
                                      <p:tavLst>
                                        <p:tav tm="0">
                                          <p:val>
                                            <p:fltVal val="0"/>
                                          </p:val>
                                        </p:tav>
                                        <p:tav tm="100000">
                                          <p:val>
                                            <p:strVal val="#ppt_w"/>
                                          </p:val>
                                        </p:tav>
                                      </p:tavLst>
                                    </p:anim>
                                    <p:anim calcmode="lin" valueType="num">
                                      <p:cBhvr>
                                        <p:cTn id="16" dur="500" fill="hold"/>
                                        <p:tgtEl>
                                          <p:spTgt spid="2"/>
                                        </p:tgtEl>
                                        <p:attrNameLst>
                                          <p:attrName>ppt_h</p:attrName>
                                        </p:attrNameLst>
                                      </p:cBhvr>
                                      <p:tavLst>
                                        <p:tav tm="0">
                                          <p:val>
                                            <p:fltVal val="0"/>
                                          </p:val>
                                        </p:tav>
                                        <p:tav tm="100000">
                                          <p:val>
                                            <p:strVal val="#ppt_h"/>
                                          </p:val>
                                        </p:tav>
                                      </p:tavLst>
                                    </p:anim>
                                    <p:animEffect transition="in" filter="fade">
                                      <p:cBhvr>
                                        <p:cTn id="17" dur="500"/>
                                        <p:tgtEl>
                                          <p:spTgt spid="2"/>
                                        </p:tgtEl>
                                      </p:cBhvr>
                                    </p:animEffect>
                                  </p:childTnLst>
                                </p:cTn>
                              </p:par>
                            </p:childTnLst>
                          </p:cTn>
                        </p:par>
                        <p:par>
                          <p:cTn id="18" fill="hold">
                            <p:stCondLst>
                              <p:cond delay="500"/>
                            </p:stCondLst>
                            <p:childTnLst>
                              <p:par>
                                <p:cTn id="19" presetID="22" presetClass="entr" presetSubtype="8" fill="hold"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left)">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wipe(left)">
                                      <p:cBhvr>
                                        <p:cTn id="26" dur="500"/>
                                        <p:tgtEl>
                                          <p:spTgt spid="3">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fltVal val="0"/>
                                          </p:val>
                                        </p:tav>
                                        <p:tav tm="100000">
                                          <p:val>
                                            <p:strVal val="#ppt_h"/>
                                          </p:val>
                                        </p:tav>
                                      </p:tavLst>
                                    </p:anim>
                                    <p:animEffect transition="in" filter="fade">
                                      <p:cBhvr>
                                        <p:cTn id="33" dur="5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wipe(left)">
                                      <p:cBhvr>
                                        <p:cTn id="38" dur="500"/>
                                        <p:tgtEl>
                                          <p:spTgt spid="11"/>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ipe(left)">
                                      <p:cBhvr>
                                        <p:cTn id="4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Quotations:</a:t>
            </a:r>
          </a:p>
        </p:txBody>
      </p:sp>
      <p:sp>
        <p:nvSpPr>
          <p:cNvPr id="3" name="Content Placeholder 2"/>
          <p:cNvSpPr>
            <a:spLocks noGrp="1"/>
          </p:cNvSpPr>
          <p:nvPr>
            <p:ph idx="1"/>
          </p:nvPr>
        </p:nvSpPr>
        <p:spPr>
          <a:xfrm>
            <a:off x="838200" y="1825625"/>
            <a:ext cx="10515600" cy="4603310"/>
          </a:xfrm>
        </p:spPr>
        <p:txBody>
          <a:bodyPr>
            <a:normAutofit lnSpcReduction="10000"/>
          </a:bodyPr>
          <a:lstStyle/>
          <a:p>
            <a:r>
              <a:rPr lang="en-US" b="1" dirty="0">
                <a:solidFill>
                  <a:srgbClr val="FFFF00"/>
                </a:solidFill>
              </a:rPr>
              <a:t>1 John </a:t>
            </a:r>
            <a:r>
              <a:rPr lang="en-US" b="1" dirty="0"/>
              <a:t>4:1-3 </a:t>
            </a:r>
            <a:r>
              <a:rPr lang="en-US" b="1" i="1" dirty="0"/>
              <a:t>“</a:t>
            </a:r>
            <a:r>
              <a:rPr lang="en-US" i="1" dirty="0"/>
              <a:t>Beloved, do not believe every spirit, but test the spirits, whether they are of God; because many false prophets have gone out into the world. </a:t>
            </a:r>
            <a:r>
              <a:rPr lang="en-US" i="1" baseline="30000" dirty="0"/>
              <a:t>2 </a:t>
            </a:r>
            <a:r>
              <a:rPr lang="en-US" i="1" dirty="0"/>
              <a:t>By this you know the Spirit of God: Every spirit that confesses that Jesus Christ has come in the flesh is of God, </a:t>
            </a:r>
            <a:r>
              <a:rPr lang="en-US" i="1" baseline="30000" dirty="0"/>
              <a:t>3 </a:t>
            </a:r>
            <a:r>
              <a:rPr lang="en-US" i="1" dirty="0"/>
              <a:t>and every spirit that does not confess that Jesus Christ has come in the flesh is not of God. And this is the spirit of the Antichrist, which you have heard was coming, and is now already in the world.”</a:t>
            </a:r>
            <a:endParaRPr lang="en-US" i="1" baseline="30000" dirty="0"/>
          </a:p>
          <a:p>
            <a:r>
              <a:rPr lang="en-US" b="1" dirty="0">
                <a:solidFill>
                  <a:srgbClr val="FFFF00"/>
                </a:solidFill>
              </a:rPr>
              <a:t>2 John </a:t>
            </a:r>
            <a:r>
              <a:rPr lang="en-US" b="1" dirty="0"/>
              <a:t>9-11 </a:t>
            </a:r>
            <a:r>
              <a:rPr lang="en-US" b="1" i="1" dirty="0"/>
              <a:t>“</a:t>
            </a:r>
            <a:r>
              <a:rPr lang="en-US" i="1" dirty="0"/>
              <a:t>Whoever transgresses and does not abide in the doctrine of Christ does not have God. He who abides in the doctrine of Christ has both the Father and the Son. </a:t>
            </a:r>
            <a:r>
              <a:rPr lang="en-US" i="1" baseline="30000" dirty="0"/>
              <a:t>10 </a:t>
            </a:r>
            <a:r>
              <a:rPr lang="en-US" i="1" dirty="0"/>
              <a:t>If anyone comes to you and does not bring this doctrine, do not receive him into your house nor greet him; </a:t>
            </a:r>
            <a:r>
              <a:rPr lang="en-US" i="1" baseline="30000" dirty="0"/>
              <a:t>11 </a:t>
            </a:r>
            <a:r>
              <a:rPr lang="en-US" i="1" dirty="0"/>
              <a:t>for he who greets him shares in his evil deeds.”</a:t>
            </a:r>
            <a:endParaRPr lang="en-US" b="1" i="1" dirty="0"/>
          </a:p>
        </p:txBody>
      </p:sp>
    </p:spTree>
    <p:extLst>
      <p:ext uri="{BB962C8B-B14F-4D97-AF65-F5344CB8AC3E}">
        <p14:creationId xmlns:p14="http://schemas.microsoft.com/office/powerpoint/2010/main" val="927795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Quotations:</a:t>
            </a:r>
          </a:p>
        </p:txBody>
      </p:sp>
      <p:sp>
        <p:nvSpPr>
          <p:cNvPr id="3" name="Content Placeholder 2"/>
          <p:cNvSpPr>
            <a:spLocks noGrp="1"/>
          </p:cNvSpPr>
          <p:nvPr>
            <p:ph idx="1"/>
          </p:nvPr>
        </p:nvSpPr>
        <p:spPr>
          <a:xfrm>
            <a:off x="838200" y="1825625"/>
            <a:ext cx="10515600" cy="4603310"/>
          </a:xfrm>
        </p:spPr>
        <p:txBody>
          <a:bodyPr>
            <a:normAutofit/>
          </a:bodyPr>
          <a:lstStyle/>
          <a:p>
            <a:r>
              <a:rPr lang="en-US" b="1" dirty="0">
                <a:solidFill>
                  <a:srgbClr val="FFFF00"/>
                </a:solidFill>
              </a:rPr>
              <a:t>Jude </a:t>
            </a:r>
            <a:r>
              <a:rPr lang="en-US" b="1" dirty="0"/>
              <a:t>8 </a:t>
            </a:r>
            <a:r>
              <a:rPr lang="en-US" b="1" i="1" dirty="0"/>
              <a:t>“</a:t>
            </a:r>
            <a:r>
              <a:rPr lang="en-US" baseline="30000" dirty="0"/>
              <a:t> </a:t>
            </a:r>
            <a:r>
              <a:rPr lang="en-US" dirty="0"/>
              <a:t>Likewise also these dreamers defile the flesh, reject authority, and speak evil of dignitaries.</a:t>
            </a:r>
            <a:r>
              <a:rPr lang="en-US" i="1" dirty="0"/>
              <a:t>”</a:t>
            </a:r>
            <a:endParaRPr lang="en-US" i="1" baseline="30000" dirty="0"/>
          </a:p>
          <a:p>
            <a:r>
              <a:rPr lang="en-US" b="1" dirty="0">
                <a:solidFill>
                  <a:srgbClr val="FFFF00"/>
                </a:solidFill>
              </a:rPr>
              <a:t>Revelation </a:t>
            </a:r>
            <a:r>
              <a:rPr lang="en-US" b="1" dirty="0"/>
              <a:t>2:14-16 </a:t>
            </a:r>
            <a:r>
              <a:rPr lang="en-US" b="1" i="1" dirty="0"/>
              <a:t>“</a:t>
            </a:r>
            <a:r>
              <a:rPr lang="en-US" i="1" dirty="0"/>
              <a:t>But I have a few things against you, because you have there those who hold the doctrine of Balaam, who taught </a:t>
            </a:r>
            <a:r>
              <a:rPr lang="en-US" i="1" dirty="0" err="1"/>
              <a:t>Balak</a:t>
            </a:r>
            <a:r>
              <a:rPr lang="en-US" i="1" dirty="0"/>
              <a:t> to put a stumbling block before the children of Israel, to eat things sacrificed to idols, and to commit sexual immorality. </a:t>
            </a:r>
            <a:r>
              <a:rPr lang="en-US" i="1" baseline="30000" dirty="0"/>
              <a:t>15 </a:t>
            </a:r>
            <a:r>
              <a:rPr lang="en-US" i="1" dirty="0"/>
              <a:t>Thus you also have those who hold the doctrine of the Nicolaitans, which thing I hate. </a:t>
            </a:r>
            <a:r>
              <a:rPr lang="en-US" i="1" baseline="30000" dirty="0"/>
              <a:t>16 </a:t>
            </a:r>
            <a:r>
              <a:rPr lang="en-US" i="1" dirty="0"/>
              <a:t>Repent, or else I will come to you quickly and will fight against them with the sword of My mouth</a:t>
            </a:r>
            <a:r>
              <a:rPr lang="en-US" dirty="0"/>
              <a:t>.</a:t>
            </a:r>
            <a:r>
              <a:rPr lang="en-US" i="1" dirty="0"/>
              <a:t>.”</a:t>
            </a:r>
            <a:endParaRPr lang="en-US" b="1" i="1" dirty="0"/>
          </a:p>
        </p:txBody>
      </p:sp>
      <p:cxnSp>
        <p:nvCxnSpPr>
          <p:cNvPr id="4" name="Straight Connector 3"/>
          <p:cNvCxnSpPr>
            <a:cxnSpLocks/>
          </p:cNvCxnSpPr>
          <p:nvPr/>
        </p:nvCxnSpPr>
        <p:spPr>
          <a:xfrm flipV="1">
            <a:off x="5600700" y="3505200"/>
            <a:ext cx="2692400" cy="25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p:nvCxnSpPr>
        <p:spPr>
          <a:xfrm flipV="1">
            <a:off x="4749800" y="4622800"/>
            <a:ext cx="3771900" cy="127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7479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3219" y="167244"/>
            <a:ext cx="11309044" cy="1325563"/>
          </a:xfrm>
        </p:spPr>
        <p:txBody>
          <a:bodyPr/>
          <a:lstStyle/>
          <a:p>
            <a:r>
              <a:rPr lang="en-US" b="1" dirty="0">
                <a:latin typeface="+mn-lt"/>
              </a:rPr>
              <a:t>False Doctrine is any teaching contrary to Truth!</a:t>
            </a:r>
          </a:p>
        </p:txBody>
      </p:sp>
      <p:sp>
        <p:nvSpPr>
          <p:cNvPr id="5" name="Text Placeholder 4"/>
          <p:cNvSpPr>
            <a:spLocks noGrp="1"/>
          </p:cNvSpPr>
          <p:nvPr>
            <p:ph type="body" idx="1"/>
          </p:nvPr>
        </p:nvSpPr>
        <p:spPr>
          <a:xfrm>
            <a:off x="365760" y="1080851"/>
            <a:ext cx="5157787" cy="823912"/>
          </a:xfrm>
        </p:spPr>
        <p:txBody>
          <a:bodyPr>
            <a:normAutofit/>
          </a:bodyPr>
          <a:lstStyle/>
          <a:p>
            <a:pPr algn="ctr"/>
            <a:r>
              <a:rPr lang="en-US" sz="3200" dirty="0"/>
              <a:t>Error To be tolerated</a:t>
            </a:r>
          </a:p>
        </p:txBody>
      </p:sp>
      <p:sp>
        <p:nvSpPr>
          <p:cNvPr id="6" name="Content Placeholder 5"/>
          <p:cNvSpPr>
            <a:spLocks noGrp="1"/>
          </p:cNvSpPr>
          <p:nvPr>
            <p:ph sz="half" idx="2"/>
          </p:nvPr>
        </p:nvSpPr>
        <p:spPr>
          <a:xfrm>
            <a:off x="253219" y="2025748"/>
            <a:ext cx="5631815" cy="4163915"/>
          </a:xfrm>
        </p:spPr>
        <p:txBody>
          <a:bodyPr/>
          <a:lstStyle/>
          <a:p>
            <a:r>
              <a:rPr lang="en-US" sz="3200" dirty="0"/>
              <a:t>In those honestly mistaken  (Acts 18:24-26, 2 Tim.2:24-26)</a:t>
            </a:r>
          </a:p>
          <a:p>
            <a:r>
              <a:rPr lang="en-US" sz="3200" dirty="0"/>
              <a:t>In New Converts (Eph. 4:14, Heb. 5:12-13)</a:t>
            </a:r>
          </a:p>
          <a:p>
            <a:r>
              <a:rPr lang="en-US" sz="3200" dirty="0"/>
              <a:t>Personal qualms not imposed on others (Rom. 14:1-3, 14)</a:t>
            </a:r>
          </a:p>
          <a:p>
            <a:r>
              <a:rPr lang="en-US" sz="3200" dirty="0"/>
              <a:t>Error that does not affect salvation (John 4:1-3) </a:t>
            </a:r>
          </a:p>
          <a:p>
            <a:endParaRPr lang="en-US" sz="3200" dirty="0"/>
          </a:p>
          <a:p>
            <a:endParaRPr lang="en-US" dirty="0"/>
          </a:p>
        </p:txBody>
      </p:sp>
      <p:sp>
        <p:nvSpPr>
          <p:cNvPr id="7" name="Text Placeholder 6"/>
          <p:cNvSpPr>
            <a:spLocks noGrp="1"/>
          </p:cNvSpPr>
          <p:nvPr>
            <p:ph type="body" sz="quarter" idx="3"/>
          </p:nvPr>
        </p:nvSpPr>
        <p:spPr>
          <a:xfrm>
            <a:off x="6172200" y="1052715"/>
            <a:ext cx="5602458" cy="823912"/>
          </a:xfrm>
        </p:spPr>
        <p:txBody>
          <a:bodyPr>
            <a:normAutofit/>
          </a:bodyPr>
          <a:lstStyle/>
          <a:p>
            <a:pPr algn="ctr"/>
            <a:r>
              <a:rPr lang="en-US" sz="3200" dirty="0"/>
              <a:t>Error Not to be tolerated</a:t>
            </a:r>
          </a:p>
        </p:txBody>
      </p:sp>
      <p:sp>
        <p:nvSpPr>
          <p:cNvPr id="8" name="Content Placeholder 7"/>
          <p:cNvSpPr>
            <a:spLocks noGrp="1"/>
          </p:cNvSpPr>
          <p:nvPr>
            <p:ph sz="quarter" idx="4"/>
          </p:nvPr>
        </p:nvSpPr>
        <p:spPr>
          <a:xfrm>
            <a:off x="5997575" y="2025748"/>
            <a:ext cx="5945895" cy="4445390"/>
          </a:xfrm>
        </p:spPr>
        <p:txBody>
          <a:bodyPr>
            <a:normAutofit lnSpcReduction="10000"/>
          </a:bodyPr>
          <a:lstStyle/>
          <a:p>
            <a:r>
              <a:rPr lang="en-US" sz="3200" dirty="0"/>
              <a:t>That undermines faith in Christ  (1 John 2:22-23)</a:t>
            </a:r>
          </a:p>
          <a:p>
            <a:r>
              <a:rPr lang="en-US" sz="3200" dirty="0"/>
              <a:t>That disturbs unity of the Spirit (Ephesians 4:3-6)</a:t>
            </a:r>
          </a:p>
          <a:p>
            <a:r>
              <a:rPr lang="en-US" sz="3200" dirty="0"/>
              <a:t>That causes division (Rom. 16:17)</a:t>
            </a:r>
          </a:p>
          <a:p>
            <a:r>
              <a:rPr lang="en-US" sz="3200" dirty="0"/>
              <a:t>That justifies damnable conduct (Galatians 5:10-21)</a:t>
            </a:r>
          </a:p>
          <a:p>
            <a:r>
              <a:rPr lang="en-US" sz="3200" dirty="0"/>
              <a:t>That is based on other authority than scripture (1 Cor. 4:6)</a:t>
            </a:r>
          </a:p>
          <a:p>
            <a:endParaRPr lang="en-US" dirty="0"/>
          </a:p>
        </p:txBody>
      </p:sp>
    </p:spTree>
    <p:extLst>
      <p:ext uri="{BB962C8B-B14F-4D97-AF65-F5344CB8AC3E}">
        <p14:creationId xmlns:p14="http://schemas.microsoft.com/office/powerpoint/2010/main" val="3472912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additive="base">
                                        <p:cTn id="1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0" end="0"/>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6">
                                            <p:txEl>
                                              <p:pRg st="0" end="0"/>
                                            </p:txEl>
                                          </p:spTgt>
                                        </p:tgtEl>
                                        <p:attrNameLst>
                                          <p:attrName>ppt_c</p:attrName>
                                        </p:attrNameLst>
                                      </p:cBhvr>
                                      <p:to>
                                        <a:srgbClr val="969696"/>
                                      </p:to>
                                    </p:animClr>
                                  </p:sub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 calcmode="lin" valueType="num">
                                      <p:cBhvr additive="base">
                                        <p:cTn id="1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1" end="1"/>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6">
                                            <p:txEl>
                                              <p:pRg st="1" end="1"/>
                                            </p:txEl>
                                          </p:spTgt>
                                        </p:tgtEl>
                                        <p:attrNameLst>
                                          <p:attrName>ppt_c</p:attrName>
                                        </p:attrNameLst>
                                      </p:cBhvr>
                                      <p:to>
                                        <a:srgbClr val="969696"/>
                                      </p:to>
                                    </p:animClr>
                                  </p:sub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 calcmode="lin" valueType="num">
                                      <p:cBhvr additive="base">
                                        <p:cTn id="2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2" end="2"/>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6">
                                            <p:txEl>
                                              <p:pRg st="2" end="2"/>
                                            </p:txEl>
                                          </p:spTgt>
                                        </p:tgtEl>
                                        <p:attrNameLst>
                                          <p:attrName>ppt_c</p:attrName>
                                        </p:attrNameLst>
                                      </p:cBhvr>
                                      <p:to>
                                        <a:srgbClr val="969696"/>
                                      </p:to>
                                    </p:animClr>
                                  </p:sub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6">
                                            <p:txEl>
                                              <p:pRg st="3" end="3"/>
                                            </p:txEl>
                                          </p:spTgt>
                                        </p:tgtEl>
                                        <p:attrNameLst>
                                          <p:attrName>style.visibility</p:attrName>
                                        </p:attrNameLst>
                                      </p:cBhvr>
                                      <p:to>
                                        <p:strVal val="visible"/>
                                      </p:to>
                                    </p:set>
                                    <p:anim calcmode="lin" valueType="num">
                                      <p:cBhvr additive="base">
                                        <p:cTn id="2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3" end="3"/>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6">
                                            <p:txEl>
                                              <p:pRg st="3" end="3"/>
                                            </p:txEl>
                                          </p:spTgt>
                                        </p:tgtEl>
                                        <p:attrNameLst>
                                          <p:attrName>ppt_c</p:attrName>
                                        </p:attrNameLst>
                                      </p:cBhvr>
                                      <p:to>
                                        <a:srgbClr val="969696"/>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8">
                                            <p:txEl>
                                              <p:pRg st="0" end="0"/>
                                            </p:txEl>
                                          </p:spTgt>
                                        </p:tgtEl>
                                        <p:attrNameLst>
                                          <p:attrName>style.visibility</p:attrName>
                                        </p:attrNameLst>
                                      </p:cBhvr>
                                      <p:to>
                                        <p:strVal val="visible"/>
                                      </p:to>
                                    </p:set>
                                    <p:anim calcmode="lin" valueType="num">
                                      <p:cBhvr additive="base">
                                        <p:cTn id="39"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8">
                                            <p:txEl>
                                              <p:pRg st="0" end="0"/>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8">
                                            <p:txEl>
                                              <p:pRg st="0" end="0"/>
                                            </p:txEl>
                                          </p:spTgt>
                                        </p:tgtEl>
                                        <p:attrNameLst>
                                          <p:attrName>ppt_c</p:attrName>
                                        </p:attrNameLst>
                                      </p:cBhvr>
                                      <p:to>
                                        <a:srgbClr val="969696"/>
                                      </p:to>
                                    </p:animClr>
                                  </p:sub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8">
                                            <p:txEl>
                                              <p:pRg st="1" end="1"/>
                                            </p:txEl>
                                          </p:spTgt>
                                        </p:tgtEl>
                                        <p:attrNameLst>
                                          <p:attrName>style.visibility</p:attrName>
                                        </p:attrNameLst>
                                      </p:cBhvr>
                                      <p:to>
                                        <p:strVal val="visible"/>
                                      </p:to>
                                    </p:set>
                                    <p:anim calcmode="lin" valueType="num">
                                      <p:cBhvr additive="base">
                                        <p:cTn id="45"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8">
                                            <p:txEl>
                                              <p:pRg st="1" end="1"/>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8">
                                            <p:txEl>
                                              <p:pRg st="1" end="1"/>
                                            </p:txEl>
                                          </p:spTgt>
                                        </p:tgtEl>
                                        <p:attrNameLst>
                                          <p:attrName>ppt_c</p:attrName>
                                        </p:attrNameLst>
                                      </p:cBhvr>
                                      <p:to>
                                        <a:srgbClr val="969696"/>
                                      </p:to>
                                    </p:animClr>
                                  </p:sub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8">
                                            <p:txEl>
                                              <p:pRg st="2" end="2"/>
                                            </p:txEl>
                                          </p:spTgt>
                                        </p:tgtEl>
                                        <p:attrNameLst>
                                          <p:attrName>style.visibility</p:attrName>
                                        </p:attrNameLst>
                                      </p:cBhvr>
                                      <p:to>
                                        <p:strVal val="visible"/>
                                      </p:to>
                                    </p:set>
                                    <p:anim calcmode="lin" valueType="num">
                                      <p:cBhvr additive="base">
                                        <p:cTn id="51"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8">
                                            <p:txEl>
                                              <p:pRg st="2" end="2"/>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8">
                                            <p:txEl>
                                              <p:pRg st="2" end="2"/>
                                            </p:txEl>
                                          </p:spTgt>
                                        </p:tgtEl>
                                        <p:attrNameLst>
                                          <p:attrName>ppt_c</p:attrName>
                                        </p:attrNameLst>
                                      </p:cBhvr>
                                      <p:to>
                                        <a:srgbClr val="969696"/>
                                      </p:to>
                                    </p:animClr>
                                  </p:sub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8">
                                            <p:txEl>
                                              <p:pRg st="3" end="3"/>
                                            </p:txEl>
                                          </p:spTgt>
                                        </p:tgtEl>
                                        <p:attrNameLst>
                                          <p:attrName>style.visibility</p:attrName>
                                        </p:attrNameLst>
                                      </p:cBhvr>
                                      <p:to>
                                        <p:strVal val="visible"/>
                                      </p:to>
                                    </p:set>
                                    <p:anim calcmode="lin" valueType="num">
                                      <p:cBhvr additive="base">
                                        <p:cTn id="57"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8">
                                            <p:txEl>
                                              <p:pRg st="3" end="3"/>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8">
                                            <p:txEl>
                                              <p:pRg st="3" end="3"/>
                                            </p:txEl>
                                          </p:spTgt>
                                        </p:tgtEl>
                                        <p:attrNameLst>
                                          <p:attrName>ppt_c</p:attrName>
                                        </p:attrNameLst>
                                      </p:cBhvr>
                                      <p:to>
                                        <a:srgbClr val="969696"/>
                                      </p:to>
                                    </p:animClr>
                                  </p:sub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8">
                                            <p:txEl>
                                              <p:pRg st="4" end="4"/>
                                            </p:txEl>
                                          </p:spTgt>
                                        </p:tgtEl>
                                        <p:attrNameLst>
                                          <p:attrName>style.visibility</p:attrName>
                                        </p:attrNameLst>
                                      </p:cBhvr>
                                      <p:to>
                                        <p:strVal val="visible"/>
                                      </p:to>
                                    </p:set>
                                    <p:anim calcmode="lin" valueType="num">
                                      <p:cBhvr additive="base">
                                        <p:cTn id="63"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8">
                                            <p:txEl>
                                              <p:pRg st="4" end="4"/>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8">
                                            <p:txEl>
                                              <p:pRg st="4" end="4"/>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build="p"/>
      <p:bldP spid="8"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algn="ctr"/>
            <a:r>
              <a:rPr lang="en-US" sz="4800" b="1" dirty="0">
                <a:latin typeface="+mn-lt"/>
              </a:rPr>
              <a:t>Why is Doctrine so Important?</a:t>
            </a:r>
          </a:p>
        </p:txBody>
      </p:sp>
      <p:sp>
        <p:nvSpPr>
          <p:cNvPr id="8" name="Content Placeholder 7"/>
          <p:cNvSpPr>
            <a:spLocks noGrp="1"/>
          </p:cNvSpPr>
          <p:nvPr>
            <p:ph sz="half" idx="1"/>
          </p:nvPr>
        </p:nvSpPr>
        <p:spPr/>
        <p:txBody>
          <a:bodyPr>
            <a:normAutofit/>
          </a:bodyPr>
          <a:lstStyle/>
          <a:p>
            <a:pPr marL="0" indent="0" algn="ctr">
              <a:buNone/>
            </a:pPr>
            <a:r>
              <a:rPr lang="en-US" sz="4000" dirty="0"/>
              <a:t>Sound Doctrine produces right action!</a:t>
            </a:r>
          </a:p>
          <a:p>
            <a:pPr marL="0" indent="0" algn="ctr">
              <a:buNone/>
            </a:pPr>
            <a:endParaRPr lang="en-US" sz="1200" dirty="0"/>
          </a:p>
          <a:p>
            <a:pPr marL="0" indent="0" algn="ctr">
              <a:buNone/>
            </a:pPr>
            <a:r>
              <a:rPr lang="en-US" sz="3600" dirty="0"/>
              <a:t>The practical teaching in the epistles always follows doctrinal exposition.</a:t>
            </a:r>
          </a:p>
          <a:p>
            <a:pPr marL="0" indent="0" algn="ctr">
              <a:buNone/>
            </a:pPr>
            <a:endParaRPr lang="en-US" sz="1200" dirty="0"/>
          </a:p>
          <a:p>
            <a:pPr marL="0" indent="0" algn="ctr">
              <a:buNone/>
            </a:pPr>
            <a:r>
              <a:rPr lang="en-US" sz="3600" dirty="0"/>
              <a:t>John 8:32</a:t>
            </a:r>
          </a:p>
        </p:txBody>
      </p:sp>
      <p:sp>
        <p:nvSpPr>
          <p:cNvPr id="9" name="Content Placeholder 8"/>
          <p:cNvSpPr>
            <a:spLocks noGrp="1"/>
          </p:cNvSpPr>
          <p:nvPr>
            <p:ph sz="half" idx="2"/>
          </p:nvPr>
        </p:nvSpPr>
        <p:spPr>
          <a:xfrm>
            <a:off x="6172200" y="1812925"/>
            <a:ext cx="5181600" cy="4729920"/>
          </a:xfrm>
        </p:spPr>
        <p:txBody>
          <a:bodyPr>
            <a:normAutofit/>
          </a:bodyPr>
          <a:lstStyle/>
          <a:p>
            <a:pPr marL="0" indent="0" algn="ctr">
              <a:buNone/>
            </a:pPr>
            <a:r>
              <a:rPr lang="en-US" sz="4000" dirty="0"/>
              <a:t>False Doctrine Produces sinful action!</a:t>
            </a:r>
          </a:p>
          <a:p>
            <a:pPr marL="0" indent="0" algn="ctr">
              <a:buNone/>
            </a:pPr>
            <a:endParaRPr lang="en-US" sz="1200" dirty="0"/>
          </a:p>
          <a:p>
            <a:pPr marL="0" indent="0" algn="ctr">
              <a:buNone/>
            </a:pPr>
            <a:r>
              <a:rPr lang="en-US" sz="3600" dirty="0"/>
              <a:t>Perverting the grace of God produces sensuality. (Jude 4)</a:t>
            </a:r>
          </a:p>
          <a:p>
            <a:pPr marL="0" indent="0" algn="ctr">
              <a:buNone/>
            </a:pPr>
            <a:endParaRPr lang="en-US" sz="1200" dirty="0"/>
          </a:p>
          <a:p>
            <a:pPr marL="0" indent="0" algn="ctr">
              <a:buNone/>
            </a:pPr>
            <a:r>
              <a:rPr lang="en-US" sz="3600" dirty="0"/>
              <a:t>John 8:44</a:t>
            </a:r>
          </a:p>
        </p:txBody>
      </p:sp>
    </p:spTree>
    <p:extLst>
      <p:ext uri="{BB962C8B-B14F-4D97-AF65-F5344CB8AC3E}">
        <p14:creationId xmlns:p14="http://schemas.microsoft.com/office/powerpoint/2010/main" val="1160566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bldP spid="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373945" y="0"/>
            <a:ext cx="9144000" cy="2387600"/>
          </a:xfrm>
        </p:spPr>
        <p:txBody>
          <a:bodyPr/>
          <a:lstStyle/>
          <a:p>
            <a:r>
              <a:rPr lang="en-US" b="1" i="1" dirty="0">
                <a:effectLst>
                  <a:outerShdw blurRad="38100" dist="38100" dir="2700000" algn="tl">
                    <a:srgbClr val="000000">
                      <a:alpha val="43137"/>
                    </a:srgbClr>
                  </a:outerShdw>
                </a:effectLst>
                <a:latin typeface="+mn-lt"/>
              </a:rPr>
              <a:t>Doctrine</a:t>
            </a:r>
            <a:r>
              <a:rPr lang="en-US" b="1" dirty="0">
                <a:effectLst>
                  <a:outerShdw blurRad="38100" dist="38100" dir="2700000" algn="tl">
                    <a:srgbClr val="000000">
                      <a:alpha val="43137"/>
                    </a:srgbClr>
                  </a:outerShdw>
                </a:effectLst>
                <a:latin typeface="+mn-lt"/>
              </a:rPr>
              <a:t> is Unpopular</a:t>
            </a:r>
          </a:p>
        </p:txBody>
      </p:sp>
      <p:sp>
        <p:nvSpPr>
          <p:cNvPr id="6" name="Subtitle 5"/>
          <p:cNvSpPr>
            <a:spLocks noGrp="1"/>
          </p:cNvSpPr>
          <p:nvPr>
            <p:ph type="subTitle" idx="1"/>
          </p:nvPr>
        </p:nvSpPr>
        <p:spPr>
          <a:xfrm>
            <a:off x="1373945" y="4755589"/>
            <a:ext cx="9144000" cy="1655762"/>
          </a:xfrm>
        </p:spPr>
        <p:txBody>
          <a:bodyPr>
            <a:normAutofit/>
          </a:bodyPr>
          <a:lstStyle/>
          <a:p>
            <a:r>
              <a:rPr lang="en-US" sz="3200" dirty="0"/>
              <a:t>Warnings against False Doctrine/Teaching            appear in 22 books of the New Testament.</a:t>
            </a:r>
          </a:p>
        </p:txBody>
      </p:sp>
      <p:sp>
        <p:nvSpPr>
          <p:cNvPr id="2" name="TextBox 1"/>
          <p:cNvSpPr txBox="1"/>
          <p:nvPr/>
        </p:nvSpPr>
        <p:spPr>
          <a:xfrm>
            <a:off x="2405575" y="3052689"/>
            <a:ext cx="6949440" cy="1200329"/>
          </a:xfrm>
          <a:prstGeom prst="rect">
            <a:avLst/>
          </a:prstGeom>
          <a:noFill/>
        </p:spPr>
        <p:txBody>
          <a:bodyPr wrap="square" rtlCol="0">
            <a:spAutoFit/>
          </a:bodyPr>
          <a:lstStyle/>
          <a:p>
            <a:pPr algn="ctr"/>
            <a:r>
              <a:rPr lang="en-US" sz="3600" dirty="0"/>
              <a:t>Contending for doctrine is even more unpopular.</a:t>
            </a:r>
          </a:p>
        </p:txBody>
      </p:sp>
    </p:spTree>
    <p:extLst>
      <p:ext uri="{BB962C8B-B14F-4D97-AF65-F5344CB8AC3E}">
        <p14:creationId xmlns:p14="http://schemas.microsoft.com/office/powerpoint/2010/main" val="2066859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p:cTn id="11"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13"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Quotations:</a:t>
            </a:r>
          </a:p>
        </p:txBody>
      </p:sp>
      <p:sp>
        <p:nvSpPr>
          <p:cNvPr id="3" name="Content Placeholder 2"/>
          <p:cNvSpPr>
            <a:spLocks noGrp="1"/>
          </p:cNvSpPr>
          <p:nvPr>
            <p:ph idx="1"/>
          </p:nvPr>
        </p:nvSpPr>
        <p:spPr>
          <a:xfrm>
            <a:off x="838200" y="1571625"/>
            <a:ext cx="10515600" cy="4351338"/>
          </a:xfrm>
        </p:spPr>
        <p:txBody>
          <a:bodyPr/>
          <a:lstStyle/>
          <a:p>
            <a:r>
              <a:rPr lang="en-US" b="1" dirty="0">
                <a:solidFill>
                  <a:srgbClr val="FFFF00"/>
                </a:solidFill>
              </a:rPr>
              <a:t>MATTHEW</a:t>
            </a:r>
            <a:r>
              <a:rPr lang="en-US" dirty="0"/>
              <a:t> </a:t>
            </a:r>
            <a:r>
              <a:rPr lang="en-US" b="1" dirty="0"/>
              <a:t>7:15</a:t>
            </a:r>
            <a:r>
              <a:rPr lang="en-US" dirty="0"/>
              <a:t>  </a:t>
            </a:r>
            <a:r>
              <a:rPr lang="en-US" baseline="30000" dirty="0"/>
              <a:t> </a:t>
            </a:r>
            <a:r>
              <a:rPr lang="en-US" i="1" dirty="0"/>
              <a:t>“Beware of false prophets, who come to you in sheep’s clothing, but inwardly they are ravenous wolves.”</a:t>
            </a:r>
          </a:p>
          <a:p>
            <a:r>
              <a:rPr lang="en-US" b="1" dirty="0">
                <a:solidFill>
                  <a:srgbClr val="FFFF00"/>
                </a:solidFill>
              </a:rPr>
              <a:t>MARK</a:t>
            </a:r>
            <a:r>
              <a:rPr lang="en-US" b="1" dirty="0"/>
              <a:t> 7:7  </a:t>
            </a:r>
            <a:r>
              <a:rPr lang="en-US" b="1" i="1" dirty="0"/>
              <a:t>“</a:t>
            </a:r>
            <a:r>
              <a:rPr lang="en-US" i="1" dirty="0"/>
              <a:t>And in vain they worship Me,</a:t>
            </a:r>
            <a:br>
              <a:rPr lang="en-US" i="1" dirty="0"/>
            </a:br>
            <a:r>
              <a:rPr lang="en-US" i="1" dirty="0"/>
              <a:t>Teaching as doctrines the commandments of men.”</a:t>
            </a:r>
          </a:p>
          <a:p>
            <a:r>
              <a:rPr lang="en-US" b="1" dirty="0">
                <a:solidFill>
                  <a:srgbClr val="FFFF00"/>
                </a:solidFill>
              </a:rPr>
              <a:t>LUKE</a:t>
            </a:r>
            <a:r>
              <a:rPr lang="en-US" b="1" dirty="0"/>
              <a:t> 12:10  </a:t>
            </a:r>
            <a:r>
              <a:rPr lang="en-US" b="1" i="1" dirty="0"/>
              <a:t>“…</a:t>
            </a:r>
            <a:r>
              <a:rPr lang="en-US" i="1" dirty="0"/>
              <a:t>to him who blasphemes against the Holy Spirit, it will not be forgiven.”</a:t>
            </a:r>
          </a:p>
          <a:p>
            <a:r>
              <a:rPr lang="en-US" b="1" dirty="0">
                <a:solidFill>
                  <a:srgbClr val="FFFF00"/>
                </a:solidFill>
              </a:rPr>
              <a:t>ACTS</a:t>
            </a:r>
            <a:r>
              <a:rPr lang="en-US" b="1" dirty="0"/>
              <a:t> 20:29-30 “</a:t>
            </a:r>
            <a:r>
              <a:rPr lang="en-US" i="1" dirty="0"/>
              <a:t>For I know this, that after my departure savage wolves will come in among you, not sparing the flock. </a:t>
            </a:r>
            <a:r>
              <a:rPr lang="en-US" i="1" baseline="30000" dirty="0"/>
              <a:t>30 </a:t>
            </a:r>
            <a:r>
              <a:rPr lang="en-US" i="1" dirty="0"/>
              <a:t>Also from among yourselves men will rise up, speaking perverse things, to draw away the disciples after themselves.” </a:t>
            </a:r>
            <a:r>
              <a:rPr lang="en-US" b="1" i="1" dirty="0"/>
              <a:t> </a:t>
            </a:r>
          </a:p>
        </p:txBody>
      </p:sp>
    </p:spTree>
    <p:extLst>
      <p:ext uri="{BB962C8B-B14F-4D97-AF65-F5344CB8AC3E}">
        <p14:creationId xmlns:p14="http://schemas.microsoft.com/office/powerpoint/2010/main" val="2901581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Quotations:</a:t>
            </a:r>
          </a:p>
        </p:txBody>
      </p:sp>
      <p:sp>
        <p:nvSpPr>
          <p:cNvPr id="3" name="Content Placeholder 2"/>
          <p:cNvSpPr>
            <a:spLocks noGrp="1"/>
          </p:cNvSpPr>
          <p:nvPr>
            <p:ph idx="1"/>
          </p:nvPr>
        </p:nvSpPr>
        <p:spPr>
          <a:xfrm>
            <a:off x="838200" y="1520825"/>
            <a:ext cx="10515600" cy="4603310"/>
          </a:xfrm>
        </p:spPr>
        <p:txBody>
          <a:bodyPr>
            <a:normAutofit lnSpcReduction="10000"/>
          </a:bodyPr>
          <a:lstStyle/>
          <a:p>
            <a:r>
              <a:rPr lang="en-US" b="1" dirty="0">
                <a:solidFill>
                  <a:srgbClr val="FFFF00"/>
                </a:solidFill>
              </a:rPr>
              <a:t>ROMANS </a:t>
            </a:r>
            <a:r>
              <a:rPr lang="en-US" b="1" dirty="0"/>
              <a:t>16:17</a:t>
            </a:r>
            <a:r>
              <a:rPr lang="en-US" baseline="30000" dirty="0"/>
              <a:t>  </a:t>
            </a:r>
            <a:r>
              <a:rPr lang="en-US" i="1" baseline="30000" dirty="0"/>
              <a:t>“</a:t>
            </a:r>
            <a:r>
              <a:rPr lang="en-US" i="1" dirty="0"/>
              <a:t>Now I urge you, brethren, note those who cause divisions and offenses, contrary to the doctrine which you learned, and avoid them.”</a:t>
            </a:r>
          </a:p>
          <a:p>
            <a:r>
              <a:rPr lang="en-US" b="1" dirty="0">
                <a:solidFill>
                  <a:srgbClr val="FFFF00"/>
                </a:solidFill>
              </a:rPr>
              <a:t>1 Corinthians </a:t>
            </a:r>
            <a:r>
              <a:rPr lang="en-US" b="1" dirty="0"/>
              <a:t> 15:12 </a:t>
            </a:r>
            <a:r>
              <a:rPr lang="en-US" b="1" i="1" dirty="0"/>
              <a:t>“</a:t>
            </a:r>
            <a:r>
              <a:rPr lang="en-US" i="1" dirty="0"/>
              <a:t>Now if Christ is preached that He has been raised from the dead, how do some among you say that there is no resurrection of the dead?”</a:t>
            </a:r>
            <a:endParaRPr lang="en-US" b="1" i="1" dirty="0"/>
          </a:p>
          <a:p>
            <a:r>
              <a:rPr lang="en-US" b="1" dirty="0">
                <a:solidFill>
                  <a:srgbClr val="FFFF00"/>
                </a:solidFill>
              </a:rPr>
              <a:t>2 Corinthians </a:t>
            </a:r>
            <a:r>
              <a:rPr lang="en-US" b="1" dirty="0"/>
              <a:t>11:13-15  </a:t>
            </a:r>
            <a:r>
              <a:rPr lang="en-US" b="1" i="1" dirty="0"/>
              <a:t>“</a:t>
            </a:r>
            <a:r>
              <a:rPr lang="en-US" i="1" dirty="0"/>
              <a:t>For such are false apostles, deceitful workers, transforming themselves into apostles of Christ. </a:t>
            </a:r>
            <a:r>
              <a:rPr lang="en-US" i="1" baseline="30000" dirty="0"/>
              <a:t>14 </a:t>
            </a:r>
            <a:r>
              <a:rPr lang="en-US" i="1" dirty="0"/>
              <a:t>And no wonder! For Satan himself transforms himself into an angel of light. </a:t>
            </a:r>
            <a:r>
              <a:rPr lang="en-US" i="1" baseline="30000" dirty="0"/>
              <a:t>15 </a:t>
            </a:r>
            <a:r>
              <a:rPr lang="en-US" i="1" dirty="0"/>
              <a:t>Therefore it is no great thing if his ministers also transform themselves into ministers of righteousness, whose end will be according to their works.”</a:t>
            </a:r>
            <a:endParaRPr lang="en-US" b="1" i="1" dirty="0"/>
          </a:p>
        </p:txBody>
      </p:sp>
    </p:spTree>
    <p:extLst>
      <p:ext uri="{BB962C8B-B14F-4D97-AF65-F5344CB8AC3E}">
        <p14:creationId xmlns:p14="http://schemas.microsoft.com/office/powerpoint/2010/main" val="591752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Quotations:</a:t>
            </a:r>
          </a:p>
        </p:txBody>
      </p:sp>
      <p:sp>
        <p:nvSpPr>
          <p:cNvPr id="3" name="Content Placeholder 2"/>
          <p:cNvSpPr>
            <a:spLocks noGrp="1"/>
          </p:cNvSpPr>
          <p:nvPr>
            <p:ph idx="1"/>
          </p:nvPr>
        </p:nvSpPr>
        <p:spPr>
          <a:xfrm>
            <a:off x="838200" y="1690688"/>
            <a:ext cx="10515600" cy="4603310"/>
          </a:xfrm>
        </p:spPr>
        <p:txBody>
          <a:bodyPr>
            <a:normAutofit/>
          </a:bodyPr>
          <a:lstStyle/>
          <a:p>
            <a:r>
              <a:rPr lang="en-US" b="1" dirty="0">
                <a:solidFill>
                  <a:srgbClr val="FFFF00"/>
                </a:solidFill>
              </a:rPr>
              <a:t>Galatians </a:t>
            </a:r>
            <a:r>
              <a:rPr lang="en-US" b="1" dirty="0"/>
              <a:t>1:6-8</a:t>
            </a:r>
            <a:r>
              <a:rPr lang="en-US" baseline="30000" dirty="0"/>
              <a:t>  </a:t>
            </a:r>
            <a:r>
              <a:rPr lang="en-US" i="1" baseline="30000" dirty="0"/>
              <a:t>“</a:t>
            </a:r>
            <a:r>
              <a:rPr lang="en-US" i="1" dirty="0"/>
              <a:t>I marvel that you are turning away so soon from Him who called you in the grace of Christ, to a different gospel, </a:t>
            </a:r>
            <a:r>
              <a:rPr lang="en-US" i="1" baseline="30000" dirty="0"/>
              <a:t>7 </a:t>
            </a:r>
            <a:r>
              <a:rPr lang="en-US" i="1" dirty="0"/>
              <a:t>which is not another; but there are some who trouble you and want to pervert the gospel of Christ. </a:t>
            </a:r>
            <a:r>
              <a:rPr lang="en-US" i="1" baseline="30000" dirty="0"/>
              <a:t>8 </a:t>
            </a:r>
            <a:r>
              <a:rPr lang="en-US" i="1" dirty="0"/>
              <a:t>But even if we, or an angel from heaven, preach any other gospel to you than what we have preached to you, let him be accursed.”</a:t>
            </a:r>
            <a:endParaRPr lang="en-US" i="1" baseline="30000" dirty="0"/>
          </a:p>
          <a:p>
            <a:r>
              <a:rPr lang="en-US" b="1" dirty="0">
                <a:solidFill>
                  <a:srgbClr val="FFFF00"/>
                </a:solidFill>
              </a:rPr>
              <a:t>Ephesians </a:t>
            </a:r>
            <a:r>
              <a:rPr lang="en-US" b="1" dirty="0"/>
              <a:t>4:14 </a:t>
            </a:r>
            <a:r>
              <a:rPr lang="en-US" b="1" i="1" dirty="0"/>
              <a:t>“…</a:t>
            </a:r>
            <a:r>
              <a:rPr lang="en-US" i="1" dirty="0"/>
              <a:t>we should no longer be children, tossed to and </a:t>
            </a:r>
            <a:r>
              <a:rPr lang="en-US" i="1" dirty="0" err="1"/>
              <a:t>fro</a:t>
            </a:r>
            <a:r>
              <a:rPr lang="en-US" i="1" dirty="0"/>
              <a:t> and carried about with every wind of doctrine, by the trickery of men, in the cunning craftiness of deceitful plotting.”</a:t>
            </a:r>
            <a:endParaRPr lang="en-US" b="1" i="1" dirty="0"/>
          </a:p>
          <a:p>
            <a:r>
              <a:rPr lang="en-US" b="1" dirty="0">
                <a:solidFill>
                  <a:srgbClr val="FFFF00"/>
                </a:solidFill>
              </a:rPr>
              <a:t>Philippians </a:t>
            </a:r>
            <a:r>
              <a:rPr lang="en-US" b="1" dirty="0"/>
              <a:t>3:2 </a:t>
            </a:r>
            <a:r>
              <a:rPr lang="en-US" b="1" i="1" dirty="0"/>
              <a:t>“</a:t>
            </a:r>
            <a:r>
              <a:rPr lang="en-US" i="1" dirty="0"/>
              <a:t>Beware of dogs, beware of evil workers, beware of the mutilation!” </a:t>
            </a:r>
            <a:endParaRPr lang="en-US" b="1" i="1" dirty="0"/>
          </a:p>
        </p:txBody>
      </p:sp>
    </p:spTree>
    <p:extLst>
      <p:ext uri="{BB962C8B-B14F-4D97-AF65-F5344CB8AC3E}">
        <p14:creationId xmlns:p14="http://schemas.microsoft.com/office/powerpoint/2010/main" val="599766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Quotations:</a:t>
            </a:r>
          </a:p>
        </p:txBody>
      </p:sp>
      <p:sp>
        <p:nvSpPr>
          <p:cNvPr id="3" name="Content Placeholder 2"/>
          <p:cNvSpPr>
            <a:spLocks noGrp="1"/>
          </p:cNvSpPr>
          <p:nvPr>
            <p:ph idx="1"/>
          </p:nvPr>
        </p:nvSpPr>
        <p:spPr>
          <a:xfrm>
            <a:off x="838200" y="1392702"/>
            <a:ext cx="10515600" cy="5036233"/>
          </a:xfrm>
        </p:spPr>
        <p:txBody>
          <a:bodyPr>
            <a:normAutofit lnSpcReduction="10000"/>
          </a:bodyPr>
          <a:lstStyle/>
          <a:p>
            <a:r>
              <a:rPr lang="en-US" b="1" dirty="0">
                <a:solidFill>
                  <a:srgbClr val="FFFF00"/>
                </a:solidFill>
              </a:rPr>
              <a:t>Colossians </a:t>
            </a:r>
            <a:r>
              <a:rPr lang="en-US" b="1" dirty="0"/>
              <a:t>2:4,8</a:t>
            </a:r>
            <a:r>
              <a:rPr lang="en-US" baseline="30000" dirty="0"/>
              <a:t> </a:t>
            </a:r>
            <a:r>
              <a:rPr lang="en-US" i="1" baseline="30000" dirty="0"/>
              <a:t>“</a:t>
            </a:r>
            <a:r>
              <a:rPr lang="en-US" baseline="30000" dirty="0"/>
              <a:t>4</a:t>
            </a:r>
            <a:r>
              <a:rPr lang="en-US" i="1" dirty="0"/>
              <a:t>Now this I say lest anyone should deceive you with persuasive words…</a:t>
            </a:r>
            <a:r>
              <a:rPr lang="en-US" i="1" baseline="30000" dirty="0"/>
              <a:t>8 </a:t>
            </a:r>
            <a:r>
              <a:rPr lang="en-US" i="1" dirty="0"/>
              <a:t>Beware lest anyone cheat you through philosophy and empty deceit, according to the tradition of men.”</a:t>
            </a:r>
            <a:endParaRPr lang="en-US" b="1" i="1" dirty="0">
              <a:solidFill>
                <a:srgbClr val="FFFF00"/>
              </a:solidFill>
            </a:endParaRPr>
          </a:p>
          <a:p>
            <a:r>
              <a:rPr lang="en-US" b="1" dirty="0">
                <a:solidFill>
                  <a:srgbClr val="FFFF00"/>
                </a:solidFill>
              </a:rPr>
              <a:t>1 Thessalonians </a:t>
            </a:r>
            <a:r>
              <a:rPr lang="en-US" b="1" dirty="0"/>
              <a:t>4:3 </a:t>
            </a:r>
            <a:r>
              <a:rPr lang="en-US" b="1" i="1" dirty="0"/>
              <a:t>“</a:t>
            </a:r>
            <a:r>
              <a:rPr lang="en-US" i="1" baseline="30000" dirty="0"/>
              <a:t>3 </a:t>
            </a:r>
            <a:r>
              <a:rPr lang="en-US" i="1" dirty="0"/>
              <a:t>For when they say, “Peace and safety!” then sudden destruction comes upon them, as labor pains upon a pregnant woman. And they shall not escape.” </a:t>
            </a:r>
          </a:p>
          <a:p>
            <a:r>
              <a:rPr lang="en-US" b="1" dirty="0">
                <a:solidFill>
                  <a:srgbClr val="FFFF00"/>
                </a:solidFill>
              </a:rPr>
              <a:t>2 Thessalonians </a:t>
            </a:r>
            <a:r>
              <a:rPr lang="en-US" b="1" dirty="0"/>
              <a:t>3:9-12 </a:t>
            </a:r>
            <a:r>
              <a:rPr lang="en-US" b="1" i="1" dirty="0"/>
              <a:t>“</a:t>
            </a:r>
            <a:r>
              <a:rPr lang="en-US" i="1" baseline="30000" dirty="0"/>
              <a:t>9 </a:t>
            </a:r>
            <a:r>
              <a:rPr lang="en-US" i="1" dirty="0"/>
              <a:t>The coming of the lawless one is according to the working of Satan, with all power, signs, and lying wonders, </a:t>
            </a:r>
            <a:r>
              <a:rPr lang="en-US" i="1" baseline="30000" dirty="0"/>
              <a:t>10 </a:t>
            </a:r>
            <a:r>
              <a:rPr lang="en-US" i="1" dirty="0"/>
              <a:t>and with all unrighteous deception among those who perish, because they did not receive the love of the truth, that they might be saved. </a:t>
            </a:r>
            <a:r>
              <a:rPr lang="en-US" i="1" baseline="30000" dirty="0"/>
              <a:t>11 </a:t>
            </a:r>
            <a:r>
              <a:rPr lang="en-US" i="1" dirty="0"/>
              <a:t>And for this reason God will send them strong delusion, that they should believe the lie, </a:t>
            </a:r>
            <a:r>
              <a:rPr lang="en-US" i="1" baseline="30000" dirty="0"/>
              <a:t>12 </a:t>
            </a:r>
            <a:r>
              <a:rPr lang="en-US" i="1" dirty="0"/>
              <a:t>that they all may be condemned who did not believe the truth but had pleasure in unrighteousness.”</a:t>
            </a:r>
            <a:endParaRPr lang="en-US" b="1" i="1" dirty="0"/>
          </a:p>
        </p:txBody>
      </p:sp>
      <p:cxnSp>
        <p:nvCxnSpPr>
          <p:cNvPr id="5" name="Straight Connector 4"/>
          <p:cNvCxnSpPr/>
          <p:nvPr/>
        </p:nvCxnSpPr>
        <p:spPr>
          <a:xfrm flipV="1">
            <a:off x="2954215" y="5753686"/>
            <a:ext cx="1941342" cy="14068"/>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a:cxnSpLocks/>
          </p:cNvCxnSpPr>
          <p:nvPr/>
        </p:nvCxnSpPr>
        <p:spPr>
          <a:xfrm>
            <a:off x="6679808" y="5753686"/>
            <a:ext cx="4532143"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p:nvCxnSpPr>
        <p:spPr>
          <a:xfrm flipV="1">
            <a:off x="1139483" y="6119445"/>
            <a:ext cx="8271803" cy="1"/>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700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left)">
                                      <p:cBhvr>
                                        <p:cTn id="24" dur="500"/>
                                        <p:tgtEl>
                                          <p:spTgt spid="6"/>
                                        </p:tgtEl>
                                      </p:cBhvr>
                                    </p:animEffect>
                                  </p:childTnLst>
                                </p:cTn>
                              </p:par>
                            </p:childTnLst>
                          </p:cTn>
                        </p:par>
                        <p:par>
                          <p:cTn id="25" fill="hold">
                            <p:stCondLst>
                              <p:cond delay="500"/>
                            </p:stCondLst>
                            <p:childTnLst>
                              <p:par>
                                <p:cTn id="26" presetID="22" presetClass="entr" presetSubtype="8" fill="hold"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left)">
                                      <p:cBhvr>
                                        <p:cTn id="2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Quotations:</a:t>
            </a:r>
          </a:p>
        </p:txBody>
      </p:sp>
      <p:sp>
        <p:nvSpPr>
          <p:cNvPr id="3" name="Content Placeholder 2"/>
          <p:cNvSpPr>
            <a:spLocks noGrp="1"/>
          </p:cNvSpPr>
          <p:nvPr>
            <p:ph idx="1"/>
          </p:nvPr>
        </p:nvSpPr>
        <p:spPr>
          <a:xfrm>
            <a:off x="838200" y="1825625"/>
            <a:ext cx="10515600" cy="4603310"/>
          </a:xfrm>
        </p:spPr>
        <p:txBody>
          <a:bodyPr>
            <a:normAutofit/>
          </a:bodyPr>
          <a:lstStyle/>
          <a:p>
            <a:r>
              <a:rPr lang="en-US" b="1" dirty="0">
                <a:solidFill>
                  <a:srgbClr val="FFFF00"/>
                </a:solidFill>
              </a:rPr>
              <a:t>1 Timothy </a:t>
            </a:r>
            <a:r>
              <a:rPr lang="en-US" b="1" dirty="0"/>
              <a:t>4:1-3</a:t>
            </a:r>
            <a:r>
              <a:rPr lang="en-US" baseline="30000" dirty="0"/>
              <a:t>  </a:t>
            </a:r>
            <a:r>
              <a:rPr lang="en-US" i="1" baseline="30000" dirty="0"/>
              <a:t>“</a:t>
            </a:r>
            <a:r>
              <a:rPr lang="en-US" i="1" dirty="0"/>
              <a:t>Now the Spirit expressly says that in latter times some will depart from the faith, giving heed to deceiving spirits and doctrines of demons, </a:t>
            </a:r>
            <a:r>
              <a:rPr lang="en-US" i="1" baseline="30000" dirty="0"/>
              <a:t>2 </a:t>
            </a:r>
            <a:r>
              <a:rPr lang="en-US" i="1" dirty="0"/>
              <a:t>speaking lies in hypocrisy, having their own conscience seared with a hot iron, </a:t>
            </a:r>
            <a:r>
              <a:rPr lang="en-US" i="1" baseline="30000" dirty="0"/>
              <a:t>3 </a:t>
            </a:r>
            <a:r>
              <a:rPr lang="en-US" i="1" dirty="0"/>
              <a:t>forbidding to marry, and commanding to abstain from foods which God created to be received with thanksgiving by those who believe and know the truth.” </a:t>
            </a:r>
            <a:endParaRPr lang="en-US" i="1" baseline="30000" dirty="0"/>
          </a:p>
          <a:p>
            <a:r>
              <a:rPr lang="en-US" b="1" dirty="0">
                <a:solidFill>
                  <a:srgbClr val="FFFF00"/>
                </a:solidFill>
              </a:rPr>
              <a:t>2 Timothy </a:t>
            </a:r>
            <a:r>
              <a:rPr lang="en-US" b="1" dirty="0"/>
              <a:t>2:16-1	</a:t>
            </a:r>
            <a:r>
              <a:rPr lang="en-US" b="1" i="1" dirty="0"/>
              <a:t>8  “</a:t>
            </a:r>
            <a:r>
              <a:rPr lang="en-US" i="1" dirty="0"/>
              <a:t>But shun profane and idle babblings, for they will increase to more ungodliness. </a:t>
            </a:r>
            <a:r>
              <a:rPr lang="en-US" i="1" baseline="30000" dirty="0"/>
              <a:t>17 </a:t>
            </a:r>
            <a:r>
              <a:rPr lang="en-US" i="1" dirty="0"/>
              <a:t>And their message will spread like cancer. </a:t>
            </a:r>
            <a:r>
              <a:rPr lang="en-US" i="1" dirty="0" err="1"/>
              <a:t>Hymenaeus</a:t>
            </a:r>
            <a:r>
              <a:rPr lang="en-US" i="1" dirty="0"/>
              <a:t> and </a:t>
            </a:r>
            <a:r>
              <a:rPr lang="en-US" i="1" dirty="0" err="1"/>
              <a:t>Philetus</a:t>
            </a:r>
            <a:r>
              <a:rPr lang="en-US" i="1" dirty="0"/>
              <a:t> are of this sort, </a:t>
            </a:r>
            <a:r>
              <a:rPr lang="en-US" i="1" baseline="30000" dirty="0"/>
              <a:t>18 </a:t>
            </a:r>
            <a:r>
              <a:rPr lang="en-US" i="1" dirty="0"/>
              <a:t>who have strayed concerning the truth, saying that the resurrection is already past; and they overthrow the faith of some.”</a:t>
            </a:r>
            <a:endParaRPr lang="en-US" b="1" i="1" dirty="0"/>
          </a:p>
        </p:txBody>
      </p:sp>
    </p:spTree>
    <p:extLst>
      <p:ext uri="{BB962C8B-B14F-4D97-AF65-F5344CB8AC3E}">
        <p14:creationId xmlns:p14="http://schemas.microsoft.com/office/powerpoint/2010/main" val="3825678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Quotations:</a:t>
            </a:r>
          </a:p>
        </p:txBody>
      </p:sp>
      <p:sp>
        <p:nvSpPr>
          <p:cNvPr id="3" name="Content Placeholder 2"/>
          <p:cNvSpPr>
            <a:spLocks noGrp="1"/>
          </p:cNvSpPr>
          <p:nvPr>
            <p:ph idx="1"/>
          </p:nvPr>
        </p:nvSpPr>
        <p:spPr>
          <a:xfrm>
            <a:off x="838200" y="1825625"/>
            <a:ext cx="10515600" cy="4603310"/>
          </a:xfrm>
        </p:spPr>
        <p:txBody>
          <a:bodyPr>
            <a:normAutofit/>
          </a:bodyPr>
          <a:lstStyle/>
          <a:p>
            <a:r>
              <a:rPr lang="en-US" b="1" dirty="0">
                <a:solidFill>
                  <a:srgbClr val="FFFF00"/>
                </a:solidFill>
              </a:rPr>
              <a:t>Titus </a:t>
            </a:r>
            <a:r>
              <a:rPr lang="en-US" b="1" dirty="0"/>
              <a:t>1:10-11, 14</a:t>
            </a:r>
            <a:r>
              <a:rPr lang="en-US" b="1" i="1" dirty="0">
                <a:solidFill>
                  <a:srgbClr val="FFFF00"/>
                </a:solidFill>
              </a:rPr>
              <a:t>  </a:t>
            </a:r>
            <a:r>
              <a:rPr lang="en-US" b="1" i="1" dirty="0"/>
              <a:t>“</a:t>
            </a:r>
            <a:r>
              <a:rPr lang="en-US" i="1" baseline="30000" dirty="0"/>
              <a:t>10 </a:t>
            </a:r>
            <a:r>
              <a:rPr lang="en-US" i="1" dirty="0"/>
              <a:t>For there are many insubordinate, both idle talkers and deceivers, especially those of the circumcision, </a:t>
            </a:r>
            <a:r>
              <a:rPr lang="en-US" i="1" baseline="30000" dirty="0"/>
              <a:t>11 </a:t>
            </a:r>
            <a:r>
              <a:rPr lang="en-US" i="1" dirty="0"/>
              <a:t>whose mouths must be stopped, who subvert whole households, teaching things which they ought not, for the sake of dishonest gain…</a:t>
            </a:r>
            <a:r>
              <a:rPr lang="en-US" i="1" baseline="30000" dirty="0"/>
              <a:t>14 </a:t>
            </a:r>
            <a:r>
              <a:rPr lang="en-US" i="1" dirty="0"/>
              <a:t>not giving heed to Jewish fables and commandments of men who turn from the truth.” </a:t>
            </a:r>
            <a:endParaRPr lang="en-US" i="1" baseline="30000" dirty="0"/>
          </a:p>
          <a:p>
            <a:r>
              <a:rPr lang="en-US" b="1" dirty="0">
                <a:solidFill>
                  <a:srgbClr val="FFFF00"/>
                </a:solidFill>
              </a:rPr>
              <a:t>Hebrews </a:t>
            </a:r>
            <a:r>
              <a:rPr lang="en-US" b="1" dirty="0"/>
              <a:t>13:9 </a:t>
            </a:r>
            <a:r>
              <a:rPr lang="en-US" b="1" i="1" dirty="0"/>
              <a:t>“</a:t>
            </a:r>
            <a:r>
              <a:rPr lang="en-US" i="1" baseline="30000" dirty="0"/>
              <a:t>9 </a:t>
            </a:r>
            <a:r>
              <a:rPr lang="en-US" i="1" dirty="0"/>
              <a:t>Do not be carried about with various and strange doctrines. For it is good that the heart be established by grace, not with foods which have not profited those who have been occupied with them.”</a:t>
            </a:r>
            <a:endParaRPr lang="en-US" b="1" i="1" dirty="0"/>
          </a:p>
        </p:txBody>
      </p:sp>
    </p:spTree>
    <p:extLst>
      <p:ext uri="{BB962C8B-B14F-4D97-AF65-F5344CB8AC3E}">
        <p14:creationId xmlns:p14="http://schemas.microsoft.com/office/powerpoint/2010/main" val="2059298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Quotations:</a:t>
            </a:r>
          </a:p>
        </p:txBody>
      </p:sp>
      <p:sp>
        <p:nvSpPr>
          <p:cNvPr id="3" name="Content Placeholder 2"/>
          <p:cNvSpPr>
            <a:spLocks noGrp="1"/>
          </p:cNvSpPr>
          <p:nvPr>
            <p:ph idx="1"/>
          </p:nvPr>
        </p:nvSpPr>
        <p:spPr>
          <a:xfrm>
            <a:off x="838200" y="1825625"/>
            <a:ext cx="10515600" cy="4603310"/>
          </a:xfrm>
        </p:spPr>
        <p:txBody>
          <a:bodyPr>
            <a:normAutofit lnSpcReduction="10000"/>
          </a:bodyPr>
          <a:lstStyle/>
          <a:p>
            <a:r>
              <a:rPr lang="en-US" b="1" dirty="0">
                <a:solidFill>
                  <a:srgbClr val="FFFF00"/>
                </a:solidFill>
              </a:rPr>
              <a:t>2 Peter </a:t>
            </a:r>
            <a:r>
              <a:rPr lang="en-US" b="1" dirty="0"/>
              <a:t>2:1-3</a:t>
            </a:r>
            <a:r>
              <a:rPr lang="en-US" b="1" dirty="0">
                <a:solidFill>
                  <a:srgbClr val="FFFF00"/>
                </a:solidFill>
              </a:rPr>
              <a:t> </a:t>
            </a:r>
            <a:r>
              <a:rPr lang="en-US" b="1" i="1" dirty="0"/>
              <a:t>“</a:t>
            </a:r>
            <a:r>
              <a:rPr lang="en-US" i="1" dirty="0"/>
              <a:t>But there were also false prophets among the people, even as there will be false teachers among you, who will secretly bring in destructive heresies, even denying the Lord who bought them, and bring on themselves swift destruction. </a:t>
            </a:r>
            <a:r>
              <a:rPr lang="en-US" i="1" baseline="30000" dirty="0"/>
              <a:t>2 </a:t>
            </a:r>
            <a:r>
              <a:rPr lang="en-US" i="1" dirty="0"/>
              <a:t>And many will follow their destructive ways, because of whom the way of truth will be blasphemed. </a:t>
            </a:r>
            <a:r>
              <a:rPr lang="en-US" i="1" baseline="30000" dirty="0"/>
              <a:t>3 </a:t>
            </a:r>
            <a:r>
              <a:rPr lang="en-US" i="1" dirty="0"/>
              <a:t>By covetousness they will exploit you with deceptive words; for a long time their judgment has not been idle, and their destruction does not slumber.”</a:t>
            </a:r>
            <a:endParaRPr lang="en-US" i="1" baseline="30000" dirty="0"/>
          </a:p>
          <a:p>
            <a:r>
              <a:rPr lang="en-US" b="1" dirty="0">
                <a:solidFill>
                  <a:srgbClr val="FFFF00"/>
                </a:solidFill>
              </a:rPr>
              <a:t>2 Peter </a:t>
            </a:r>
            <a:r>
              <a:rPr lang="en-US" b="1" dirty="0"/>
              <a:t>3:16 [Paul] </a:t>
            </a:r>
            <a:r>
              <a:rPr lang="en-US" b="1" i="1" dirty="0"/>
              <a:t>“</a:t>
            </a:r>
            <a:r>
              <a:rPr lang="en-US" dirty="0"/>
              <a:t>in all his epistles, speaking in them of these things, in which are some things hard to understand, which untaught and unstable </a:t>
            </a:r>
            <a:r>
              <a:rPr lang="en-US" i="1" dirty="0"/>
              <a:t>people</a:t>
            </a:r>
            <a:r>
              <a:rPr lang="en-US" dirty="0"/>
              <a:t> twist to their own destruction, as </a:t>
            </a:r>
            <a:r>
              <a:rPr lang="en-US" i="1" dirty="0"/>
              <a:t>they do</a:t>
            </a:r>
            <a:r>
              <a:rPr lang="en-US" dirty="0"/>
              <a:t> also the rest of the Scriptures.”</a:t>
            </a:r>
            <a:endParaRPr lang="en-US" b="1" i="1" dirty="0"/>
          </a:p>
        </p:txBody>
      </p:sp>
      <p:cxnSp>
        <p:nvCxnSpPr>
          <p:cNvPr id="5" name="Straight Connector 4"/>
          <p:cNvCxnSpPr/>
          <p:nvPr/>
        </p:nvCxnSpPr>
        <p:spPr>
          <a:xfrm flipV="1">
            <a:off x="4192172" y="5739618"/>
            <a:ext cx="4290646" cy="14068"/>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3062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1743</TotalTime>
  <Words>358</Words>
  <Application>Microsoft Office PowerPoint</Application>
  <PresentationFormat>Widescreen</PresentationFormat>
  <Paragraphs>63</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Jude 3-4</vt:lpstr>
      <vt:lpstr>Doctrine is Unpopular</vt:lpstr>
      <vt:lpstr>Quotations:</vt:lpstr>
      <vt:lpstr>Quotations:</vt:lpstr>
      <vt:lpstr>Quotations:</vt:lpstr>
      <vt:lpstr>Quotations:</vt:lpstr>
      <vt:lpstr>Quotations:</vt:lpstr>
      <vt:lpstr>Quotations:</vt:lpstr>
      <vt:lpstr>Quotations:</vt:lpstr>
      <vt:lpstr>Quotations:</vt:lpstr>
      <vt:lpstr>Quotations:</vt:lpstr>
      <vt:lpstr>False Doctrine is any teaching contrary to Truth!</vt:lpstr>
      <vt:lpstr>Why is Doctrine so Important?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Jude 3-4</dc:title>
  <dc:creator>Sewell</dc:creator>
  <cp:lastModifiedBy>Sewell</cp:lastModifiedBy>
  <cp:revision>39</cp:revision>
  <dcterms:created xsi:type="dcterms:W3CDTF">2017-03-08T16:47:46Z</dcterms:created>
  <dcterms:modified xsi:type="dcterms:W3CDTF">2017-03-12T20:59:21Z</dcterms:modified>
</cp:coreProperties>
</file>