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256" r:id="rId2"/>
    <p:sldId id="464" r:id="rId3"/>
    <p:sldId id="284" r:id="rId4"/>
    <p:sldId id="516" r:id="rId5"/>
    <p:sldId id="492" r:id="rId6"/>
    <p:sldId id="491" r:id="rId7"/>
    <p:sldId id="493" r:id="rId8"/>
    <p:sldId id="499" r:id="rId9"/>
    <p:sldId id="501" r:id="rId10"/>
    <p:sldId id="498" r:id="rId11"/>
    <p:sldId id="503" r:id="rId12"/>
    <p:sldId id="502" r:id="rId13"/>
    <p:sldId id="505" r:id="rId14"/>
    <p:sldId id="504" r:id="rId15"/>
    <p:sldId id="506" r:id="rId16"/>
    <p:sldId id="507" r:id="rId17"/>
    <p:sldId id="508" r:id="rId18"/>
    <p:sldId id="518" r:id="rId19"/>
    <p:sldId id="447" r:id="rId20"/>
    <p:sldId id="509" r:id="rId21"/>
    <p:sldId id="510" r:id="rId22"/>
    <p:sldId id="511" r:id="rId23"/>
    <p:sldId id="513" r:id="rId24"/>
    <p:sldId id="512" r:id="rId25"/>
    <p:sldId id="517" r:id="rId26"/>
    <p:sldId id="514" r:id="rId27"/>
  </p:sldIdLst>
  <p:sldSz cx="9144000" cy="5715000" type="screen16x10"/>
  <p:notesSz cx="9296400" cy="6881813"/>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CCF2"/>
    <a:srgbClr val="FB2E05"/>
    <a:srgbClr val="3AC641"/>
    <a:srgbClr val="CFE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4" autoAdjust="0"/>
    <p:restoredTop sz="85993" autoAdjust="0"/>
  </p:normalViewPr>
  <p:slideViewPr>
    <p:cSldViewPr snapToGrid="0">
      <p:cViewPr>
        <p:scale>
          <a:sx n="100" d="100"/>
          <a:sy n="100" d="100"/>
        </p:scale>
        <p:origin x="-1950" y="-444"/>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guide orient="horz" pos="2168"/>
        <p:guide pos="29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265810" y="0"/>
            <a:ext cx="4028440" cy="344091"/>
          </a:xfrm>
          <a:prstGeom prst="rect">
            <a:avLst/>
          </a:prstGeom>
        </p:spPr>
        <p:txBody>
          <a:bodyPr vert="horz" lIns="92446" tIns="46223" rIns="92446" bIns="46223" rtlCol="0"/>
          <a:lstStyle>
            <a:lvl1pPr algn="r">
              <a:defRPr sz="1200"/>
            </a:lvl1pPr>
          </a:lstStyle>
          <a:p>
            <a:fld id="{FBA6B3C6-8700-41E6-BA62-94D07E8ADFC1}" type="datetimeFigureOut">
              <a:rPr lang="en-US" smtClean="0"/>
              <a:t>3/1/2017</a:t>
            </a:fld>
            <a:endParaRPr lang="en-US"/>
          </a:p>
        </p:txBody>
      </p:sp>
      <p:sp>
        <p:nvSpPr>
          <p:cNvPr id="4" name="Footer Placeholder 3"/>
          <p:cNvSpPr>
            <a:spLocks noGrp="1"/>
          </p:cNvSpPr>
          <p:nvPr>
            <p:ph type="ftr" sz="quarter" idx="2"/>
          </p:nvPr>
        </p:nvSpPr>
        <p:spPr>
          <a:xfrm>
            <a:off x="1"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265810" y="6536528"/>
            <a:ext cx="4028440" cy="344091"/>
          </a:xfrm>
          <a:prstGeom prst="rect">
            <a:avLst/>
          </a:prstGeom>
        </p:spPr>
        <p:txBody>
          <a:bodyPr vert="horz" lIns="92446" tIns="46223" rIns="92446" bIns="46223" rtlCol="0" anchor="b"/>
          <a:lstStyle>
            <a:lvl1pPr algn="r">
              <a:defRPr sz="1200"/>
            </a:lvl1pPr>
          </a:lstStyle>
          <a:p>
            <a:fld id="{FB2D296B-6C30-4C8A-92A5-238801DA3B66}" type="slidenum">
              <a:rPr lang="en-US" smtClean="0"/>
              <a:t>‹#›</a:t>
            </a:fld>
            <a:endParaRPr lang="en-US"/>
          </a:p>
        </p:txBody>
      </p:sp>
    </p:spTree>
    <p:extLst>
      <p:ext uri="{BB962C8B-B14F-4D97-AF65-F5344CB8AC3E}">
        <p14:creationId xmlns:p14="http://schemas.microsoft.com/office/powerpoint/2010/main" val="2609499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528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10" y="0"/>
            <a:ext cx="4028440" cy="345285"/>
          </a:xfrm>
          <a:prstGeom prst="rect">
            <a:avLst/>
          </a:prstGeom>
        </p:spPr>
        <p:txBody>
          <a:bodyPr vert="horz" lIns="92446" tIns="46223" rIns="92446" bIns="46223" rtlCol="0"/>
          <a:lstStyle>
            <a:lvl1pPr algn="r">
              <a:defRPr sz="1200"/>
            </a:lvl1pPr>
          </a:lstStyle>
          <a:p>
            <a:fld id="{B048B65D-4972-4072-A0EB-5803DD0EFEEF}" type="datetimeFigureOut">
              <a:rPr lang="en-US" smtClean="0"/>
              <a:t>3/1/2017</a:t>
            </a:fld>
            <a:endParaRPr lang="en-US"/>
          </a:p>
        </p:txBody>
      </p:sp>
      <p:sp>
        <p:nvSpPr>
          <p:cNvPr id="4" name="Slide Image Placeholder 3"/>
          <p:cNvSpPr>
            <a:spLocks noGrp="1" noRot="1" noChangeAspect="1"/>
          </p:cNvSpPr>
          <p:nvPr>
            <p:ph type="sldImg" idx="2"/>
          </p:nvPr>
        </p:nvSpPr>
        <p:spPr>
          <a:xfrm>
            <a:off x="2790825" y="860425"/>
            <a:ext cx="3714750" cy="23225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1" y="3311872"/>
            <a:ext cx="7437119" cy="2709714"/>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536529"/>
            <a:ext cx="4028440" cy="34528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536529"/>
            <a:ext cx="4028440" cy="345285"/>
          </a:xfrm>
          <a:prstGeom prst="rect">
            <a:avLst/>
          </a:prstGeom>
        </p:spPr>
        <p:txBody>
          <a:bodyPr vert="horz" lIns="92446" tIns="46223" rIns="92446" bIns="46223" rtlCol="0" anchor="b"/>
          <a:lstStyle>
            <a:lvl1pPr algn="r">
              <a:defRPr sz="1200"/>
            </a:lvl1pPr>
          </a:lstStyle>
          <a:p>
            <a:fld id="{0B8FE52C-4B9C-40A3-AEE8-F0F38653607D}" type="slidenum">
              <a:rPr lang="en-US" smtClean="0"/>
              <a:t>‹#›</a:t>
            </a:fld>
            <a:endParaRPr lang="en-US"/>
          </a:p>
        </p:txBody>
      </p:sp>
    </p:spTree>
    <p:extLst>
      <p:ext uri="{BB962C8B-B14F-4D97-AF65-F5344CB8AC3E}">
        <p14:creationId xmlns:p14="http://schemas.microsoft.com/office/powerpoint/2010/main" val="215282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a:t>
            </a:fld>
            <a:endParaRPr lang="en-US" dirty="0"/>
          </a:p>
        </p:txBody>
      </p:sp>
    </p:spTree>
    <p:extLst>
      <p:ext uri="{BB962C8B-B14F-4D97-AF65-F5344CB8AC3E}">
        <p14:creationId xmlns:p14="http://schemas.microsoft.com/office/powerpoint/2010/main" val="255888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8FE52C-4B9C-40A3-AEE8-F0F38653607D}" type="slidenum">
              <a:rPr lang="en-US" smtClean="0"/>
              <a:t>2</a:t>
            </a:fld>
            <a:endParaRPr lang="en-US"/>
          </a:p>
        </p:txBody>
      </p:sp>
    </p:spTree>
    <p:extLst>
      <p:ext uri="{BB962C8B-B14F-4D97-AF65-F5344CB8AC3E}">
        <p14:creationId xmlns:p14="http://schemas.microsoft.com/office/powerpoint/2010/main" val="255888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3</a:t>
            </a:fld>
            <a:endParaRPr lang="en-US" dirty="0"/>
          </a:p>
        </p:txBody>
      </p:sp>
    </p:spTree>
    <p:extLst>
      <p:ext uri="{BB962C8B-B14F-4D97-AF65-F5344CB8AC3E}">
        <p14:creationId xmlns:p14="http://schemas.microsoft.com/office/powerpoint/2010/main" val="255888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old Corinth was burned in 146 B.C. by the Roman proconsul, L. </a:t>
            </a:r>
            <a:r>
              <a:rPr lang="en-US" dirty="0" err="1" smtClean="0"/>
              <a:t>Mummius</a:t>
            </a:r>
            <a:r>
              <a:rPr lang="en-US" dirty="0" smtClean="0"/>
              <a:t>.  Because it was a city devoted to the gods.  In 46 B.C., Julius Caesar rebuilt the city, populated it with a colony of veterans and freedmen, and</a:t>
            </a:r>
          </a:p>
          <a:p>
            <a:r>
              <a:rPr lang="en-US" dirty="0" smtClean="0"/>
              <a:t>named it Julia </a:t>
            </a:r>
            <a:r>
              <a:rPr lang="en-US" dirty="0" err="1" smtClean="0"/>
              <a:t>Corinthus</a:t>
            </a:r>
            <a:r>
              <a:rPr lang="en-US" dirty="0" smtClean="0"/>
              <a:t>.  It soon became a very important commercial center. About 50 miles to the east was the city of Athens. The city's close proximity to the city of Athens probably added the problem of intellectualism.</a:t>
            </a:r>
          </a:p>
          <a:p>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5</a:t>
            </a:fld>
            <a:endParaRPr lang="en-US"/>
          </a:p>
        </p:txBody>
      </p:sp>
    </p:spTree>
    <p:extLst>
      <p:ext uri="{BB962C8B-B14F-4D97-AF65-F5344CB8AC3E}">
        <p14:creationId xmlns:p14="http://schemas.microsoft.com/office/powerpoint/2010/main" val="2558880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people Still think these</a:t>
            </a:r>
            <a:r>
              <a:rPr lang="en-US" baseline="0" dirty="0" smtClean="0"/>
              <a:t> things are foolish today?</a:t>
            </a:r>
            <a:endParaRPr lang="en-US" dirty="0"/>
          </a:p>
        </p:txBody>
      </p:sp>
      <p:sp>
        <p:nvSpPr>
          <p:cNvPr id="4" name="Slide Number Placeholder 3"/>
          <p:cNvSpPr>
            <a:spLocks noGrp="1"/>
          </p:cNvSpPr>
          <p:nvPr>
            <p:ph type="sldNum" sz="quarter" idx="10"/>
          </p:nvPr>
        </p:nvSpPr>
        <p:spPr/>
        <p:txBody>
          <a:bodyPr/>
          <a:lstStyle/>
          <a:p>
            <a:fld id="{0B8FE52C-4B9C-40A3-AEE8-F0F38653607D}" type="slidenum">
              <a:rPr lang="en-US" smtClean="0"/>
              <a:t>12</a:t>
            </a:fld>
            <a:endParaRPr lang="en-US"/>
          </a:p>
        </p:txBody>
      </p:sp>
    </p:spTree>
    <p:extLst>
      <p:ext uri="{BB962C8B-B14F-4D97-AF65-F5344CB8AC3E}">
        <p14:creationId xmlns:p14="http://schemas.microsoft.com/office/powerpoint/2010/main" val="3725654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720024"/>
            <a:ext cx="6858000" cy="136790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078646"/>
            <a:ext cx="6858000" cy="628354"/>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t>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06004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39300"/>
            <a:ext cx="7886700" cy="682796"/>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822855"/>
            <a:ext cx="7886700" cy="2816446"/>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4322097"/>
            <a:ext cx="7885509" cy="568727"/>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73526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2945287"/>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3741166"/>
            <a:ext cx="7885509" cy="1251522"/>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10502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04271"/>
            <a:ext cx="6977064" cy="2494087"/>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2804631"/>
            <a:ext cx="6564224" cy="45747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3751441"/>
            <a:ext cx="7884318" cy="1241247"/>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
        <p:nvSpPr>
          <p:cNvPr id="9" name="TextBox 8"/>
          <p:cNvSpPr txBox="1"/>
          <p:nvPr/>
        </p:nvSpPr>
        <p:spPr>
          <a:xfrm>
            <a:off x="833283" y="655687"/>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286000"/>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295047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939140"/>
            <a:ext cx="7886700" cy="2093196"/>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042151"/>
            <a:ext cx="7885509" cy="950537"/>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57303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571625"/>
            <a:ext cx="2210150" cy="480218"/>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2143125"/>
            <a:ext cx="2195513"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571625"/>
            <a:ext cx="2202181" cy="480218"/>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143125"/>
            <a:ext cx="2210096"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571625"/>
            <a:ext cx="2199085" cy="480218"/>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143125"/>
            <a:ext cx="2199085"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t>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411566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04271"/>
            <a:ext cx="7886700" cy="1104636"/>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3581253"/>
            <a:ext cx="2205038"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1880295"/>
            <a:ext cx="2205038"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061471"/>
            <a:ext cx="220503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3581253"/>
            <a:ext cx="2197894"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1880295"/>
            <a:ext cx="2197894"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4061471"/>
            <a:ext cx="2200805"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3581253"/>
            <a:ext cx="2199085" cy="480218"/>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1880295"/>
            <a:ext cx="2199085"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4061469"/>
            <a:ext cx="220199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A1D5703-6475-4E0A-AC42-37C2C4DFA938}" type="datetimeFigureOut">
              <a:rPr lang="en-US" smtClean="0"/>
              <a:t>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048341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517289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733375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1362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720024"/>
            <a:ext cx="6858000" cy="136790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078062"/>
            <a:ext cx="6858000" cy="628354"/>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1D5703-6475-4E0A-AC42-37C2C4DFA938}"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06134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521354"/>
            <a:ext cx="3768912"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521354"/>
            <a:ext cx="377547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1D5703-6475-4E0A-AC42-37C2C4DFA938}"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94070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400969"/>
            <a:ext cx="3768912" cy="686593"/>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087563"/>
            <a:ext cx="3768912"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400969"/>
            <a:ext cx="3776661" cy="686593"/>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087563"/>
            <a:ext cx="377666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1D5703-6475-4E0A-AC42-37C2C4DFA938}" type="datetimeFigureOut">
              <a:rPr lang="en-US" smtClean="0"/>
              <a:t>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05591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1D5703-6475-4E0A-AC42-37C2C4DFA938}" type="datetimeFigureOut">
              <a:rPr lang="en-US" smtClean="0"/>
              <a:t>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58067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D5703-6475-4E0A-AC42-37C2C4DFA938}" type="datetimeFigureOut">
              <a:rPr lang="en-US" smtClean="0"/>
              <a:t>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3332865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281694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0000" y="1714500"/>
            <a:ext cx="2739019" cy="3176323"/>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D5703-6475-4E0A-AC42-37C2C4DFA938}"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D9CAC-1A2F-4061-B2B1-5AB4BFBF18E9}" type="slidenum">
              <a:rPr lang="en-US" smtClean="0"/>
              <a:t>‹#›</a:t>
            </a:fld>
            <a:endParaRPr lang="en-US"/>
          </a:p>
        </p:txBody>
      </p:sp>
    </p:spTree>
    <p:extLst>
      <p:ext uri="{BB962C8B-B14F-4D97-AF65-F5344CB8AC3E}">
        <p14:creationId xmlns:p14="http://schemas.microsoft.com/office/powerpoint/2010/main" val="1661369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521354"/>
            <a:ext cx="767535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A1D5703-6475-4E0A-AC42-37C2C4DFA938}" type="datetimeFigureOut">
              <a:rPr lang="en-US" smtClean="0"/>
              <a:t>3/1/2017</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49D9CAC-1A2F-4061-B2B1-5AB4BFBF18E9}" type="slidenum">
              <a:rPr lang="en-US" smtClean="0"/>
              <a:t>‹#›</a:t>
            </a:fld>
            <a:endParaRPr lang="en-US"/>
          </a:p>
        </p:txBody>
      </p:sp>
    </p:spTree>
    <p:extLst>
      <p:ext uri="{BB962C8B-B14F-4D97-AF65-F5344CB8AC3E}">
        <p14:creationId xmlns:p14="http://schemas.microsoft.com/office/powerpoint/2010/main" val="39986592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022" y="529480"/>
            <a:ext cx="6858000" cy="1367908"/>
          </a:xfrm>
        </p:spPr>
        <p:txBody>
          <a:bodyPr>
            <a:normAutofit/>
          </a:bodyPr>
          <a:lstStyle/>
          <a:p>
            <a:pPr algn="ctr"/>
            <a:r>
              <a:rPr lang="en-US" sz="6500" b="1" dirty="0"/>
              <a:t>I Corinthians</a:t>
            </a:r>
          </a:p>
        </p:txBody>
      </p:sp>
      <p:sp>
        <p:nvSpPr>
          <p:cNvPr id="3" name="Subtitle 2"/>
          <p:cNvSpPr>
            <a:spLocks noGrp="1"/>
          </p:cNvSpPr>
          <p:nvPr>
            <p:ph type="subTitle" idx="1"/>
          </p:nvPr>
        </p:nvSpPr>
        <p:spPr>
          <a:xfrm>
            <a:off x="3400424" y="3591073"/>
            <a:ext cx="6858000" cy="628354"/>
          </a:xfrm>
        </p:spPr>
        <p:txBody>
          <a:bodyPr>
            <a:noAutofit/>
          </a:bodyPr>
          <a:lstStyle/>
          <a:p>
            <a:pPr algn="ctr"/>
            <a:r>
              <a:rPr lang="en-US" sz="3600" dirty="0"/>
              <a:t>Auditorium</a:t>
            </a:r>
          </a:p>
          <a:p>
            <a:pPr algn="ctr"/>
            <a:r>
              <a:rPr lang="en-US" sz="3600" dirty="0" smtClean="0"/>
              <a:t>Class 2</a:t>
            </a:r>
          </a:p>
          <a:p>
            <a:pPr algn="ctr"/>
            <a:r>
              <a:rPr lang="en-US" sz="3600" dirty="0" smtClean="0"/>
              <a:t>I </a:t>
            </a:r>
            <a:r>
              <a:rPr lang="en-US" sz="3600" dirty="0" err="1" smtClean="0"/>
              <a:t>Cor</a:t>
            </a:r>
            <a:r>
              <a:rPr lang="en-US" sz="3600" dirty="0" smtClean="0"/>
              <a:t> 1:17-2:16</a:t>
            </a:r>
            <a:endParaRPr lang="en-US" sz="3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493251"/>
            <a:ext cx="4530725" cy="313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986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292036" y="4480333"/>
            <a:ext cx="564578" cy="1107996"/>
          </a:xfrm>
          <a:prstGeom prst="rect">
            <a:avLst/>
          </a:prstGeom>
        </p:spPr>
        <p:txBody>
          <a:bodyPr wrap="none">
            <a:spAutoFit/>
          </a:bodyPr>
          <a:lstStyle/>
          <a:p>
            <a:pPr algn="ctr"/>
            <a:r>
              <a:rPr lang="en-US" sz="6600" b="1" dirty="0" smtClean="0">
                <a:solidFill>
                  <a:srgbClr val="0ECCF2"/>
                </a:solidFill>
              </a:rPr>
              <a:t>?</a:t>
            </a:r>
            <a:endParaRPr lang="en-US" sz="6600" b="1" dirty="0">
              <a:solidFill>
                <a:srgbClr val="0ECCF2"/>
              </a:solidFill>
            </a:endParaRPr>
          </a:p>
        </p:txBody>
      </p:sp>
      <p:pic>
        <p:nvPicPr>
          <p:cNvPr id="8195" name="Picture 3" descr="C:\Users\Bmellor\AppData\Local\Microsoft\Windows\Temporary Internet Files\Content.IE5\1DMZECPA\MC90002012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673" y="145264"/>
            <a:ext cx="2919304" cy="2337680"/>
          </a:xfrm>
          <a:prstGeom prst="rect">
            <a:avLst/>
          </a:prstGeom>
          <a:noFill/>
          <a:extLst>
            <a:ext uri="{909E8E84-426E-40DD-AFC4-6F175D3DCCD1}">
              <a14:hiddenFill xmlns:a14="http://schemas.microsoft.com/office/drawing/2010/main">
                <a:solidFill>
                  <a:srgbClr val="FFFFFF"/>
                </a:solidFill>
              </a14:hiddenFill>
            </a:ext>
          </a:extLst>
        </p:spPr>
      </p:pic>
      <p:sp>
        <p:nvSpPr>
          <p:cNvPr id="17" name="Down Arrow 16"/>
          <p:cNvSpPr/>
          <p:nvPr/>
        </p:nvSpPr>
        <p:spPr>
          <a:xfrm rot="16200000">
            <a:off x="5779536" y="4506453"/>
            <a:ext cx="508883" cy="1087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329" y="4211263"/>
            <a:ext cx="115252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6935553" y="165233"/>
            <a:ext cx="2124210" cy="2690071"/>
            <a:chOff x="6935553" y="165233"/>
            <a:chExt cx="2124210" cy="2690071"/>
          </a:xfrm>
        </p:grpSpPr>
        <p:pic>
          <p:nvPicPr>
            <p:cNvPr id="7170" name="Picture 2" descr="C:\Users\Bmellor\AppData\Local\Microsoft\Windows\Temporary Internet Files\Content.IE5\OJ3P1VWC\MC90005675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6095" y="165233"/>
              <a:ext cx="1033668" cy="143481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mellor\AppData\Local\Microsoft\Windows\Temporary Internet Files\Content.IE5\QVN9IB66\preacher-silhouett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8845" y="1714436"/>
              <a:ext cx="1019175" cy="114086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Bmellor\AppData\Local\Microsoft\Windows\Temporary Internet Files\Content.IE5\6X0USDIW\pulpit_zps3f50acd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5553" y="265945"/>
              <a:ext cx="877699" cy="13341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118176" y="145264"/>
            <a:ext cx="2362026" cy="2139606"/>
            <a:chOff x="118176" y="145264"/>
            <a:chExt cx="2362026" cy="2139606"/>
          </a:xfrm>
        </p:grpSpPr>
        <p:pic>
          <p:nvPicPr>
            <p:cNvPr id="1030" name="Picture 6" descr="C:\Users\Bmellor\AppData\Local\Microsoft\Windows\Temporary Internet Files\Content.IE5\OJ3P1VWC\MC90022193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8176" y="145264"/>
              <a:ext cx="973924" cy="9739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Bmellor\AppData\Local\Microsoft\Windows\Temporary Internet Files\Content.IE5\OJ3P1VWC\MC90022193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2062" y="150027"/>
              <a:ext cx="969161" cy="9691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Users\Bmellor\AppData\Local\Microsoft\Windows\Temporary Internet Files\Content.IE5\OJ3P1VWC\MC90022193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8176" y="1315709"/>
              <a:ext cx="969161" cy="9691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C:\Users\Bmellor\AppData\Local\Microsoft\Windows\Temporary Internet Files\Content.IE5\OJ3P1VWC\MC90022193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1041" y="1315709"/>
              <a:ext cx="969161" cy="9691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806" y="790966"/>
              <a:ext cx="969963"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Down Arrow 21"/>
          <p:cNvSpPr/>
          <p:nvPr/>
        </p:nvSpPr>
        <p:spPr>
          <a:xfrm rot="18459563">
            <a:off x="2568826" y="2177374"/>
            <a:ext cx="508883" cy="26536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4407151" y="2667000"/>
            <a:ext cx="508883" cy="15442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2439620">
            <a:off x="6079478" y="2063188"/>
            <a:ext cx="508883" cy="26012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902523" y="4626327"/>
            <a:ext cx="1821461" cy="707886"/>
          </a:xfrm>
          <a:prstGeom prst="rect">
            <a:avLst/>
          </a:prstGeom>
        </p:spPr>
        <p:txBody>
          <a:bodyPr wrap="none">
            <a:spAutoFit/>
          </a:bodyPr>
          <a:lstStyle/>
          <a:p>
            <a:pPr algn="ctr"/>
            <a:r>
              <a:rPr lang="en-US" sz="2000" dirty="0" smtClean="0">
                <a:solidFill>
                  <a:srgbClr val="FFFF00"/>
                </a:solidFill>
              </a:rPr>
              <a:t>Right / Wrong</a:t>
            </a:r>
          </a:p>
          <a:p>
            <a:pPr algn="ctr"/>
            <a:r>
              <a:rPr lang="en-US" sz="2000" dirty="0" smtClean="0">
                <a:solidFill>
                  <a:srgbClr val="FFFF00"/>
                </a:solidFill>
              </a:rPr>
              <a:t>Spiritual Things</a:t>
            </a:r>
            <a:endParaRPr lang="en-US" sz="2000" dirty="0">
              <a:solidFill>
                <a:srgbClr val="FFFF00"/>
              </a:solidFill>
            </a:endParaRPr>
          </a:p>
        </p:txBody>
      </p:sp>
    </p:spTree>
    <p:extLst>
      <p:ext uri="{BB962C8B-B14F-4D97-AF65-F5344CB8AC3E}">
        <p14:creationId xmlns:p14="http://schemas.microsoft.com/office/powerpoint/2010/main" val="386534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40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nodeType="afterEffect">
                                  <p:stCondLst>
                                    <p:cond delay="5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150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160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397404"/>
            <a:ext cx="8161125" cy="4155546"/>
          </a:xfrm>
        </p:spPr>
        <p:txBody>
          <a:bodyPr>
            <a:noAutofit/>
          </a:bodyPr>
          <a:lstStyle/>
          <a:p>
            <a:pPr marL="0" indent="0">
              <a:buNone/>
            </a:pPr>
            <a:r>
              <a:rPr lang="en-US" sz="2000" dirty="0" smtClean="0">
                <a:solidFill>
                  <a:srgbClr val="FFFF00"/>
                </a:solidFill>
              </a:rPr>
              <a:t>1 Corinthians 1: </a:t>
            </a:r>
            <a:r>
              <a:rPr lang="en-US" sz="2000" dirty="0" smtClean="0">
                <a:solidFill>
                  <a:schemeClr val="bg1">
                    <a:lumMod val="85000"/>
                    <a:lumOff val="15000"/>
                  </a:schemeClr>
                </a:solidFill>
              </a:rPr>
              <a:t>18 For </a:t>
            </a:r>
            <a:r>
              <a:rPr lang="en-US" sz="2000" u="sng" dirty="0" smtClean="0">
                <a:solidFill>
                  <a:schemeClr val="bg1">
                    <a:lumMod val="85000"/>
                    <a:lumOff val="15000"/>
                  </a:schemeClr>
                </a:solidFill>
              </a:rPr>
              <a:t>the message of the cross </a:t>
            </a:r>
            <a:r>
              <a:rPr lang="en-US" sz="2000" dirty="0" smtClean="0">
                <a:solidFill>
                  <a:schemeClr val="bg1">
                    <a:lumMod val="85000"/>
                    <a:lumOff val="15000"/>
                  </a:schemeClr>
                </a:solidFill>
              </a:rPr>
              <a:t>is foolishness to those who are perishing, but to us who are being saved it is the power of God.  19 For it is written:</a:t>
            </a:r>
          </a:p>
          <a:p>
            <a:pPr marL="0" indent="0">
              <a:buNone/>
            </a:pPr>
            <a:r>
              <a:rPr lang="en-US" sz="2000" dirty="0" smtClean="0">
                <a:solidFill>
                  <a:schemeClr val="bg1">
                    <a:lumMod val="85000"/>
                    <a:lumOff val="15000"/>
                  </a:schemeClr>
                </a:solidFill>
              </a:rPr>
              <a:t>	“I will destroy the wisdom of the wise,</a:t>
            </a:r>
          </a:p>
          <a:p>
            <a:pPr marL="0" indent="0">
              <a:buNone/>
            </a:pPr>
            <a:r>
              <a:rPr lang="en-US" sz="2000" dirty="0" smtClean="0">
                <a:solidFill>
                  <a:schemeClr val="bg1">
                    <a:lumMod val="85000"/>
                    <a:lumOff val="15000"/>
                  </a:schemeClr>
                </a:solidFill>
              </a:rPr>
              <a:t>	And bring to nothing the understanding of the prudent.”</a:t>
            </a:r>
          </a:p>
          <a:p>
            <a:pPr marL="0" indent="0">
              <a:buNone/>
            </a:pPr>
            <a:r>
              <a:rPr lang="en-US" sz="2000" dirty="0" smtClean="0">
                <a:solidFill>
                  <a:schemeClr val="bg1">
                    <a:lumMod val="85000"/>
                    <a:lumOff val="15000"/>
                  </a:schemeClr>
                </a:solidFill>
              </a:rPr>
              <a:t>20 Where is the wise? Where is the scribe? Where is the disputer of this age? Has not God made foolish the wisdom of this world?  </a:t>
            </a:r>
            <a:r>
              <a:rPr lang="en-US" sz="2000" dirty="0" smtClean="0">
                <a:solidFill>
                  <a:schemeClr val="tx1"/>
                </a:solidFill>
              </a:rPr>
              <a:t>21 For since, in the wisdom of God, the world through wisdom did not know God, it pleased God through the </a:t>
            </a:r>
            <a:r>
              <a:rPr lang="en-US" sz="2000" dirty="0" smtClean="0">
                <a:solidFill>
                  <a:srgbClr val="FF0000"/>
                </a:solidFill>
              </a:rPr>
              <a:t>foolishness of </a:t>
            </a:r>
            <a:r>
              <a:rPr lang="en-US" sz="2000" u="sng" dirty="0" smtClean="0">
                <a:solidFill>
                  <a:srgbClr val="0ECCF2"/>
                </a:solidFill>
              </a:rPr>
              <a:t>the message preached to save </a:t>
            </a:r>
            <a:r>
              <a:rPr lang="en-US" sz="2000" dirty="0" smtClean="0">
                <a:solidFill>
                  <a:srgbClr val="0ECCF2"/>
                </a:solidFill>
              </a:rPr>
              <a:t>those who believe</a:t>
            </a:r>
            <a:r>
              <a:rPr lang="en-US" sz="2000" dirty="0" smtClean="0">
                <a:solidFill>
                  <a:schemeClr val="tx1"/>
                </a:solidFill>
              </a:rPr>
              <a:t>.  22 For Jews request a sign, and Greeks seek after wisdom;  23 but </a:t>
            </a:r>
            <a:r>
              <a:rPr lang="en-US" sz="2000" u="sng" dirty="0" smtClean="0">
                <a:solidFill>
                  <a:srgbClr val="0ECCF2"/>
                </a:solidFill>
              </a:rPr>
              <a:t>we preach Christ crucified</a:t>
            </a:r>
            <a:r>
              <a:rPr lang="en-US" sz="2000" dirty="0" smtClean="0">
                <a:solidFill>
                  <a:schemeClr val="tx1"/>
                </a:solidFill>
              </a:rPr>
              <a:t>, to the Jews a stumbling block and to the Greeks </a:t>
            </a:r>
            <a:r>
              <a:rPr lang="en-US" sz="2000" dirty="0" smtClean="0">
                <a:solidFill>
                  <a:srgbClr val="FF0000"/>
                </a:solidFill>
              </a:rPr>
              <a:t>foolishness</a:t>
            </a:r>
            <a:r>
              <a:rPr lang="en-US" sz="2000" dirty="0" smtClean="0">
                <a:solidFill>
                  <a:schemeClr val="tx1"/>
                </a:solidFill>
              </a:rPr>
              <a:t>,  24 but to those who are called, both Jews and Greeks, Christ the power of God and the wisdom of God.  25 Because the </a:t>
            </a:r>
            <a:r>
              <a:rPr lang="en-US" sz="2000" dirty="0" smtClean="0">
                <a:solidFill>
                  <a:srgbClr val="FF0000"/>
                </a:solidFill>
              </a:rPr>
              <a:t>foolishness of God </a:t>
            </a:r>
            <a:r>
              <a:rPr lang="en-US" sz="2000" dirty="0" smtClean="0">
                <a:solidFill>
                  <a:schemeClr val="tx1"/>
                </a:solidFill>
              </a:rPr>
              <a:t>is wiser than men, and the weakness of God is stronger than men.</a:t>
            </a:r>
            <a:endParaRPr lang="en-US" sz="2000" dirty="0">
              <a:solidFill>
                <a:schemeClr val="tx1"/>
              </a:solidFill>
            </a:endParaRPr>
          </a:p>
        </p:txBody>
      </p:sp>
      <p:sp>
        <p:nvSpPr>
          <p:cNvPr id="4" name="Content Placeholder 2"/>
          <p:cNvSpPr txBox="1">
            <a:spLocks/>
          </p:cNvSpPr>
          <p:nvPr/>
        </p:nvSpPr>
        <p:spPr>
          <a:xfrm>
            <a:off x="601874" y="4924425"/>
            <a:ext cx="8161125" cy="4155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smtClean="0">
                <a:solidFill>
                  <a:schemeClr val="tx1"/>
                </a:solidFill>
              </a:rPr>
              <a:t>What kind(s) of </a:t>
            </a:r>
            <a:r>
              <a:rPr lang="en-US" sz="2800" dirty="0" smtClean="0">
                <a:solidFill>
                  <a:srgbClr val="FF0000"/>
                </a:solidFill>
              </a:rPr>
              <a:t>foolishness</a:t>
            </a:r>
            <a:r>
              <a:rPr lang="en-US" sz="2800" dirty="0" smtClean="0">
                <a:solidFill>
                  <a:schemeClr val="tx1"/>
                </a:solidFill>
              </a:rPr>
              <a:t> is Paul talking about?</a:t>
            </a:r>
            <a:endParaRPr lang="en-US" sz="2000" dirty="0">
              <a:solidFill>
                <a:schemeClr val="tx1"/>
              </a:solidFill>
            </a:endParaRPr>
          </a:p>
        </p:txBody>
      </p:sp>
    </p:spTree>
    <p:extLst>
      <p:ext uri="{BB962C8B-B14F-4D97-AF65-F5344CB8AC3E}">
        <p14:creationId xmlns:p14="http://schemas.microsoft.com/office/powerpoint/2010/main" val="196311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own Arrow 16"/>
          <p:cNvSpPr/>
          <p:nvPr/>
        </p:nvSpPr>
        <p:spPr>
          <a:xfrm rot="16200000">
            <a:off x="5779536" y="4506453"/>
            <a:ext cx="508883" cy="1087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329" y="4211263"/>
            <a:ext cx="115252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Down Arrow 21"/>
          <p:cNvSpPr/>
          <p:nvPr/>
        </p:nvSpPr>
        <p:spPr>
          <a:xfrm rot="18459563">
            <a:off x="2568826" y="2177374"/>
            <a:ext cx="508883" cy="26536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4407151" y="2667000"/>
            <a:ext cx="508883" cy="15442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2169943">
            <a:off x="5982806" y="2359257"/>
            <a:ext cx="508883" cy="22736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54627" y="448256"/>
            <a:ext cx="1745734" cy="707886"/>
          </a:xfrm>
          <a:prstGeom prst="rect">
            <a:avLst/>
          </a:prstGeom>
        </p:spPr>
        <p:txBody>
          <a:bodyPr wrap="none">
            <a:spAutoFit/>
          </a:bodyPr>
          <a:lstStyle/>
          <a:p>
            <a:pPr algn="ctr"/>
            <a:r>
              <a:rPr lang="en-US" sz="2000" dirty="0" smtClean="0">
                <a:solidFill>
                  <a:srgbClr val="FFFF00"/>
                </a:solidFill>
              </a:rPr>
              <a:t>Teaching back </a:t>
            </a:r>
          </a:p>
          <a:p>
            <a:pPr algn="ctr"/>
            <a:r>
              <a:rPr lang="en-US" sz="2000" dirty="0" smtClean="0">
                <a:solidFill>
                  <a:srgbClr val="FFFF00"/>
                </a:solidFill>
              </a:rPr>
              <a:t>by Miracles</a:t>
            </a:r>
            <a:endParaRPr lang="en-US" sz="2000" dirty="0">
              <a:solidFill>
                <a:srgbClr val="FFFF00"/>
              </a:solidFill>
            </a:endParaRP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776" y="739607"/>
            <a:ext cx="2116137"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19415" y="585719"/>
            <a:ext cx="2084353" cy="400110"/>
          </a:xfrm>
          <a:prstGeom prst="rect">
            <a:avLst/>
          </a:prstGeom>
        </p:spPr>
        <p:txBody>
          <a:bodyPr wrap="none">
            <a:spAutoFit/>
          </a:bodyPr>
          <a:lstStyle/>
          <a:p>
            <a:pPr algn="ctr"/>
            <a:r>
              <a:rPr lang="en-US" sz="2000" dirty="0">
                <a:solidFill>
                  <a:srgbClr val="FFFF00"/>
                </a:solidFill>
              </a:rPr>
              <a:t>Divine </a:t>
            </a:r>
            <a:r>
              <a:rPr lang="en-US" sz="2000" dirty="0" smtClean="0">
                <a:solidFill>
                  <a:srgbClr val="FFFF00"/>
                </a:solidFill>
              </a:rPr>
              <a:t>Revelation </a:t>
            </a:r>
            <a:endParaRPr lang="en-US" sz="2000" dirty="0">
              <a:solidFill>
                <a:srgbClr val="FFFF00"/>
              </a:solidFill>
            </a:endParaRP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352" y="665239"/>
            <a:ext cx="2116137"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6630580" y="585719"/>
            <a:ext cx="2124108" cy="707886"/>
          </a:xfrm>
          <a:prstGeom prst="rect">
            <a:avLst/>
          </a:prstGeom>
        </p:spPr>
        <p:txBody>
          <a:bodyPr wrap="none">
            <a:spAutoFit/>
          </a:bodyPr>
          <a:lstStyle/>
          <a:p>
            <a:pPr algn="ctr"/>
            <a:r>
              <a:rPr lang="en-US" sz="2000" dirty="0" smtClean="0">
                <a:solidFill>
                  <a:srgbClr val="FFFF00"/>
                </a:solidFill>
              </a:rPr>
              <a:t>Death on a Cross</a:t>
            </a:r>
          </a:p>
          <a:p>
            <a:pPr algn="ctr"/>
            <a:r>
              <a:rPr lang="en-US" sz="2000" dirty="0" smtClean="0">
                <a:solidFill>
                  <a:srgbClr val="FFFF00"/>
                </a:solidFill>
              </a:rPr>
              <a:t>Then Resurrection</a:t>
            </a:r>
            <a:endParaRPr lang="en-US" sz="2000" dirty="0">
              <a:solidFill>
                <a:srgbClr val="FFFF00"/>
              </a:solidFill>
            </a:endParaRPr>
          </a:p>
        </p:txBody>
      </p:sp>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8453" y="802199"/>
            <a:ext cx="2116137"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6849774" y="4696315"/>
            <a:ext cx="1821461" cy="707886"/>
          </a:xfrm>
          <a:prstGeom prst="rect">
            <a:avLst/>
          </a:prstGeom>
        </p:spPr>
        <p:txBody>
          <a:bodyPr wrap="none">
            <a:spAutoFit/>
          </a:bodyPr>
          <a:lstStyle/>
          <a:p>
            <a:pPr algn="ctr"/>
            <a:r>
              <a:rPr lang="en-US" sz="2000" dirty="0" smtClean="0">
                <a:solidFill>
                  <a:srgbClr val="FFFF00"/>
                </a:solidFill>
              </a:rPr>
              <a:t>Right / Wrong</a:t>
            </a:r>
          </a:p>
          <a:p>
            <a:pPr algn="ctr"/>
            <a:r>
              <a:rPr lang="en-US" sz="2000" dirty="0" smtClean="0">
                <a:solidFill>
                  <a:srgbClr val="FFFF00"/>
                </a:solidFill>
              </a:rPr>
              <a:t>Spiritual Things</a:t>
            </a:r>
            <a:endParaRPr lang="en-US" sz="2000" dirty="0">
              <a:solidFill>
                <a:srgbClr val="FFFF00"/>
              </a:solidFill>
            </a:endParaRPr>
          </a:p>
        </p:txBody>
      </p:sp>
    </p:spTree>
    <p:extLst>
      <p:ext uri="{BB962C8B-B14F-4D97-AF65-F5344CB8AC3E}">
        <p14:creationId xmlns:p14="http://schemas.microsoft.com/office/powerpoint/2010/main" val="371218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0" nodeType="afterEffect">
                                  <p:stCondLst>
                                    <p:cond delay="40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18"/>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30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500"/>
                                  </p:stCondLst>
                                  <p:childTnLst>
                                    <p:set>
                                      <p:cBhvr>
                                        <p:cTn id="29" dur="1" fill="hold">
                                          <p:stCondLst>
                                            <p:cond delay="0"/>
                                          </p:stCondLst>
                                        </p:cTn>
                                        <p:tgtEl>
                                          <p:spTgt spid="27"/>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50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3" grpId="0"/>
      <p:bldP spid="4"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397404"/>
            <a:ext cx="8161125" cy="4155546"/>
          </a:xfrm>
        </p:spPr>
        <p:txBody>
          <a:bodyPr>
            <a:noAutofit/>
          </a:bodyPr>
          <a:lstStyle/>
          <a:p>
            <a:r>
              <a:rPr lang="en-US" sz="2800" dirty="0" smtClean="0">
                <a:solidFill>
                  <a:schemeClr val="tx1"/>
                </a:solidFill>
              </a:rPr>
              <a:t>Are these principles on how we understand right/ wrong and God’s plan for man still viewed as foolish today? </a:t>
            </a:r>
          </a:p>
          <a:p>
            <a:endParaRPr lang="en-US" sz="2800" dirty="0">
              <a:solidFill>
                <a:schemeClr val="tx1"/>
              </a:solidFill>
            </a:endParaRPr>
          </a:p>
          <a:p>
            <a:r>
              <a:rPr lang="en-US" sz="2800" dirty="0" smtClean="0">
                <a:solidFill>
                  <a:schemeClr val="tx1"/>
                </a:solidFill>
              </a:rPr>
              <a:t>Why did God choose </a:t>
            </a:r>
            <a:r>
              <a:rPr lang="en-US" sz="2800" dirty="0" smtClean="0">
                <a:solidFill>
                  <a:schemeClr val="tx1"/>
                </a:solidFill>
              </a:rPr>
              <a:t>what the </a:t>
            </a:r>
            <a:r>
              <a:rPr lang="en-US" sz="2800" dirty="0" smtClean="0">
                <a:solidFill>
                  <a:schemeClr val="tx1"/>
                </a:solidFill>
              </a:rPr>
              <a:t>world viewed as foolish to save the world?</a:t>
            </a:r>
          </a:p>
          <a:p>
            <a:pPr marL="0" indent="0">
              <a:buNone/>
            </a:pPr>
            <a:endParaRPr lang="en-US" sz="2000" dirty="0" smtClean="0">
              <a:solidFill>
                <a:srgbClr val="FFFF00"/>
              </a:solidFill>
            </a:endParaRPr>
          </a:p>
          <a:p>
            <a:pPr marL="0" indent="0">
              <a:buNone/>
            </a:pPr>
            <a:endParaRPr lang="en-US" sz="2000" dirty="0">
              <a:solidFill>
                <a:srgbClr val="FFFF00"/>
              </a:solidFill>
            </a:endParaRPr>
          </a:p>
          <a:p>
            <a:pPr marL="0" indent="0">
              <a:buNone/>
            </a:pPr>
            <a:endParaRPr lang="en-US" sz="2000" dirty="0">
              <a:solidFill>
                <a:schemeClr val="tx1"/>
              </a:solidFill>
            </a:endParaRPr>
          </a:p>
        </p:txBody>
      </p:sp>
    </p:spTree>
    <p:extLst>
      <p:ext uri="{BB962C8B-B14F-4D97-AF65-F5344CB8AC3E}">
        <p14:creationId xmlns:p14="http://schemas.microsoft.com/office/powerpoint/2010/main" val="345251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397404"/>
            <a:ext cx="8161125" cy="4155546"/>
          </a:xfrm>
        </p:spPr>
        <p:txBody>
          <a:bodyPr>
            <a:noAutofit/>
          </a:bodyPr>
          <a:lstStyle/>
          <a:p>
            <a:pPr marL="0" indent="0">
              <a:buNone/>
            </a:pPr>
            <a:r>
              <a:rPr lang="en-US" sz="2000" dirty="0" smtClean="0">
                <a:solidFill>
                  <a:srgbClr val="FFFF00"/>
                </a:solidFill>
              </a:rPr>
              <a:t>1 Corinthians 1: 26 </a:t>
            </a:r>
            <a:r>
              <a:rPr lang="en-US" sz="2000" dirty="0">
                <a:solidFill>
                  <a:schemeClr val="tx1"/>
                </a:solidFill>
              </a:rPr>
              <a:t>For you see your calling, brethren, that not many wise according to the flesh, not many mighty, not many noble, are called.  27 But </a:t>
            </a:r>
            <a:endParaRPr lang="en-US" sz="2000" dirty="0" smtClean="0">
              <a:solidFill>
                <a:schemeClr val="tx1"/>
              </a:solidFill>
            </a:endParaRPr>
          </a:p>
          <a:p>
            <a:pPr marL="0" indent="0">
              <a:buNone/>
            </a:pPr>
            <a:endParaRPr lang="en-US" sz="2000" dirty="0" smtClean="0">
              <a:solidFill>
                <a:srgbClr val="FFFF00"/>
              </a:solidFill>
            </a:endParaRPr>
          </a:p>
          <a:p>
            <a:pPr marL="0" indent="0">
              <a:buNone/>
            </a:pPr>
            <a:r>
              <a:rPr lang="en-US" sz="2000" dirty="0" smtClean="0">
                <a:solidFill>
                  <a:srgbClr val="0ECCF2"/>
                </a:solidFill>
              </a:rPr>
              <a:t>God </a:t>
            </a:r>
            <a:r>
              <a:rPr lang="en-US" sz="2000" dirty="0">
                <a:solidFill>
                  <a:srgbClr val="0ECCF2"/>
                </a:solidFill>
              </a:rPr>
              <a:t>has chosen the foolish things of the world </a:t>
            </a:r>
            <a:r>
              <a:rPr lang="en-US" sz="2000" u="sng" dirty="0">
                <a:solidFill>
                  <a:srgbClr val="FFFF00"/>
                </a:solidFill>
              </a:rPr>
              <a:t>to put to shame the wise</a:t>
            </a:r>
            <a:r>
              <a:rPr lang="en-US" sz="2000" dirty="0">
                <a:solidFill>
                  <a:schemeClr val="tx1"/>
                </a:solidFill>
              </a:rPr>
              <a:t>, </a:t>
            </a:r>
            <a:r>
              <a:rPr lang="en-US" sz="2000" dirty="0" smtClean="0">
                <a:solidFill>
                  <a:schemeClr val="tx1"/>
                </a:solidFill>
              </a:rPr>
              <a:t>and </a:t>
            </a:r>
          </a:p>
          <a:p>
            <a:pPr marL="0" indent="0">
              <a:buNone/>
            </a:pPr>
            <a:r>
              <a:rPr lang="en-US" sz="2000" dirty="0" smtClean="0">
                <a:solidFill>
                  <a:srgbClr val="0ECCF2"/>
                </a:solidFill>
              </a:rPr>
              <a:t>God </a:t>
            </a:r>
            <a:r>
              <a:rPr lang="en-US" sz="2000" dirty="0">
                <a:solidFill>
                  <a:srgbClr val="0ECCF2"/>
                </a:solidFill>
              </a:rPr>
              <a:t>has chosen the weak things of the world </a:t>
            </a:r>
            <a:r>
              <a:rPr lang="en-US" sz="2000" u="sng" dirty="0">
                <a:solidFill>
                  <a:srgbClr val="FFFF00"/>
                </a:solidFill>
              </a:rPr>
              <a:t>to put to shame the things which are mighty</a:t>
            </a:r>
            <a:r>
              <a:rPr lang="en-US" sz="2000" dirty="0">
                <a:solidFill>
                  <a:schemeClr val="tx1"/>
                </a:solidFill>
              </a:rPr>
              <a:t>;  </a:t>
            </a:r>
            <a:endParaRPr lang="en-US" sz="2000" dirty="0" smtClean="0">
              <a:solidFill>
                <a:schemeClr val="tx1"/>
              </a:solidFill>
            </a:endParaRPr>
          </a:p>
          <a:p>
            <a:pPr marL="0" indent="0">
              <a:buNone/>
            </a:pPr>
            <a:endParaRPr lang="en-US" sz="2000" dirty="0">
              <a:solidFill>
                <a:schemeClr val="tx1"/>
              </a:solidFill>
            </a:endParaRPr>
          </a:p>
          <a:p>
            <a:pPr marL="0" indent="0">
              <a:buNone/>
            </a:pPr>
            <a:r>
              <a:rPr lang="en-US" sz="2000" dirty="0" smtClean="0">
                <a:solidFill>
                  <a:srgbClr val="0ECCF2"/>
                </a:solidFill>
              </a:rPr>
              <a:t>28 </a:t>
            </a:r>
            <a:r>
              <a:rPr lang="en-US" sz="2000" dirty="0">
                <a:solidFill>
                  <a:srgbClr val="0ECCF2"/>
                </a:solidFill>
              </a:rPr>
              <a:t>and the base things of the world and the things which are despised God has chosen, </a:t>
            </a:r>
            <a:endParaRPr lang="en-US" sz="2000" dirty="0" smtClean="0">
              <a:solidFill>
                <a:srgbClr val="0ECCF2"/>
              </a:solidFill>
            </a:endParaRPr>
          </a:p>
          <a:p>
            <a:pPr marL="0" indent="0">
              <a:buNone/>
            </a:pPr>
            <a:endParaRPr lang="en-US" sz="2000" dirty="0" smtClean="0">
              <a:solidFill>
                <a:schemeClr val="tx1"/>
              </a:solidFill>
            </a:endParaRPr>
          </a:p>
          <a:p>
            <a:pPr marL="0" indent="0">
              <a:buNone/>
            </a:pPr>
            <a:r>
              <a:rPr lang="en-US" sz="2000" dirty="0" smtClean="0">
                <a:solidFill>
                  <a:srgbClr val="0ECCF2"/>
                </a:solidFill>
              </a:rPr>
              <a:t>and </a:t>
            </a:r>
            <a:r>
              <a:rPr lang="en-US" sz="2000" dirty="0">
                <a:solidFill>
                  <a:srgbClr val="0ECCF2"/>
                </a:solidFill>
              </a:rPr>
              <a:t>the things which are not</a:t>
            </a:r>
            <a:r>
              <a:rPr lang="en-US" sz="2000" dirty="0">
                <a:solidFill>
                  <a:srgbClr val="FFFF00"/>
                </a:solidFill>
              </a:rPr>
              <a:t>, </a:t>
            </a:r>
            <a:r>
              <a:rPr lang="en-US" sz="2000" u="sng" dirty="0">
                <a:solidFill>
                  <a:srgbClr val="FFFF00"/>
                </a:solidFill>
              </a:rPr>
              <a:t>to bring to nothing the things that are</a:t>
            </a:r>
            <a:r>
              <a:rPr lang="en-US" sz="2000" dirty="0">
                <a:solidFill>
                  <a:schemeClr val="tx1"/>
                </a:solidFill>
              </a:rPr>
              <a:t>,  </a:t>
            </a:r>
            <a:endParaRPr lang="en-US" sz="2000" dirty="0" smtClean="0">
              <a:solidFill>
                <a:schemeClr val="tx1"/>
              </a:solidFill>
            </a:endParaRPr>
          </a:p>
          <a:p>
            <a:pPr marL="0" indent="0">
              <a:buNone/>
            </a:pPr>
            <a:r>
              <a:rPr lang="en-US" sz="2000" u="sng" dirty="0" smtClean="0">
                <a:solidFill>
                  <a:srgbClr val="FFFF00"/>
                </a:solidFill>
              </a:rPr>
              <a:t>29 </a:t>
            </a:r>
            <a:r>
              <a:rPr lang="en-US" sz="2000" u="sng" dirty="0">
                <a:solidFill>
                  <a:srgbClr val="FFFF00"/>
                </a:solidFill>
              </a:rPr>
              <a:t>that no flesh should glory in His presence.  </a:t>
            </a:r>
            <a:endParaRPr lang="en-US" sz="2000" u="sng" dirty="0" smtClean="0">
              <a:solidFill>
                <a:srgbClr val="FFFF00"/>
              </a:solidFill>
            </a:endParaRPr>
          </a:p>
          <a:p>
            <a:pPr marL="0" indent="0">
              <a:buNone/>
            </a:pPr>
            <a:r>
              <a:rPr lang="en-US" sz="2000" dirty="0" smtClean="0">
                <a:solidFill>
                  <a:schemeClr val="tx1"/>
                </a:solidFill>
              </a:rPr>
              <a:t>30 </a:t>
            </a:r>
            <a:r>
              <a:rPr lang="en-US" sz="2000" dirty="0">
                <a:solidFill>
                  <a:schemeClr val="tx1"/>
                </a:solidFill>
              </a:rPr>
              <a:t>But of Him you are in Christ Jesus, who became for us wisdom from God—and righteousness and sanctification and redemption—  31 that, as it is written, “He who glories, let him glory in the </a:t>
            </a:r>
            <a:r>
              <a:rPr lang="en-US" sz="2000" dirty="0" smtClean="0">
                <a:solidFill>
                  <a:schemeClr val="tx1"/>
                </a:solidFill>
              </a:rPr>
              <a:t>Lord</a:t>
            </a:r>
            <a:endParaRPr lang="en-US" sz="2000" dirty="0">
              <a:solidFill>
                <a:schemeClr val="tx1"/>
              </a:solidFill>
            </a:endParaRPr>
          </a:p>
        </p:txBody>
      </p:sp>
    </p:spTree>
    <p:extLst>
      <p:ext uri="{BB962C8B-B14F-4D97-AF65-F5344CB8AC3E}">
        <p14:creationId xmlns:p14="http://schemas.microsoft.com/office/powerpoint/2010/main" val="4251677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397404"/>
            <a:ext cx="8161125" cy="4155546"/>
          </a:xfrm>
        </p:spPr>
        <p:txBody>
          <a:bodyPr>
            <a:noAutofit/>
          </a:bodyPr>
          <a:lstStyle/>
          <a:p>
            <a:pPr marL="0" indent="0">
              <a:buNone/>
            </a:pPr>
            <a:r>
              <a:rPr lang="en-US" sz="2800" u="sng" dirty="0" smtClean="0">
                <a:solidFill>
                  <a:schemeClr val="tx1"/>
                </a:solidFill>
              </a:rPr>
              <a:t>Lessons for us:</a:t>
            </a:r>
          </a:p>
          <a:p>
            <a:pPr marL="0" indent="0">
              <a:buNone/>
            </a:pPr>
            <a:endParaRPr lang="en-US" sz="2800" dirty="0">
              <a:solidFill>
                <a:schemeClr val="tx1"/>
              </a:solidFill>
            </a:endParaRPr>
          </a:p>
          <a:p>
            <a:pPr>
              <a:buFont typeface="Wingdings" panose="05000000000000000000" pitchFamily="2" charset="2"/>
              <a:buChar char="ü"/>
            </a:pPr>
            <a:r>
              <a:rPr lang="en-US" sz="2800" dirty="0" smtClean="0">
                <a:solidFill>
                  <a:schemeClr val="tx1"/>
                </a:solidFill>
              </a:rPr>
              <a:t>Be mindful of pride in wisdom / knowledge</a:t>
            </a:r>
          </a:p>
          <a:p>
            <a:pPr>
              <a:buFont typeface="Wingdings" panose="05000000000000000000" pitchFamily="2" charset="2"/>
              <a:buChar char="ü"/>
            </a:pPr>
            <a:endParaRPr lang="en-US" sz="2800" dirty="0">
              <a:solidFill>
                <a:schemeClr val="tx1"/>
              </a:solidFill>
            </a:endParaRPr>
          </a:p>
          <a:p>
            <a:pPr>
              <a:buFont typeface="Wingdings" panose="05000000000000000000" pitchFamily="2" charset="2"/>
              <a:buChar char="ü"/>
            </a:pPr>
            <a:r>
              <a:rPr lang="en-US" sz="2800" dirty="0" smtClean="0">
                <a:solidFill>
                  <a:schemeClr val="tx1"/>
                </a:solidFill>
              </a:rPr>
              <a:t>Don’t think </a:t>
            </a:r>
            <a:r>
              <a:rPr lang="en-US" sz="2800" u="sng" dirty="0" smtClean="0">
                <a:solidFill>
                  <a:schemeClr val="tx1"/>
                </a:solidFill>
              </a:rPr>
              <a:t>yourself </a:t>
            </a:r>
            <a:r>
              <a:rPr lang="en-US" sz="2800" dirty="0" smtClean="0">
                <a:solidFill>
                  <a:schemeClr val="tx1"/>
                </a:solidFill>
              </a:rPr>
              <a:t>mighty</a:t>
            </a:r>
          </a:p>
          <a:p>
            <a:pPr>
              <a:buFont typeface="Wingdings" panose="05000000000000000000" pitchFamily="2" charset="2"/>
              <a:buChar char="ü"/>
            </a:pPr>
            <a:endParaRPr lang="en-US" sz="2800" dirty="0">
              <a:solidFill>
                <a:schemeClr val="tx1"/>
              </a:solidFill>
            </a:endParaRPr>
          </a:p>
          <a:p>
            <a:pPr>
              <a:buFont typeface="Wingdings" panose="05000000000000000000" pitchFamily="2" charset="2"/>
              <a:buChar char="ü"/>
            </a:pPr>
            <a:r>
              <a:rPr lang="en-US" sz="2800" dirty="0" smtClean="0">
                <a:solidFill>
                  <a:schemeClr val="tx1"/>
                </a:solidFill>
              </a:rPr>
              <a:t>God finds good in things most men reject</a:t>
            </a:r>
          </a:p>
          <a:p>
            <a:pPr>
              <a:buFont typeface="Wingdings" panose="05000000000000000000" pitchFamily="2" charset="2"/>
              <a:buChar char="ü"/>
            </a:pPr>
            <a:endParaRPr lang="en-US" sz="2800" dirty="0">
              <a:solidFill>
                <a:schemeClr val="tx1"/>
              </a:solidFill>
            </a:endParaRPr>
          </a:p>
          <a:p>
            <a:pPr>
              <a:buFont typeface="Wingdings" panose="05000000000000000000" pitchFamily="2" charset="2"/>
              <a:buChar char="ü"/>
            </a:pPr>
            <a:r>
              <a:rPr lang="en-US" sz="2800" dirty="0" smtClean="0">
                <a:solidFill>
                  <a:schemeClr val="tx1"/>
                </a:solidFill>
              </a:rPr>
              <a:t>Things held in high regard by men are negated by what God wants</a:t>
            </a:r>
          </a:p>
          <a:p>
            <a:pPr marL="0" indent="0">
              <a:buNone/>
            </a:pPr>
            <a:endParaRPr lang="en-US" sz="2800" dirty="0">
              <a:solidFill>
                <a:schemeClr val="tx1"/>
              </a:solidFill>
            </a:endParaRPr>
          </a:p>
          <a:p>
            <a:pPr marL="0" indent="0">
              <a:buNone/>
            </a:pPr>
            <a:endParaRPr lang="en-US" sz="2800" dirty="0" smtClean="0">
              <a:solidFill>
                <a:schemeClr val="tx1"/>
              </a:solidFill>
            </a:endParaRPr>
          </a:p>
          <a:p>
            <a:pPr marL="0" indent="0">
              <a:buNone/>
            </a:pPr>
            <a:endParaRPr lang="en-US" sz="2800" dirty="0">
              <a:solidFill>
                <a:schemeClr val="tx1"/>
              </a:solidFill>
            </a:endParaRPr>
          </a:p>
          <a:p>
            <a:pPr marL="0" indent="0">
              <a:buNone/>
            </a:pPr>
            <a:endParaRPr lang="en-US" sz="2800" dirty="0" smtClean="0">
              <a:solidFill>
                <a:schemeClr val="tx1"/>
              </a:solidFill>
            </a:endParaRPr>
          </a:p>
          <a:p>
            <a:pPr marL="0" indent="0">
              <a:buNone/>
            </a:pPr>
            <a:endParaRPr lang="en-US" sz="2000" dirty="0" smtClean="0">
              <a:solidFill>
                <a:srgbClr val="FFFF00"/>
              </a:solidFill>
            </a:endParaRPr>
          </a:p>
          <a:p>
            <a:pPr marL="0" indent="0">
              <a:buNone/>
            </a:pPr>
            <a:endParaRPr lang="en-US" sz="2000" dirty="0">
              <a:solidFill>
                <a:srgbClr val="FFFF00"/>
              </a:solidFill>
            </a:endParaRPr>
          </a:p>
          <a:p>
            <a:pPr marL="0" indent="0">
              <a:buNone/>
            </a:pPr>
            <a:endParaRPr lang="en-US" sz="2000" dirty="0">
              <a:solidFill>
                <a:schemeClr val="tx1"/>
              </a:solidFill>
            </a:endParaRPr>
          </a:p>
        </p:txBody>
      </p:sp>
    </p:spTree>
    <p:extLst>
      <p:ext uri="{BB962C8B-B14F-4D97-AF65-F5344CB8AC3E}">
        <p14:creationId xmlns:p14="http://schemas.microsoft.com/office/powerpoint/2010/main" val="409284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397404"/>
            <a:ext cx="8161125" cy="4155546"/>
          </a:xfrm>
        </p:spPr>
        <p:txBody>
          <a:bodyPr>
            <a:noAutofit/>
          </a:bodyPr>
          <a:lstStyle/>
          <a:p>
            <a:r>
              <a:rPr lang="en-US" sz="2800" dirty="0" smtClean="0">
                <a:solidFill>
                  <a:schemeClr val="tx1"/>
                </a:solidFill>
              </a:rPr>
              <a:t>So what are we to cling to ?</a:t>
            </a:r>
          </a:p>
          <a:p>
            <a:endParaRPr lang="en-US" sz="2800" dirty="0">
              <a:solidFill>
                <a:schemeClr val="tx1"/>
              </a:solidFill>
            </a:endParaRPr>
          </a:p>
          <a:p>
            <a:pPr marL="0" indent="0">
              <a:buNone/>
            </a:pPr>
            <a:endParaRPr lang="en-US" sz="2000" dirty="0" smtClean="0">
              <a:solidFill>
                <a:srgbClr val="FFFF00"/>
              </a:solidFill>
            </a:endParaRPr>
          </a:p>
          <a:p>
            <a:pPr marL="0" indent="0">
              <a:buNone/>
            </a:pPr>
            <a:endParaRPr lang="en-US" sz="2000" dirty="0">
              <a:solidFill>
                <a:srgbClr val="FFFF00"/>
              </a:solidFill>
            </a:endParaRPr>
          </a:p>
          <a:p>
            <a:pPr marL="0" indent="0">
              <a:buNone/>
            </a:pPr>
            <a:endParaRPr lang="en-US" sz="2000" dirty="0">
              <a:solidFill>
                <a:schemeClr val="tx1"/>
              </a:solidFill>
            </a:endParaRPr>
          </a:p>
        </p:txBody>
      </p:sp>
      <p:sp>
        <p:nvSpPr>
          <p:cNvPr id="2" name="Rectangle 1"/>
          <p:cNvSpPr/>
          <p:nvPr/>
        </p:nvSpPr>
        <p:spPr>
          <a:xfrm>
            <a:off x="476249" y="1200150"/>
            <a:ext cx="8048625" cy="1015663"/>
          </a:xfrm>
          <a:prstGeom prst="rect">
            <a:avLst/>
          </a:prstGeom>
        </p:spPr>
        <p:txBody>
          <a:bodyPr wrap="square">
            <a:spAutoFit/>
          </a:bodyPr>
          <a:lstStyle/>
          <a:p>
            <a:r>
              <a:rPr lang="en-US" sz="2000" dirty="0"/>
              <a:t>30 But of Him you are in Christ Jesus, who became for us wisdom from God—and righteousness and sanctification and redemption—  31 that, as it is written, “</a:t>
            </a:r>
            <a:r>
              <a:rPr lang="en-US" sz="2000" dirty="0">
                <a:solidFill>
                  <a:srgbClr val="FFFF00"/>
                </a:solidFill>
              </a:rPr>
              <a:t>He who glories, let him glory in the Lord</a:t>
            </a:r>
          </a:p>
        </p:txBody>
      </p:sp>
    </p:spTree>
    <p:extLst>
      <p:ext uri="{BB962C8B-B14F-4D97-AF65-F5344CB8AC3E}">
        <p14:creationId xmlns:p14="http://schemas.microsoft.com/office/powerpoint/2010/main" val="3862649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397404"/>
            <a:ext cx="8161125" cy="4155546"/>
          </a:xfrm>
        </p:spPr>
        <p:txBody>
          <a:bodyPr>
            <a:noAutofit/>
          </a:bodyPr>
          <a:lstStyle/>
          <a:p>
            <a:pPr marL="0" indent="0">
              <a:buNone/>
            </a:pPr>
            <a:r>
              <a:rPr lang="en-US" sz="2000" dirty="0" smtClean="0">
                <a:solidFill>
                  <a:srgbClr val="FFFF00"/>
                </a:solidFill>
              </a:rPr>
              <a:t>1 Corinthians 2:</a:t>
            </a:r>
            <a:r>
              <a:rPr lang="en-US" sz="2000" dirty="0" smtClean="0">
                <a:solidFill>
                  <a:schemeClr val="tx1"/>
                </a:solidFill>
              </a:rPr>
              <a:t>1 </a:t>
            </a:r>
            <a:r>
              <a:rPr lang="en-US" sz="2000" dirty="0">
                <a:solidFill>
                  <a:schemeClr val="tx1"/>
                </a:solidFill>
              </a:rPr>
              <a:t>And I, brethren, when </a:t>
            </a:r>
            <a:r>
              <a:rPr lang="en-US" sz="2000" dirty="0">
                <a:solidFill>
                  <a:srgbClr val="FFFF00"/>
                </a:solidFill>
              </a:rPr>
              <a:t>I came to you, did not come with excellence of speech or of wisdom</a:t>
            </a:r>
            <a:r>
              <a:rPr lang="en-US" sz="2000" dirty="0">
                <a:solidFill>
                  <a:schemeClr val="tx1"/>
                </a:solidFill>
              </a:rPr>
              <a:t> declaring to you the </a:t>
            </a:r>
            <a:r>
              <a:rPr lang="en-US" sz="2000" dirty="0" smtClean="0">
                <a:solidFill>
                  <a:schemeClr val="tx1"/>
                </a:solidFill>
              </a:rPr>
              <a:t>testimony </a:t>
            </a:r>
            <a:r>
              <a:rPr lang="en-US" sz="2000" dirty="0">
                <a:solidFill>
                  <a:schemeClr val="tx1"/>
                </a:solidFill>
              </a:rPr>
              <a:t>of God.  2 For I determined not to know anything among you except Jesus Christ and Him crucified.  3 I was with you in weakness, in fear, and in much trembling.  4 And my speech and </a:t>
            </a:r>
            <a:r>
              <a:rPr lang="en-US" sz="2000" dirty="0">
                <a:solidFill>
                  <a:srgbClr val="FFFF00"/>
                </a:solidFill>
              </a:rPr>
              <a:t>my preaching were not with persuasive words of </a:t>
            </a:r>
            <a:r>
              <a:rPr lang="en-US" sz="2000" dirty="0" smtClean="0">
                <a:solidFill>
                  <a:srgbClr val="FFFF00"/>
                </a:solidFill>
              </a:rPr>
              <a:t>human </a:t>
            </a:r>
            <a:r>
              <a:rPr lang="en-US" sz="2000" dirty="0">
                <a:solidFill>
                  <a:srgbClr val="FFFF00"/>
                </a:solidFill>
              </a:rPr>
              <a:t>wisdom</a:t>
            </a:r>
            <a:r>
              <a:rPr lang="en-US" sz="2000" dirty="0">
                <a:solidFill>
                  <a:schemeClr val="tx1"/>
                </a:solidFill>
              </a:rPr>
              <a:t>, but in demonstration of the Spirit and of power,  5 </a:t>
            </a:r>
            <a:r>
              <a:rPr lang="en-US" sz="2000" u="sng" dirty="0">
                <a:solidFill>
                  <a:schemeClr val="tx1"/>
                </a:solidFill>
              </a:rPr>
              <a:t>that your faith should not be in the wisdom of men but in the power of God.</a:t>
            </a:r>
          </a:p>
        </p:txBody>
      </p:sp>
    </p:spTree>
    <p:extLst>
      <p:ext uri="{BB962C8B-B14F-4D97-AF65-F5344CB8AC3E}">
        <p14:creationId xmlns:p14="http://schemas.microsoft.com/office/powerpoint/2010/main" val="2705414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397404"/>
            <a:ext cx="8161125" cy="4155546"/>
          </a:xfrm>
        </p:spPr>
        <p:txBody>
          <a:bodyPr>
            <a:noAutofit/>
          </a:bodyPr>
          <a:lstStyle/>
          <a:p>
            <a:pPr marL="0" indent="0">
              <a:buNone/>
            </a:pPr>
            <a:r>
              <a:rPr lang="en-US" sz="2000" dirty="0" smtClean="0">
                <a:solidFill>
                  <a:srgbClr val="FFFF00"/>
                </a:solidFill>
              </a:rPr>
              <a:t>1 Corinthians 2:</a:t>
            </a:r>
            <a:r>
              <a:rPr lang="en-US" sz="2000" dirty="0" smtClean="0">
                <a:solidFill>
                  <a:schemeClr val="tx1"/>
                </a:solidFill>
              </a:rPr>
              <a:t>1 </a:t>
            </a:r>
            <a:r>
              <a:rPr lang="en-US" sz="2000" dirty="0">
                <a:solidFill>
                  <a:schemeClr val="tx1"/>
                </a:solidFill>
              </a:rPr>
              <a:t>And I, brethren, when </a:t>
            </a:r>
            <a:r>
              <a:rPr lang="en-US" sz="2000" dirty="0">
                <a:solidFill>
                  <a:srgbClr val="FFFF00"/>
                </a:solidFill>
              </a:rPr>
              <a:t>I came to you, did not come with excellence of speech or of wisdom</a:t>
            </a:r>
            <a:r>
              <a:rPr lang="en-US" sz="2000" dirty="0">
                <a:solidFill>
                  <a:schemeClr val="tx1"/>
                </a:solidFill>
              </a:rPr>
              <a:t> declaring to you the </a:t>
            </a:r>
            <a:r>
              <a:rPr lang="en-US" sz="2000" dirty="0" smtClean="0">
                <a:solidFill>
                  <a:schemeClr val="tx1"/>
                </a:solidFill>
              </a:rPr>
              <a:t>testimony </a:t>
            </a:r>
            <a:r>
              <a:rPr lang="en-US" sz="2000" dirty="0">
                <a:solidFill>
                  <a:schemeClr val="tx1"/>
                </a:solidFill>
              </a:rPr>
              <a:t>of God.  2 For I determined not to know anything among you except Jesus Christ and Him crucified.  3 I was with you in weakness, in fear, and in much trembling.  4 And my speech and </a:t>
            </a:r>
            <a:r>
              <a:rPr lang="en-US" sz="2000" dirty="0">
                <a:solidFill>
                  <a:srgbClr val="FFFF00"/>
                </a:solidFill>
              </a:rPr>
              <a:t>my preaching were not with persuasive words of </a:t>
            </a:r>
            <a:r>
              <a:rPr lang="en-US" sz="2000" dirty="0" smtClean="0">
                <a:solidFill>
                  <a:srgbClr val="FFFF00"/>
                </a:solidFill>
              </a:rPr>
              <a:t>human </a:t>
            </a:r>
            <a:r>
              <a:rPr lang="en-US" sz="2000" dirty="0">
                <a:solidFill>
                  <a:srgbClr val="FFFF00"/>
                </a:solidFill>
              </a:rPr>
              <a:t>wisdom</a:t>
            </a:r>
            <a:r>
              <a:rPr lang="en-US" sz="2000" dirty="0">
                <a:solidFill>
                  <a:schemeClr val="tx1"/>
                </a:solidFill>
              </a:rPr>
              <a:t>, but in demonstration of the Spirit and of power,  5 </a:t>
            </a:r>
            <a:r>
              <a:rPr lang="en-US" sz="2000" u="sng" dirty="0">
                <a:solidFill>
                  <a:schemeClr val="tx1"/>
                </a:solidFill>
              </a:rPr>
              <a:t>that your faith should not be in the wisdom of men but in the power of God.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116068"/>
            <a:ext cx="5991444" cy="2598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a:xfrm>
            <a:off x="696334" y="2570493"/>
            <a:ext cx="8161125" cy="4155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Ø"/>
            </a:pPr>
            <a:r>
              <a:rPr lang="en-US" sz="2800" dirty="0" smtClean="0">
                <a:solidFill>
                  <a:schemeClr val="tx1"/>
                </a:solidFill>
              </a:rPr>
              <a:t>Contrast Paul to the </a:t>
            </a:r>
            <a:r>
              <a:rPr lang="en-US" sz="2800" dirty="0" smtClean="0">
                <a:solidFill>
                  <a:schemeClr val="tx1"/>
                </a:solidFill>
              </a:rPr>
              <a:t>leading teachers </a:t>
            </a:r>
            <a:r>
              <a:rPr lang="en-US" sz="2800" dirty="0" smtClean="0">
                <a:solidFill>
                  <a:schemeClr val="tx1"/>
                </a:solidFill>
              </a:rPr>
              <a:t>of the day.</a:t>
            </a:r>
          </a:p>
          <a:p>
            <a:endParaRPr lang="en-US" sz="2800" dirty="0" smtClean="0">
              <a:solidFill>
                <a:schemeClr val="tx1"/>
              </a:solidFill>
            </a:endParaRPr>
          </a:p>
          <a:p>
            <a:pPr marL="0" indent="0">
              <a:buFont typeface="Arial" panose="020B0604020202020204" pitchFamily="34" charset="0"/>
              <a:buNone/>
            </a:pPr>
            <a:endParaRPr lang="en-US" sz="2000" dirty="0" smtClean="0">
              <a:solidFill>
                <a:srgbClr val="FFFF00"/>
              </a:solidFill>
            </a:endParaRPr>
          </a:p>
          <a:p>
            <a:pPr marL="0" indent="0">
              <a:buFont typeface="Arial" panose="020B0604020202020204" pitchFamily="34" charset="0"/>
              <a:buNone/>
            </a:pPr>
            <a:endParaRPr lang="en-US" sz="2000" dirty="0" smtClean="0">
              <a:solidFill>
                <a:srgbClr val="FFFF00"/>
              </a:solidFill>
            </a:endParaRPr>
          </a:p>
          <a:p>
            <a:pPr marL="0" indent="0">
              <a:buFont typeface="Arial" panose="020B0604020202020204" pitchFamily="34" charset="0"/>
              <a:buNone/>
            </a:pPr>
            <a:endParaRPr lang="en-US" sz="2000" dirty="0">
              <a:solidFill>
                <a:schemeClr val="tx1"/>
              </a:solidFill>
            </a:endParaRPr>
          </a:p>
        </p:txBody>
      </p:sp>
    </p:spTree>
    <p:extLst>
      <p:ext uri="{BB962C8B-B14F-4D97-AF65-F5344CB8AC3E}">
        <p14:creationId xmlns:p14="http://schemas.microsoft.com/office/powerpoint/2010/main" val="327744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590550" y="577850"/>
            <a:ext cx="8153400" cy="4254500"/>
          </a:xfrm>
        </p:spPr>
        <p:txBody>
          <a:bodyPr/>
          <a:lstStyle/>
          <a:p>
            <a:r>
              <a:rPr lang="en-US" dirty="0">
                <a:solidFill>
                  <a:schemeClr val="tx2"/>
                </a:solidFill>
              </a:rPr>
              <a:t>Paul’s Manner Of Preaching</a:t>
            </a:r>
            <a:endParaRPr lang="en-US" dirty="0"/>
          </a:p>
          <a:p>
            <a:pPr lvl="1"/>
            <a:r>
              <a:rPr lang="en-US" dirty="0"/>
              <a:t>Paul Proclaimed Only Christ and Him Crucified (1-3)</a:t>
            </a:r>
          </a:p>
          <a:p>
            <a:pPr lvl="1"/>
            <a:r>
              <a:rPr lang="en-US" dirty="0"/>
              <a:t>In Weakness, Fear, and Trembling (3)</a:t>
            </a:r>
          </a:p>
          <a:p>
            <a:pPr lvl="1"/>
            <a:r>
              <a:rPr lang="en-US" dirty="0"/>
              <a:t>Demonstrated Of The Spirit And Of Power (4-5)</a:t>
            </a:r>
          </a:p>
          <a:p>
            <a:pPr lvl="1"/>
            <a:r>
              <a:rPr lang="en-US" dirty="0"/>
              <a:t>Faith Should Rest In Power Of God Not In Men (5)</a:t>
            </a:r>
          </a:p>
          <a:p>
            <a:pPr lvl="1"/>
            <a:endParaRPr lang="en-US" dirty="0"/>
          </a:p>
        </p:txBody>
      </p:sp>
    </p:spTree>
    <p:extLst>
      <p:ext uri="{BB962C8B-B14F-4D97-AF65-F5344CB8AC3E}">
        <p14:creationId xmlns:p14="http://schemas.microsoft.com/office/powerpoint/2010/main" val="1627860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050" y="285962"/>
            <a:ext cx="6858000" cy="1367908"/>
          </a:xfrm>
        </p:spPr>
        <p:txBody>
          <a:bodyPr>
            <a:normAutofit/>
          </a:bodyPr>
          <a:lstStyle/>
          <a:p>
            <a:pPr algn="ctr"/>
            <a:r>
              <a:rPr lang="en-US" sz="4800" b="1" dirty="0" smtClean="0"/>
              <a:t>Approach for today’s study:</a:t>
            </a:r>
            <a:endParaRPr lang="en-US" sz="4800" b="1" dirty="0"/>
          </a:p>
        </p:txBody>
      </p:sp>
      <p:sp>
        <p:nvSpPr>
          <p:cNvPr id="3" name="Title 1"/>
          <p:cNvSpPr txBox="1">
            <a:spLocks/>
          </p:cNvSpPr>
          <p:nvPr/>
        </p:nvSpPr>
        <p:spPr>
          <a:xfrm>
            <a:off x="495985" y="1405305"/>
            <a:ext cx="8143189" cy="4004895"/>
          </a:xfrm>
          <a:prstGeom prst="rect">
            <a:avLst/>
          </a:prstGeom>
        </p:spPr>
        <p:txBody>
          <a:bodyPr vert="horz" wrap="none" lIns="91440" tIns="45720" rIns="91440" bIns="45720" rtlCol="0" anchor="t">
            <a:normAutofit fontScale="90000" lnSpcReduction="10000"/>
          </a:bodyPr>
          <a:lstStyle>
            <a:lvl1pPr algn="r" defTabSz="685800" rtl="0" eaLnBrk="1" latinLnBrk="0" hangingPunct="1">
              <a:lnSpc>
                <a:spcPct val="90000"/>
              </a:lnSpc>
              <a:spcBef>
                <a:spcPct val="0"/>
              </a:spcBef>
              <a:buNone/>
              <a:defRPr sz="7200" b="0" kern="120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marL="914400" indent="-914400" algn="l">
              <a:buFont typeface="+mj-lt"/>
              <a:buAutoNum type="arabicPeriod"/>
            </a:pPr>
            <a:r>
              <a:rPr lang="en-US" sz="4800" dirty="0" smtClean="0">
                <a:effectLst/>
              </a:rPr>
              <a:t>Review Class 1 &amp; 1 </a:t>
            </a:r>
            <a:r>
              <a:rPr lang="en-US" sz="4800" dirty="0" err="1" smtClean="0">
                <a:effectLst/>
              </a:rPr>
              <a:t>Cor</a:t>
            </a:r>
            <a:r>
              <a:rPr lang="en-US" sz="4800" dirty="0" smtClean="0">
                <a:effectLst/>
              </a:rPr>
              <a:t> 1:1-17</a:t>
            </a:r>
          </a:p>
          <a:p>
            <a:pPr marL="914400" indent="-914400" algn="l">
              <a:buFont typeface="+mj-lt"/>
              <a:buAutoNum type="arabicPeriod"/>
            </a:pPr>
            <a:endParaRPr lang="en-US" sz="4800" dirty="0" smtClean="0">
              <a:effectLst/>
            </a:endParaRPr>
          </a:p>
          <a:p>
            <a:pPr marL="914400" indent="-914400" algn="l">
              <a:buFont typeface="+mj-lt"/>
              <a:buAutoNum type="arabicPeriod"/>
            </a:pPr>
            <a:r>
              <a:rPr lang="en-US" sz="4800" dirty="0" smtClean="0">
                <a:effectLst/>
              </a:rPr>
              <a:t>Man vs. the Wisdom of God</a:t>
            </a:r>
          </a:p>
          <a:p>
            <a:pPr marL="914400" indent="-914400" algn="l">
              <a:buFont typeface="+mj-lt"/>
              <a:buAutoNum type="arabicPeriod"/>
            </a:pPr>
            <a:endParaRPr lang="en-US" sz="4800" dirty="0" smtClean="0">
              <a:effectLst/>
            </a:endParaRPr>
          </a:p>
          <a:p>
            <a:pPr marL="914400" indent="-914400" algn="l">
              <a:buFont typeface="+mj-lt"/>
              <a:buAutoNum type="arabicPeriod"/>
            </a:pPr>
            <a:r>
              <a:rPr lang="en-US" sz="4800" dirty="0" smtClean="0">
                <a:effectLst/>
              </a:rPr>
              <a:t>Lessons for us</a:t>
            </a:r>
          </a:p>
          <a:p>
            <a:pPr marL="914400" indent="-914400" algn="l">
              <a:buFont typeface="+mj-lt"/>
              <a:buAutoNum type="arabicPeriod"/>
            </a:pPr>
            <a:endParaRPr lang="en-US" sz="4800" dirty="0" smtClean="0">
              <a:effectLst/>
            </a:endParaRPr>
          </a:p>
          <a:p>
            <a:pPr marL="914400" indent="-914400" algn="l">
              <a:buFont typeface="+mj-lt"/>
              <a:buAutoNum type="arabicPeriod"/>
            </a:pPr>
            <a:r>
              <a:rPr lang="en-US" sz="4800" dirty="0" smtClean="0">
                <a:effectLst/>
              </a:rPr>
              <a:t>Source of Spiritual Wisdom</a:t>
            </a:r>
            <a:endParaRPr lang="en-US" sz="4800" dirty="0">
              <a:effectLst/>
            </a:endParaRPr>
          </a:p>
        </p:txBody>
      </p:sp>
    </p:spTree>
    <p:extLst>
      <p:ext uri="{BB962C8B-B14F-4D97-AF65-F5344CB8AC3E}">
        <p14:creationId xmlns:p14="http://schemas.microsoft.com/office/powerpoint/2010/main" val="359746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397404"/>
            <a:ext cx="8161125" cy="4155546"/>
          </a:xfrm>
        </p:spPr>
        <p:txBody>
          <a:bodyPr>
            <a:noAutofit/>
          </a:bodyPr>
          <a:lstStyle/>
          <a:p>
            <a:pPr marL="0" indent="0">
              <a:buNone/>
            </a:pPr>
            <a:r>
              <a:rPr lang="en-US" sz="2000" dirty="0" smtClean="0">
                <a:solidFill>
                  <a:srgbClr val="FFFF00"/>
                </a:solidFill>
              </a:rPr>
              <a:t>1 Corinthians 2:</a:t>
            </a:r>
            <a:r>
              <a:rPr lang="en-US" sz="2000" dirty="0" smtClean="0">
                <a:solidFill>
                  <a:schemeClr val="tx1"/>
                </a:solidFill>
              </a:rPr>
              <a:t>6 </a:t>
            </a:r>
            <a:r>
              <a:rPr lang="en-US" sz="2000" dirty="0">
                <a:solidFill>
                  <a:schemeClr val="tx1"/>
                </a:solidFill>
              </a:rPr>
              <a:t>However, we speak wisdom among those who are mature, yet not the wisdom of this age, nor of the rulers of this age, who are coming to nothing.  7 But </a:t>
            </a:r>
            <a:r>
              <a:rPr lang="en-US" sz="2000" dirty="0">
                <a:solidFill>
                  <a:srgbClr val="FFFF00"/>
                </a:solidFill>
              </a:rPr>
              <a:t>we speak the wisdom of God in a mystery</a:t>
            </a:r>
            <a:r>
              <a:rPr lang="en-US" sz="2000" dirty="0">
                <a:solidFill>
                  <a:schemeClr val="tx1"/>
                </a:solidFill>
              </a:rPr>
              <a:t>, the hidden wisdom which God ordained before the ages for our glory,  8 which none of the rulers of this age knew; for had they known, they would not have crucified the Lord of </a:t>
            </a:r>
            <a:r>
              <a:rPr lang="en-US" sz="2000" dirty="0" smtClean="0">
                <a:solidFill>
                  <a:schemeClr val="tx1"/>
                </a:solidFill>
              </a:rPr>
              <a:t>glory.</a:t>
            </a:r>
            <a:endParaRPr lang="en-US" sz="2000" dirty="0">
              <a:solidFill>
                <a:schemeClr val="tx1"/>
              </a:solidFill>
            </a:endParaRPr>
          </a:p>
        </p:txBody>
      </p:sp>
    </p:spTree>
    <p:extLst>
      <p:ext uri="{BB962C8B-B14F-4D97-AF65-F5344CB8AC3E}">
        <p14:creationId xmlns:p14="http://schemas.microsoft.com/office/powerpoint/2010/main" val="2729617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199" y="2324100"/>
            <a:ext cx="8161125" cy="1831446"/>
          </a:xfrm>
        </p:spPr>
        <p:txBody>
          <a:bodyPr>
            <a:noAutofit/>
          </a:bodyPr>
          <a:lstStyle/>
          <a:p>
            <a:pPr marL="0" indent="0">
              <a:buNone/>
            </a:pPr>
            <a:r>
              <a:rPr lang="en-US" sz="2000" dirty="0" smtClean="0">
                <a:solidFill>
                  <a:srgbClr val="FFFF00"/>
                </a:solidFill>
              </a:rPr>
              <a:t>1 </a:t>
            </a:r>
            <a:r>
              <a:rPr lang="en-US" sz="2000" dirty="0">
                <a:solidFill>
                  <a:srgbClr val="FFFF00"/>
                </a:solidFill>
              </a:rPr>
              <a:t>Corinthians </a:t>
            </a:r>
            <a:r>
              <a:rPr lang="en-US" sz="2000" dirty="0" smtClean="0">
                <a:solidFill>
                  <a:srgbClr val="FFFF00"/>
                </a:solidFill>
              </a:rPr>
              <a:t>2:10 </a:t>
            </a:r>
            <a:r>
              <a:rPr lang="en-US" sz="2000" dirty="0">
                <a:solidFill>
                  <a:schemeClr val="tx1"/>
                </a:solidFill>
              </a:rPr>
              <a:t>But God has revealed them to us through His Spirit. For the Spirit searches all things, yes, the deep things of God.  11 For what man knows the things of a man except the spirit of the man which is in him? Even so no one knows the things of God except the Spirit of God.  12 Now we have received, not the spirit of the world, but the Spirit who is from God, that we might know the things that have been freely given to us by God.</a:t>
            </a:r>
          </a:p>
        </p:txBody>
      </p:sp>
      <p:sp>
        <p:nvSpPr>
          <p:cNvPr id="4" name="Content Placeholder 2"/>
          <p:cNvSpPr txBox="1">
            <a:spLocks/>
          </p:cNvSpPr>
          <p:nvPr/>
        </p:nvSpPr>
        <p:spPr>
          <a:xfrm>
            <a:off x="478049" y="352425"/>
            <a:ext cx="8161125" cy="4155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solidFill>
                  <a:schemeClr val="bg1">
                    <a:lumMod val="65000"/>
                    <a:lumOff val="35000"/>
                  </a:schemeClr>
                </a:solidFill>
              </a:rPr>
              <a:t>1 Corinthians 2:6 However, we speak wisdom among those who are mature, yet not the wisdom of this age, nor of the rulers of this age, who are coming to nothing.  7 </a:t>
            </a:r>
            <a:r>
              <a:rPr lang="en-US" sz="2000" dirty="0" smtClean="0">
                <a:solidFill>
                  <a:schemeClr val="tx1"/>
                </a:solidFill>
              </a:rPr>
              <a:t>But we speak the wisdom of God in a mystery</a:t>
            </a:r>
            <a:r>
              <a:rPr lang="en-US" sz="2000" dirty="0" smtClean="0">
                <a:solidFill>
                  <a:schemeClr val="bg1">
                    <a:lumMod val="65000"/>
                    <a:lumOff val="35000"/>
                  </a:schemeClr>
                </a:solidFill>
              </a:rPr>
              <a:t>, the hidden wisdom which God ordained before the ages for our glory,  8 which none of the rulers of this age knew; for had they known, they would not have crucified the Lord of glory.</a:t>
            </a:r>
            <a:endParaRPr lang="en-US" sz="2000" dirty="0">
              <a:solidFill>
                <a:schemeClr val="bg1">
                  <a:lumMod val="65000"/>
                  <a:lumOff val="35000"/>
                </a:schemeClr>
              </a:solidFill>
            </a:endParaRPr>
          </a:p>
        </p:txBody>
      </p:sp>
    </p:spTree>
    <p:extLst>
      <p:ext uri="{BB962C8B-B14F-4D97-AF65-F5344CB8AC3E}">
        <p14:creationId xmlns:p14="http://schemas.microsoft.com/office/powerpoint/2010/main" val="3735877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49112" y="3756883"/>
            <a:ext cx="2931901" cy="183144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solidFill>
                  <a:srgbClr val="FFFF00"/>
                </a:solidFill>
              </a:rPr>
              <a:t>1 Corinthians 2:12</a:t>
            </a:r>
            <a:r>
              <a:rPr lang="en-US" sz="2000" dirty="0" smtClean="0">
                <a:solidFill>
                  <a:schemeClr val="tx1"/>
                </a:solidFill>
              </a:rPr>
              <a:t> Now we have received, </a:t>
            </a:r>
            <a:r>
              <a:rPr lang="en-US" sz="2000" dirty="0" smtClean="0">
                <a:solidFill>
                  <a:srgbClr val="FFFF00"/>
                </a:solidFill>
              </a:rPr>
              <a:t>not the spirit of the world, </a:t>
            </a:r>
            <a:r>
              <a:rPr lang="en-US" sz="2000" dirty="0" smtClean="0">
                <a:solidFill>
                  <a:schemeClr val="tx1"/>
                </a:solidFill>
              </a:rPr>
              <a:t>but the Spirit who is from God, that we might know the things that have been freely given to us by God.</a:t>
            </a:r>
            <a:endParaRPr lang="en-US" sz="2000" dirty="0">
              <a:solidFill>
                <a:schemeClr val="tx1"/>
              </a:solidFill>
            </a:endParaRPr>
          </a:p>
        </p:txBody>
      </p:sp>
      <p:sp>
        <p:nvSpPr>
          <p:cNvPr id="26" name="Rectangle 25"/>
          <p:cNvSpPr/>
          <p:nvPr/>
        </p:nvSpPr>
        <p:spPr>
          <a:xfrm>
            <a:off x="4292036" y="4480333"/>
            <a:ext cx="564578" cy="1107996"/>
          </a:xfrm>
          <a:prstGeom prst="rect">
            <a:avLst/>
          </a:prstGeom>
        </p:spPr>
        <p:txBody>
          <a:bodyPr wrap="none">
            <a:spAutoFit/>
          </a:bodyPr>
          <a:lstStyle/>
          <a:p>
            <a:pPr algn="ctr"/>
            <a:r>
              <a:rPr lang="en-US" sz="6600" b="1" dirty="0" smtClean="0">
                <a:solidFill>
                  <a:srgbClr val="0ECCF2"/>
                </a:solidFill>
              </a:rPr>
              <a:t>?</a:t>
            </a:r>
            <a:endParaRPr lang="en-US" sz="6600" b="1" dirty="0">
              <a:solidFill>
                <a:srgbClr val="0ECCF2"/>
              </a:solidFill>
            </a:endParaRPr>
          </a:p>
        </p:txBody>
      </p:sp>
      <p:pic>
        <p:nvPicPr>
          <p:cNvPr id="8195" name="Picture 3" descr="C:\Users\Bmellor\AppData\Local\Microsoft\Windows\Temporary Internet Files\Content.IE5\1DMZECPA\MC90002012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673" y="145264"/>
            <a:ext cx="2919304" cy="2337680"/>
          </a:xfrm>
          <a:prstGeom prst="rect">
            <a:avLst/>
          </a:prstGeom>
          <a:noFill/>
          <a:extLst>
            <a:ext uri="{909E8E84-426E-40DD-AFC4-6F175D3DCCD1}">
              <a14:hiddenFill xmlns:a14="http://schemas.microsoft.com/office/drawing/2010/main">
                <a:solidFill>
                  <a:srgbClr val="FFFFFF"/>
                </a:solidFill>
              </a14:hiddenFill>
            </a:ext>
          </a:extLst>
        </p:spPr>
      </p:pic>
      <p:sp>
        <p:nvSpPr>
          <p:cNvPr id="17" name="Down Arrow 16"/>
          <p:cNvSpPr/>
          <p:nvPr/>
        </p:nvSpPr>
        <p:spPr>
          <a:xfrm rot="16200000">
            <a:off x="5779536" y="4506453"/>
            <a:ext cx="508883" cy="1087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329" y="4211263"/>
            <a:ext cx="115252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6935553" y="165233"/>
            <a:ext cx="2124210" cy="2690071"/>
            <a:chOff x="6935553" y="165233"/>
            <a:chExt cx="2124210" cy="2690071"/>
          </a:xfrm>
        </p:grpSpPr>
        <p:pic>
          <p:nvPicPr>
            <p:cNvPr id="7170" name="Picture 2" descr="C:\Users\Bmellor\AppData\Local\Microsoft\Windows\Temporary Internet Files\Content.IE5\OJ3P1VWC\MC90005675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6095" y="165233"/>
              <a:ext cx="1033668" cy="143481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mellor\AppData\Local\Microsoft\Windows\Temporary Internet Files\Content.IE5\QVN9IB66\preacher-silhouett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8845" y="1714436"/>
              <a:ext cx="1019175" cy="114086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Bmellor\AppData\Local\Microsoft\Windows\Temporary Internet Files\Content.IE5\6X0USDIW\pulpit_zps3f50acd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5553" y="265945"/>
              <a:ext cx="877699" cy="13341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118176" y="145264"/>
            <a:ext cx="2362026" cy="2139606"/>
            <a:chOff x="118176" y="145264"/>
            <a:chExt cx="2362026" cy="2139606"/>
          </a:xfrm>
        </p:grpSpPr>
        <p:pic>
          <p:nvPicPr>
            <p:cNvPr id="1030" name="Picture 6" descr="C:\Users\Bmellor\AppData\Local\Microsoft\Windows\Temporary Internet Files\Content.IE5\OJ3P1VWC\MC90022193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8176" y="145264"/>
              <a:ext cx="973924" cy="9739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Bmellor\AppData\Local\Microsoft\Windows\Temporary Internet Files\Content.IE5\OJ3P1VWC\MC90022193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2062" y="150027"/>
              <a:ext cx="969161" cy="9691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Users\Bmellor\AppData\Local\Microsoft\Windows\Temporary Internet Files\Content.IE5\OJ3P1VWC\MC90022193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8176" y="1315709"/>
              <a:ext cx="969161" cy="9691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C:\Users\Bmellor\AppData\Local\Microsoft\Windows\Temporary Internet Files\Content.IE5\OJ3P1VWC\MC90022193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1041" y="1315709"/>
              <a:ext cx="969161" cy="9691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806" y="790966"/>
              <a:ext cx="969963"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Down Arrow 21"/>
          <p:cNvSpPr/>
          <p:nvPr/>
        </p:nvSpPr>
        <p:spPr>
          <a:xfrm rot="18459563">
            <a:off x="2568826" y="2177374"/>
            <a:ext cx="508883" cy="26536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4407151" y="2667000"/>
            <a:ext cx="508883" cy="15442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2439620">
            <a:off x="6079478" y="2063188"/>
            <a:ext cx="508883" cy="26012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902523" y="4626327"/>
            <a:ext cx="1821461" cy="707886"/>
          </a:xfrm>
          <a:prstGeom prst="rect">
            <a:avLst/>
          </a:prstGeom>
        </p:spPr>
        <p:txBody>
          <a:bodyPr wrap="none">
            <a:spAutoFit/>
          </a:bodyPr>
          <a:lstStyle/>
          <a:p>
            <a:pPr algn="ctr"/>
            <a:r>
              <a:rPr lang="en-US" sz="2000" dirty="0" smtClean="0">
                <a:solidFill>
                  <a:srgbClr val="FFFF00"/>
                </a:solidFill>
              </a:rPr>
              <a:t>Right / Wrong</a:t>
            </a:r>
          </a:p>
          <a:p>
            <a:pPr algn="ctr"/>
            <a:r>
              <a:rPr lang="en-US" sz="2000" dirty="0" smtClean="0">
                <a:solidFill>
                  <a:srgbClr val="FFFF00"/>
                </a:solidFill>
              </a:rPr>
              <a:t>Spiritual Things</a:t>
            </a:r>
            <a:endParaRPr lang="en-US" sz="2000" dirty="0">
              <a:solidFill>
                <a:srgbClr val="FFFF00"/>
              </a:solidFill>
            </a:endParaRPr>
          </a:p>
        </p:txBody>
      </p:sp>
      <p:sp>
        <p:nvSpPr>
          <p:cNvPr id="6" name="Curved Left Arrow 5"/>
          <p:cNvSpPr/>
          <p:nvPr/>
        </p:nvSpPr>
        <p:spPr>
          <a:xfrm>
            <a:off x="4354763" y="165233"/>
            <a:ext cx="3819525" cy="5210175"/>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Right Arrow 6"/>
          <p:cNvSpPr/>
          <p:nvPr/>
        </p:nvSpPr>
        <p:spPr>
          <a:xfrm rot="10800000" flipH="1">
            <a:off x="654366" y="-149163"/>
            <a:ext cx="3613714" cy="5183494"/>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6648451" y="4480333"/>
            <a:ext cx="2228850" cy="10850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47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397404"/>
            <a:ext cx="8389726" cy="4155546"/>
          </a:xfrm>
        </p:spPr>
        <p:txBody>
          <a:bodyPr>
            <a:noAutofit/>
          </a:bodyPr>
          <a:lstStyle/>
          <a:p>
            <a:pPr marL="0" indent="0">
              <a:buNone/>
            </a:pPr>
            <a:r>
              <a:rPr lang="en-US" sz="2800" u="sng" dirty="0" smtClean="0">
                <a:solidFill>
                  <a:schemeClr val="tx1"/>
                </a:solidFill>
              </a:rPr>
              <a:t>Lessons for us:</a:t>
            </a:r>
          </a:p>
          <a:p>
            <a:pPr marL="0" indent="0">
              <a:buNone/>
            </a:pPr>
            <a:endParaRPr lang="en-US" sz="2800" dirty="0">
              <a:solidFill>
                <a:schemeClr val="tx1"/>
              </a:solidFill>
            </a:endParaRPr>
          </a:p>
          <a:p>
            <a:pPr>
              <a:buFont typeface="Wingdings" panose="05000000000000000000" pitchFamily="2" charset="2"/>
              <a:buChar char="ü"/>
            </a:pPr>
            <a:r>
              <a:rPr lang="en-US" sz="2800" dirty="0" smtClean="0">
                <a:solidFill>
                  <a:schemeClr val="tx1"/>
                </a:solidFill>
              </a:rPr>
              <a:t>Look for spiritual understanding in things delivered by the </a:t>
            </a:r>
            <a:r>
              <a:rPr lang="en-US" sz="2800" dirty="0" smtClean="0">
                <a:solidFill>
                  <a:schemeClr val="tx1"/>
                </a:solidFill>
              </a:rPr>
              <a:t>Spirit </a:t>
            </a:r>
            <a:r>
              <a:rPr lang="en-US" sz="2800" dirty="0" smtClean="0">
                <a:solidFill>
                  <a:schemeClr val="tx1"/>
                </a:solidFill>
              </a:rPr>
              <a:t>to us</a:t>
            </a:r>
          </a:p>
          <a:p>
            <a:pPr>
              <a:buFont typeface="Wingdings" panose="05000000000000000000" pitchFamily="2" charset="2"/>
              <a:buChar char="ü"/>
            </a:pPr>
            <a:endParaRPr lang="en-US" sz="2800" dirty="0">
              <a:solidFill>
                <a:schemeClr val="tx1"/>
              </a:solidFill>
            </a:endParaRPr>
          </a:p>
          <a:p>
            <a:pPr>
              <a:buFont typeface="Wingdings" panose="05000000000000000000" pitchFamily="2" charset="2"/>
              <a:buChar char="ü"/>
            </a:pPr>
            <a:r>
              <a:rPr lang="en-US" sz="2800" dirty="0" smtClean="0">
                <a:solidFill>
                  <a:schemeClr val="tx1"/>
                </a:solidFill>
              </a:rPr>
              <a:t>Be filled with the wisdom of God as guided by the </a:t>
            </a:r>
            <a:r>
              <a:rPr lang="en-US" sz="2800" dirty="0" smtClean="0">
                <a:solidFill>
                  <a:schemeClr val="tx1"/>
                </a:solidFill>
              </a:rPr>
              <a:t>Spirit</a:t>
            </a:r>
          </a:p>
          <a:p>
            <a:pPr>
              <a:buFont typeface="Wingdings" panose="05000000000000000000" pitchFamily="2" charset="2"/>
              <a:buChar char="ü"/>
            </a:pPr>
            <a:endParaRPr lang="en-US" sz="2800" dirty="0">
              <a:solidFill>
                <a:schemeClr val="tx1"/>
              </a:solidFill>
            </a:endParaRPr>
          </a:p>
          <a:p>
            <a:pPr>
              <a:buFont typeface="Wingdings" panose="05000000000000000000" pitchFamily="2" charset="2"/>
              <a:buChar char="ü"/>
            </a:pPr>
            <a:r>
              <a:rPr lang="en-US" sz="2800" dirty="0" smtClean="0">
                <a:solidFill>
                  <a:schemeClr val="tx1"/>
                </a:solidFill>
              </a:rPr>
              <a:t>Know God by his words/ wisdom not your perceptions</a:t>
            </a:r>
          </a:p>
          <a:p>
            <a:pPr>
              <a:buFont typeface="Wingdings" panose="05000000000000000000" pitchFamily="2" charset="2"/>
              <a:buChar char="ü"/>
            </a:pPr>
            <a:endParaRPr lang="en-US" sz="2800" dirty="0">
              <a:solidFill>
                <a:schemeClr val="tx1"/>
              </a:solidFill>
            </a:endParaRPr>
          </a:p>
          <a:p>
            <a:pPr marL="0" indent="0">
              <a:buNone/>
            </a:pPr>
            <a:endParaRPr lang="en-US" sz="2800" dirty="0">
              <a:solidFill>
                <a:schemeClr val="tx1"/>
              </a:solidFill>
            </a:endParaRPr>
          </a:p>
          <a:p>
            <a:pPr marL="0" indent="0">
              <a:buNone/>
            </a:pPr>
            <a:endParaRPr lang="en-US" sz="2800" dirty="0" smtClean="0">
              <a:solidFill>
                <a:schemeClr val="tx1"/>
              </a:solidFill>
            </a:endParaRPr>
          </a:p>
          <a:p>
            <a:pPr marL="0" indent="0">
              <a:buNone/>
            </a:pPr>
            <a:endParaRPr lang="en-US" sz="2800" dirty="0">
              <a:solidFill>
                <a:schemeClr val="tx1"/>
              </a:solidFill>
            </a:endParaRPr>
          </a:p>
          <a:p>
            <a:pPr marL="0" indent="0">
              <a:buNone/>
            </a:pPr>
            <a:endParaRPr lang="en-US" sz="2800" dirty="0" smtClean="0">
              <a:solidFill>
                <a:schemeClr val="tx1"/>
              </a:solidFill>
            </a:endParaRPr>
          </a:p>
          <a:p>
            <a:pPr marL="0" indent="0">
              <a:buNone/>
            </a:pPr>
            <a:endParaRPr lang="en-US" sz="2000" dirty="0" smtClean="0">
              <a:solidFill>
                <a:srgbClr val="FFFF00"/>
              </a:solidFill>
            </a:endParaRPr>
          </a:p>
          <a:p>
            <a:pPr marL="0" indent="0">
              <a:buNone/>
            </a:pPr>
            <a:endParaRPr lang="en-US" sz="2000" dirty="0">
              <a:solidFill>
                <a:srgbClr val="FFFF00"/>
              </a:solidFill>
            </a:endParaRPr>
          </a:p>
          <a:p>
            <a:pPr marL="0" indent="0">
              <a:buNone/>
            </a:pPr>
            <a:endParaRPr lang="en-US" sz="2000" dirty="0">
              <a:solidFill>
                <a:schemeClr val="tx1"/>
              </a:solidFill>
            </a:endParaRPr>
          </a:p>
        </p:txBody>
      </p:sp>
    </p:spTree>
    <p:extLst>
      <p:ext uri="{BB962C8B-B14F-4D97-AF65-F5344CB8AC3E}">
        <p14:creationId xmlns:p14="http://schemas.microsoft.com/office/powerpoint/2010/main" val="371527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624" y="828675"/>
            <a:ext cx="8161125" cy="1831446"/>
          </a:xfrm>
        </p:spPr>
        <p:txBody>
          <a:bodyPr>
            <a:noAutofit/>
          </a:bodyPr>
          <a:lstStyle/>
          <a:p>
            <a:pPr marL="0" indent="0">
              <a:buNone/>
            </a:pPr>
            <a:r>
              <a:rPr lang="en-US" sz="2000" dirty="0" smtClean="0">
                <a:solidFill>
                  <a:srgbClr val="FFFF00"/>
                </a:solidFill>
              </a:rPr>
              <a:t>1 </a:t>
            </a:r>
            <a:r>
              <a:rPr lang="en-US" sz="2000" dirty="0">
                <a:solidFill>
                  <a:srgbClr val="FFFF00"/>
                </a:solidFill>
              </a:rPr>
              <a:t>Corinthians </a:t>
            </a:r>
            <a:r>
              <a:rPr lang="en-US" sz="2000" dirty="0" smtClean="0">
                <a:solidFill>
                  <a:srgbClr val="FFFF00"/>
                </a:solidFill>
              </a:rPr>
              <a:t>2: </a:t>
            </a:r>
            <a:r>
              <a:rPr lang="en-US" sz="2000" dirty="0">
                <a:solidFill>
                  <a:srgbClr val="FFFF00"/>
                </a:solidFill>
              </a:rPr>
              <a:t>13 </a:t>
            </a:r>
            <a:r>
              <a:rPr lang="en-US" sz="2000" dirty="0">
                <a:solidFill>
                  <a:schemeClr val="tx1"/>
                </a:solidFill>
              </a:rPr>
              <a:t>These things we also speak, not in words which man’s wisdom teaches but which the </a:t>
            </a:r>
            <a:r>
              <a:rPr lang="en-US" sz="2000" dirty="0" smtClean="0">
                <a:solidFill>
                  <a:schemeClr val="tx1"/>
                </a:solidFill>
              </a:rPr>
              <a:t>Holy </a:t>
            </a:r>
            <a:r>
              <a:rPr lang="en-US" sz="2000" dirty="0">
                <a:solidFill>
                  <a:schemeClr val="tx1"/>
                </a:solidFill>
              </a:rPr>
              <a:t>Spirit teaches, comparing spiritual things with spiritual.  14 But the natural man does not receive the things of the Spirit of God, for they are foolishness to him; nor can he know them, because they are spiritually discerned.  15 But he who is spiritual judges all things, yet he himself is rightly judged by no one.  16 For “who has known the mind of the Lord that he may instruct Him</a:t>
            </a:r>
            <a:r>
              <a:rPr lang="en-US" sz="2000" dirty="0" smtClean="0">
                <a:solidFill>
                  <a:schemeClr val="tx1"/>
                </a:solidFill>
              </a:rPr>
              <a:t>?” </a:t>
            </a:r>
            <a:r>
              <a:rPr lang="en-US" sz="2000" dirty="0">
                <a:solidFill>
                  <a:schemeClr val="tx1"/>
                </a:solidFill>
              </a:rPr>
              <a:t>But we have the mind of Christ.</a:t>
            </a:r>
          </a:p>
        </p:txBody>
      </p:sp>
      <p:sp>
        <p:nvSpPr>
          <p:cNvPr id="4" name="Content Placeholder 2"/>
          <p:cNvSpPr txBox="1">
            <a:spLocks/>
          </p:cNvSpPr>
          <p:nvPr/>
        </p:nvSpPr>
        <p:spPr>
          <a:xfrm>
            <a:off x="258974" y="352425"/>
            <a:ext cx="8161125" cy="4155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000" dirty="0">
              <a:solidFill>
                <a:schemeClr val="bg1">
                  <a:lumMod val="65000"/>
                  <a:lumOff val="35000"/>
                </a:schemeClr>
              </a:solidFill>
            </a:endParaRPr>
          </a:p>
        </p:txBody>
      </p:sp>
    </p:spTree>
    <p:extLst>
      <p:ext uri="{BB962C8B-B14F-4D97-AF65-F5344CB8AC3E}">
        <p14:creationId xmlns:p14="http://schemas.microsoft.com/office/powerpoint/2010/main" val="1699321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624" y="828675"/>
            <a:ext cx="8161125" cy="1831446"/>
          </a:xfrm>
        </p:spPr>
        <p:txBody>
          <a:bodyPr>
            <a:noAutofit/>
          </a:bodyPr>
          <a:lstStyle/>
          <a:p>
            <a:pPr marL="0" indent="0">
              <a:buNone/>
            </a:pPr>
            <a:r>
              <a:rPr lang="en-US" sz="2000" dirty="0" smtClean="0">
                <a:solidFill>
                  <a:srgbClr val="FFFF00"/>
                </a:solidFill>
              </a:rPr>
              <a:t>1 </a:t>
            </a:r>
            <a:r>
              <a:rPr lang="en-US" sz="2000" dirty="0">
                <a:solidFill>
                  <a:srgbClr val="FFFF00"/>
                </a:solidFill>
              </a:rPr>
              <a:t>Corinthians </a:t>
            </a:r>
            <a:r>
              <a:rPr lang="en-US" sz="2000" dirty="0" smtClean="0">
                <a:solidFill>
                  <a:srgbClr val="FFFF00"/>
                </a:solidFill>
              </a:rPr>
              <a:t>2: </a:t>
            </a:r>
            <a:r>
              <a:rPr lang="en-US" sz="2000" dirty="0">
                <a:solidFill>
                  <a:srgbClr val="FFFF00"/>
                </a:solidFill>
              </a:rPr>
              <a:t>13 </a:t>
            </a:r>
            <a:r>
              <a:rPr lang="en-US" sz="2000" dirty="0">
                <a:solidFill>
                  <a:schemeClr val="tx1"/>
                </a:solidFill>
              </a:rPr>
              <a:t>These things we also speak, not in words which man’s wisdom teaches but which the </a:t>
            </a:r>
            <a:r>
              <a:rPr lang="en-US" sz="2000" dirty="0" smtClean="0">
                <a:solidFill>
                  <a:schemeClr val="tx1"/>
                </a:solidFill>
              </a:rPr>
              <a:t>Holy </a:t>
            </a:r>
            <a:r>
              <a:rPr lang="en-US" sz="2000" dirty="0">
                <a:solidFill>
                  <a:schemeClr val="tx1"/>
                </a:solidFill>
              </a:rPr>
              <a:t>Spirit teaches, comparing spiritual things with spiritual.  14 But </a:t>
            </a:r>
            <a:r>
              <a:rPr lang="en-US" sz="2000" dirty="0">
                <a:solidFill>
                  <a:srgbClr val="FFFF00"/>
                </a:solidFill>
              </a:rPr>
              <a:t>the natural man does not receive the things of the Spirit of God, for they are foolishness to him; nor can he know them, because they are spiritually discerned. </a:t>
            </a:r>
            <a:r>
              <a:rPr lang="en-US" sz="2000" dirty="0">
                <a:solidFill>
                  <a:schemeClr val="tx1"/>
                </a:solidFill>
              </a:rPr>
              <a:t> 15 But he who is spiritual judges all things, yet he himself is rightly judged by no one.  16 For “who has known the mind of the Lord that he may instruct Him</a:t>
            </a:r>
            <a:r>
              <a:rPr lang="en-US" sz="2000" dirty="0" smtClean="0">
                <a:solidFill>
                  <a:schemeClr val="tx1"/>
                </a:solidFill>
              </a:rPr>
              <a:t>?” </a:t>
            </a:r>
            <a:r>
              <a:rPr lang="en-US" sz="2000" dirty="0">
                <a:solidFill>
                  <a:schemeClr val="tx1"/>
                </a:solidFill>
              </a:rPr>
              <a:t>But we have the mind of Christ.</a:t>
            </a:r>
          </a:p>
        </p:txBody>
      </p:sp>
      <p:sp>
        <p:nvSpPr>
          <p:cNvPr id="4" name="Content Placeholder 2"/>
          <p:cNvSpPr txBox="1">
            <a:spLocks/>
          </p:cNvSpPr>
          <p:nvPr/>
        </p:nvSpPr>
        <p:spPr>
          <a:xfrm>
            <a:off x="258974" y="352425"/>
            <a:ext cx="8161125" cy="4155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2000" dirty="0">
              <a:solidFill>
                <a:schemeClr val="bg1">
                  <a:lumMod val="65000"/>
                  <a:lumOff val="35000"/>
                </a:schemeClr>
              </a:solidFill>
            </a:endParaRPr>
          </a:p>
        </p:txBody>
      </p:sp>
      <p:sp>
        <p:nvSpPr>
          <p:cNvPr id="5" name="Content Placeholder 2"/>
          <p:cNvSpPr txBox="1">
            <a:spLocks/>
          </p:cNvSpPr>
          <p:nvPr/>
        </p:nvSpPr>
        <p:spPr>
          <a:xfrm>
            <a:off x="401846" y="3769254"/>
            <a:ext cx="8161125" cy="415554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smtClean="0">
                <a:solidFill>
                  <a:schemeClr val="tx1"/>
                </a:solidFill>
              </a:rPr>
              <a:t>Why do those Wise in the world tend to reject Christ?</a:t>
            </a:r>
          </a:p>
          <a:p>
            <a:endParaRPr lang="en-US" sz="2800" dirty="0" smtClean="0">
              <a:solidFill>
                <a:schemeClr val="tx1"/>
              </a:solidFill>
            </a:endParaRPr>
          </a:p>
        </p:txBody>
      </p:sp>
    </p:spTree>
    <p:extLst>
      <p:ext uri="{BB962C8B-B14F-4D97-AF65-F5344CB8AC3E}">
        <p14:creationId xmlns:p14="http://schemas.microsoft.com/office/powerpoint/2010/main" val="2038795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24988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933407181"/>
              </p:ext>
            </p:extLst>
          </p:nvPr>
        </p:nvGraphicFramePr>
        <p:xfrm>
          <a:off x="1028698" y="85725"/>
          <a:ext cx="7696201" cy="5983566"/>
        </p:xfrm>
        <a:graphic>
          <a:graphicData uri="http://schemas.openxmlformats.org/drawingml/2006/table">
            <a:tbl>
              <a:tblPr/>
              <a:tblGrid>
                <a:gridCol w="460456"/>
                <a:gridCol w="3880990"/>
                <a:gridCol w="1841826"/>
                <a:gridCol w="1512929"/>
              </a:tblGrid>
              <a:tr h="301078">
                <a:tc>
                  <a:txBody>
                    <a:bodyPr/>
                    <a:lstStyle/>
                    <a:p>
                      <a:pPr marL="0" marR="0" algn="ctr">
                        <a:lnSpc>
                          <a:spcPct val="115000"/>
                        </a:lnSpc>
                        <a:spcBef>
                          <a:spcPts val="0"/>
                        </a:spcBef>
                        <a:spcAft>
                          <a:spcPts val="1000"/>
                        </a:spcAft>
                      </a:pPr>
                      <a:r>
                        <a:rPr lang="en-US" sz="1400" b="1" dirty="0">
                          <a:solidFill>
                            <a:srgbClr val="FB2E05"/>
                          </a:solidFill>
                          <a:effectLst/>
                          <a:latin typeface="Garamond"/>
                          <a:ea typeface="Calibri"/>
                          <a:cs typeface="Times New Roman"/>
                        </a:rPr>
                        <a:t> </a:t>
                      </a:r>
                      <a:endParaRPr lang="en-US" sz="1000" dirty="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1000"/>
                        </a:spcAft>
                      </a:pPr>
                      <a:r>
                        <a:rPr lang="en-US" sz="1400" b="1" dirty="0">
                          <a:solidFill>
                            <a:srgbClr val="FB2E05"/>
                          </a:solidFill>
                          <a:effectLst/>
                          <a:latin typeface="Garamond"/>
                          <a:ea typeface="Calibri"/>
                          <a:cs typeface="Times New Roman"/>
                        </a:rPr>
                        <a:t>Title</a:t>
                      </a:r>
                      <a:endParaRPr lang="en-US" sz="1000" dirty="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1000"/>
                        </a:spcAft>
                      </a:pPr>
                      <a:r>
                        <a:rPr lang="en-US" sz="1400" b="1">
                          <a:solidFill>
                            <a:srgbClr val="FB2E05"/>
                          </a:solidFill>
                          <a:effectLst/>
                          <a:latin typeface="Garamond"/>
                          <a:ea typeface="Calibri"/>
                          <a:cs typeface="Times New Roman"/>
                        </a:rPr>
                        <a:t>Day</a:t>
                      </a:r>
                      <a:endParaRPr lang="en-US" sz="100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1000"/>
                        </a:spcAft>
                      </a:pPr>
                      <a:r>
                        <a:rPr lang="en-US" sz="1400" b="1" dirty="0">
                          <a:solidFill>
                            <a:srgbClr val="FB2E05"/>
                          </a:solidFill>
                          <a:effectLst/>
                          <a:latin typeface="Garamond"/>
                          <a:ea typeface="Calibri"/>
                          <a:cs typeface="Times New Roman"/>
                        </a:rPr>
                        <a:t>Date</a:t>
                      </a:r>
                      <a:endParaRPr lang="en-US" sz="1000" dirty="0">
                        <a:solidFill>
                          <a:srgbClr val="FB2E05"/>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671972">
                <a:tc>
                  <a:txBody>
                    <a:bodyPr/>
                    <a:lstStyle/>
                    <a:p>
                      <a:pPr marL="0" marR="0" algn="ctr">
                        <a:lnSpc>
                          <a:spcPct val="115000"/>
                        </a:lnSpc>
                        <a:spcBef>
                          <a:spcPts val="0"/>
                        </a:spcBef>
                        <a:spcAft>
                          <a:spcPts val="1000"/>
                        </a:spcAft>
                      </a:pPr>
                      <a:r>
                        <a:rPr lang="en-US" sz="1800" b="0" dirty="0">
                          <a:effectLst/>
                          <a:latin typeface="Garamond"/>
                          <a:ea typeface="Calibri"/>
                          <a:cs typeface="Times New Roman"/>
                        </a:rPr>
                        <a:t>1</a:t>
                      </a:r>
                      <a:endParaRPr lang="en-US" sz="1800" b="0" dirty="0">
                        <a:effectLst/>
                        <a:latin typeface="Calibri"/>
                        <a:ea typeface="Calibri"/>
                        <a:cs typeface="Times New Roman"/>
                      </a:endParaRPr>
                    </a:p>
                    <a:p>
                      <a:pPr marL="0" marR="0" algn="ctr">
                        <a:lnSpc>
                          <a:spcPct val="115000"/>
                        </a:lnSpc>
                        <a:spcBef>
                          <a:spcPts val="0"/>
                        </a:spcBef>
                        <a:spcAft>
                          <a:spcPts val="1000"/>
                        </a:spcAft>
                      </a:pPr>
                      <a:r>
                        <a:rPr lang="en-US" sz="1800" b="0" dirty="0">
                          <a:effectLst/>
                          <a:latin typeface="Garamond"/>
                          <a:ea typeface="Calibri"/>
                          <a:cs typeface="Times New Roman"/>
                        </a:rPr>
                        <a:t> </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libri"/>
                          <a:ea typeface="Calibri"/>
                          <a:cs typeface="Times New Roman"/>
                        </a:rPr>
                        <a:t>Introduction</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Garamond"/>
                          <a:ea typeface="Calibri"/>
                          <a:cs typeface="Times New Roman"/>
                        </a:rPr>
                        <a:t>Sunday</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Feb 25,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972">
                <a:tc>
                  <a:txBody>
                    <a:bodyPr/>
                    <a:lstStyle/>
                    <a:p>
                      <a:pPr marL="0" marR="0" algn="ctr">
                        <a:lnSpc>
                          <a:spcPct val="115000"/>
                        </a:lnSpc>
                        <a:spcBef>
                          <a:spcPts val="0"/>
                        </a:spcBef>
                        <a:spcAft>
                          <a:spcPts val="1000"/>
                        </a:spcAft>
                      </a:pPr>
                      <a:r>
                        <a:rPr lang="en-US" sz="1800" b="0" dirty="0">
                          <a:solidFill>
                            <a:srgbClr val="FFFF00"/>
                          </a:solidFill>
                          <a:effectLst/>
                          <a:latin typeface="Garamond"/>
                          <a:ea typeface="Calibri"/>
                          <a:cs typeface="Times New Roman"/>
                        </a:rPr>
                        <a:t>2</a:t>
                      </a:r>
                      <a:endParaRPr lang="en-US" sz="1800" b="0" dirty="0">
                        <a:solidFill>
                          <a:srgbClr val="FFFF00"/>
                        </a:solidFill>
                        <a:effectLst/>
                        <a:latin typeface="Calibri"/>
                        <a:ea typeface="Calibri"/>
                        <a:cs typeface="Times New Roman"/>
                      </a:endParaRPr>
                    </a:p>
                    <a:p>
                      <a:pPr marL="0" marR="0" algn="ctr">
                        <a:lnSpc>
                          <a:spcPct val="115000"/>
                        </a:lnSpc>
                        <a:spcBef>
                          <a:spcPts val="0"/>
                        </a:spcBef>
                        <a:spcAft>
                          <a:spcPts val="1000"/>
                        </a:spcAft>
                      </a:pPr>
                      <a:r>
                        <a:rPr lang="en-US" sz="1800" b="0" dirty="0">
                          <a:solidFill>
                            <a:srgbClr val="FFFF00"/>
                          </a:solidFill>
                          <a:effectLst/>
                          <a:latin typeface="Garamond"/>
                          <a:ea typeface="Calibri"/>
                          <a:cs typeface="Times New Roman"/>
                        </a:rPr>
                        <a:t> </a:t>
                      </a:r>
                      <a:endParaRPr lang="en-US" sz="1800" b="0" dirty="0">
                        <a:solidFill>
                          <a:srgbClr val="FFFF00"/>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rgbClr val="FFFF00"/>
                          </a:solidFill>
                          <a:effectLst/>
                          <a:latin typeface="Calibri"/>
                          <a:ea typeface="Calibri"/>
                          <a:cs typeface="Times New Roman"/>
                        </a:rPr>
                        <a:t>The Wisdom of God</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rgbClr val="FFFF00"/>
                          </a:solidFill>
                          <a:effectLst/>
                          <a:latin typeface="Garamond"/>
                          <a:ea typeface="Calibri"/>
                          <a:cs typeface="Times New Roman"/>
                        </a:rPr>
                        <a:t>Wednesday</a:t>
                      </a:r>
                      <a:endParaRPr lang="en-US" sz="1800" b="0" dirty="0">
                        <a:solidFill>
                          <a:srgbClr val="FFFF00"/>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solidFill>
                            <a:srgbClr val="FFFF00"/>
                          </a:solidFill>
                          <a:effectLst/>
                          <a:latin typeface="Cambria"/>
                          <a:ea typeface="Calibri"/>
                          <a:cs typeface="Times New Roman"/>
                        </a:rPr>
                        <a:t>March 1, 2017</a:t>
                      </a:r>
                      <a:endParaRPr lang="en-US" sz="1800" b="0" dirty="0">
                        <a:solidFill>
                          <a:srgbClr val="FFFF00"/>
                        </a:solidFill>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972">
                <a:tc>
                  <a:txBody>
                    <a:bodyPr/>
                    <a:lstStyle/>
                    <a:p>
                      <a:pPr marL="0" marR="0" algn="ctr">
                        <a:lnSpc>
                          <a:spcPct val="115000"/>
                        </a:lnSpc>
                        <a:spcBef>
                          <a:spcPts val="0"/>
                        </a:spcBef>
                        <a:spcAft>
                          <a:spcPts val="1000"/>
                        </a:spcAft>
                      </a:pPr>
                      <a:r>
                        <a:rPr lang="en-US" sz="1800" b="0">
                          <a:effectLst/>
                          <a:latin typeface="Garamond"/>
                          <a:ea typeface="Calibri"/>
                          <a:cs typeface="Times New Roman"/>
                        </a:rPr>
                        <a:t>3</a:t>
                      </a:r>
                      <a:endParaRPr lang="en-US" sz="1800" b="0">
                        <a:effectLst/>
                        <a:latin typeface="Calibri"/>
                        <a:ea typeface="Calibri"/>
                        <a:cs typeface="Times New Roman"/>
                      </a:endParaRPr>
                    </a:p>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libri"/>
                          <a:ea typeface="Calibri"/>
                          <a:cs typeface="Times New Roman"/>
                        </a:rPr>
                        <a:t>Spiritual vs. Carnal</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Sunday</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mbria"/>
                          <a:ea typeface="Calibri"/>
                          <a:cs typeface="Times New Roman"/>
                        </a:rPr>
                        <a:t>March 5, 2017</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275">
                <a:tc>
                  <a:txBody>
                    <a:bodyPr/>
                    <a:lstStyle/>
                    <a:p>
                      <a:pPr marL="0" marR="0" algn="ctr">
                        <a:lnSpc>
                          <a:spcPct val="115000"/>
                        </a:lnSpc>
                        <a:spcBef>
                          <a:spcPts val="0"/>
                        </a:spcBef>
                        <a:spcAft>
                          <a:spcPts val="1000"/>
                        </a:spcAft>
                      </a:pPr>
                      <a:r>
                        <a:rPr lang="en-US" sz="1800" b="0">
                          <a:effectLst/>
                          <a:latin typeface="Garamond"/>
                          <a:ea typeface="Calibri"/>
                          <a:cs typeface="Times New Roman"/>
                        </a:rPr>
                        <a:t>4</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libri"/>
                          <a:ea typeface="Calibri"/>
                          <a:cs typeface="Times New Roman"/>
                        </a:rPr>
                        <a:t>Puffed Up</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Wednesday</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mbria"/>
                          <a:ea typeface="Calibri"/>
                          <a:cs typeface="Times New Roman"/>
                        </a:rPr>
                        <a:t>March 8, 2017</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972">
                <a:tc>
                  <a:txBody>
                    <a:bodyPr/>
                    <a:lstStyle/>
                    <a:p>
                      <a:pPr marL="0" marR="0" algn="ctr">
                        <a:lnSpc>
                          <a:spcPct val="115000"/>
                        </a:lnSpc>
                        <a:spcBef>
                          <a:spcPts val="0"/>
                        </a:spcBef>
                        <a:spcAft>
                          <a:spcPts val="1000"/>
                        </a:spcAft>
                      </a:pPr>
                      <a:r>
                        <a:rPr lang="en-US" sz="1800" b="0">
                          <a:effectLst/>
                          <a:latin typeface="Garamond"/>
                          <a:ea typeface="Calibri"/>
                          <a:cs typeface="Times New Roman"/>
                        </a:rPr>
                        <a:t>5</a:t>
                      </a:r>
                      <a:endParaRPr lang="en-US" sz="1800" b="0">
                        <a:effectLst/>
                        <a:latin typeface="Calibri"/>
                        <a:ea typeface="Calibri"/>
                        <a:cs typeface="Times New Roman"/>
                      </a:endParaRPr>
                    </a:p>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libri"/>
                          <a:ea typeface="Calibri"/>
                          <a:cs typeface="Times New Roman"/>
                        </a:rPr>
                        <a:t>Lawsuits and Former Lives</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libri"/>
                          <a:ea typeface="Calibri"/>
                          <a:cs typeface="Times New Roman"/>
                        </a:rPr>
                        <a:t>Sunday</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mbria"/>
                          <a:ea typeface="Calibri"/>
                          <a:cs typeface="Times New Roman"/>
                        </a:rPr>
                        <a:t>March 12, 2017</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1972">
                <a:tc>
                  <a:txBody>
                    <a:bodyPr/>
                    <a:lstStyle/>
                    <a:p>
                      <a:pPr marL="0" marR="0" algn="ctr">
                        <a:lnSpc>
                          <a:spcPct val="115000"/>
                        </a:lnSpc>
                        <a:spcBef>
                          <a:spcPts val="0"/>
                        </a:spcBef>
                        <a:spcAft>
                          <a:spcPts val="1000"/>
                        </a:spcAft>
                      </a:pPr>
                      <a:r>
                        <a:rPr lang="en-US" sz="1800" b="0">
                          <a:effectLst/>
                          <a:latin typeface="Garamond"/>
                          <a:ea typeface="Calibri"/>
                          <a:cs typeface="Times New Roman"/>
                        </a:rPr>
                        <a:t>6</a:t>
                      </a:r>
                      <a:endParaRPr lang="en-US" sz="1800" b="0">
                        <a:effectLst/>
                        <a:latin typeface="Calibri"/>
                        <a:ea typeface="Calibri"/>
                        <a:cs typeface="Times New Roman"/>
                      </a:endParaRPr>
                    </a:p>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libri"/>
                          <a:ea typeface="Calibri"/>
                          <a:cs typeface="Times New Roman"/>
                        </a:rPr>
                        <a:t>Questions of Marriage</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Garamond"/>
                          <a:ea typeface="Calibri"/>
                          <a:cs typeface="Times New Roman"/>
                        </a:rPr>
                        <a:t>Wednesday</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March 15,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275">
                <a:tc>
                  <a:txBody>
                    <a:bodyPr/>
                    <a:lstStyle/>
                    <a:p>
                      <a:pPr marL="0" marR="0" algn="ctr">
                        <a:lnSpc>
                          <a:spcPct val="115000"/>
                        </a:lnSpc>
                        <a:spcBef>
                          <a:spcPts val="0"/>
                        </a:spcBef>
                        <a:spcAft>
                          <a:spcPts val="1000"/>
                        </a:spcAft>
                      </a:pPr>
                      <a:r>
                        <a:rPr lang="en-US" sz="1800" b="0">
                          <a:effectLst/>
                          <a:latin typeface="Garamond"/>
                          <a:ea typeface="Calibri"/>
                          <a:cs typeface="Times New Roman"/>
                        </a:rPr>
                        <a:t>7</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libri"/>
                          <a:ea typeface="Calibri"/>
                          <a:cs typeface="Times New Roman"/>
                        </a:rPr>
                        <a:t>Regard for Others</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Sunday</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March 19,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134">
                <a:tc>
                  <a:txBody>
                    <a:bodyPr/>
                    <a:lstStyle/>
                    <a:p>
                      <a:pPr marL="0" marR="0" algn="ctr">
                        <a:lnSpc>
                          <a:spcPct val="115000"/>
                        </a:lnSpc>
                        <a:spcBef>
                          <a:spcPts val="0"/>
                        </a:spcBef>
                        <a:spcAft>
                          <a:spcPts val="1000"/>
                        </a:spcAft>
                      </a:pPr>
                      <a:r>
                        <a:rPr lang="en-US" sz="1800" b="0">
                          <a:effectLst/>
                          <a:latin typeface="Garamond"/>
                          <a:ea typeface="Calibri"/>
                          <a:cs typeface="Times New Roman"/>
                        </a:rPr>
                        <a:t>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Calibri"/>
                          <a:ea typeface="Calibri"/>
                          <a:cs typeface="Times New Roman"/>
                        </a:rPr>
                        <a:t>Meeting</a:t>
                      </a: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a:effectLst/>
                          <a:latin typeface="Garamond"/>
                          <a:ea typeface="Calibri"/>
                          <a:cs typeface="Times New Roman"/>
                        </a:rPr>
                        <a:t>Wednesday	</a:t>
                      </a:r>
                      <a:endParaRPr lang="en-US" sz="1800" b="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800" b="0" dirty="0">
                          <a:effectLst/>
                          <a:latin typeface="Cambria"/>
                          <a:ea typeface="Calibri"/>
                          <a:cs typeface="Times New Roman"/>
                        </a:rPr>
                        <a:t>March 22, 2017</a:t>
                      </a:r>
                      <a:endParaRPr lang="en-US" sz="1800" b="0" dirty="0">
                        <a:effectLst/>
                        <a:latin typeface="Calibri"/>
                        <a:ea typeface="Calibri"/>
                        <a:cs typeface="Times New Roman"/>
                      </a:endParaRPr>
                    </a:p>
                  </a:txBody>
                  <a:tcPr marL="59344" marR="593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57534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0173" y="-676276"/>
            <a:ext cx="6610351" cy="6610351"/>
          </a:xfrm>
        </p:spPr>
      </p:pic>
    </p:spTree>
    <p:extLst>
      <p:ext uri="{BB962C8B-B14F-4D97-AF65-F5344CB8AC3E}">
        <p14:creationId xmlns:p14="http://schemas.microsoft.com/office/powerpoint/2010/main" val="1297077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962525" cy="3731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525" y="2686050"/>
            <a:ext cx="6480175"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4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99" y="759354"/>
            <a:ext cx="8161125" cy="415554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1: </a:t>
            </a:r>
            <a:r>
              <a:rPr lang="en-US" sz="2000" dirty="0">
                <a:solidFill>
                  <a:srgbClr val="FFFF00"/>
                </a:solidFill>
              </a:rPr>
              <a:t>11 </a:t>
            </a:r>
            <a:r>
              <a:rPr lang="en-US" sz="2000" dirty="0"/>
              <a:t>For it has been declared to me concerning you, my brethren, </a:t>
            </a:r>
            <a:r>
              <a:rPr lang="en-US" sz="2000" dirty="0">
                <a:solidFill>
                  <a:srgbClr val="FFFF00"/>
                </a:solidFill>
              </a:rPr>
              <a:t>by those of Chloe’s household</a:t>
            </a:r>
            <a:r>
              <a:rPr lang="en-US" sz="2000" dirty="0"/>
              <a:t>, that there are contentions among you.  </a:t>
            </a:r>
            <a:endParaRPr lang="en-US" sz="1400" dirty="0"/>
          </a:p>
        </p:txBody>
      </p:sp>
    </p:spTree>
    <p:extLst>
      <p:ext uri="{BB962C8B-B14F-4D97-AF65-F5344CB8AC3E}">
        <p14:creationId xmlns:p14="http://schemas.microsoft.com/office/powerpoint/2010/main" val="3852040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49" y="235479"/>
            <a:ext cx="8161125" cy="3336396"/>
          </a:xfrm>
        </p:spPr>
        <p:txBody>
          <a:bodyPr>
            <a:noAutofit/>
          </a:bodyPr>
          <a:lstStyle/>
          <a:p>
            <a:pPr marL="0" indent="0">
              <a:buNone/>
            </a:pPr>
            <a:r>
              <a:rPr lang="en-US" sz="2000" dirty="0">
                <a:solidFill>
                  <a:srgbClr val="FFFF00"/>
                </a:solidFill>
              </a:rPr>
              <a:t>1 Corinthians </a:t>
            </a:r>
            <a:r>
              <a:rPr lang="en-US" sz="2000" dirty="0" smtClean="0">
                <a:solidFill>
                  <a:srgbClr val="FFFF00"/>
                </a:solidFill>
              </a:rPr>
              <a:t>1: </a:t>
            </a:r>
            <a:r>
              <a:rPr lang="en-US" sz="2000" dirty="0">
                <a:solidFill>
                  <a:srgbClr val="FFFF00"/>
                </a:solidFill>
              </a:rPr>
              <a:t>11 </a:t>
            </a:r>
            <a:r>
              <a:rPr lang="en-US" sz="2000" dirty="0"/>
              <a:t>For it has been declared to me concerning you, my brethren, </a:t>
            </a:r>
            <a:r>
              <a:rPr lang="en-US" sz="2000" dirty="0">
                <a:solidFill>
                  <a:srgbClr val="FFFF00"/>
                </a:solidFill>
              </a:rPr>
              <a:t>by those of Chloe’s household</a:t>
            </a:r>
            <a:r>
              <a:rPr lang="en-US" sz="2000" dirty="0"/>
              <a:t>, that there are contentions among you.  </a:t>
            </a:r>
            <a:endParaRPr lang="en-US" sz="2000" dirty="0" smtClean="0"/>
          </a:p>
          <a:p>
            <a:pPr marL="0" indent="0">
              <a:buNone/>
            </a:pPr>
            <a:r>
              <a:rPr lang="en-US" sz="2000" dirty="0" smtClean="0"/>
              <a:t>12 </a:t>
            </a:r>
            <a:r>
              <a:rPr lang="en-US" sz="2000" dirty="0">
                <a:solidFill>
                  <a:srgbClr val="FFFF00"/>
                </a:solidFill>
              </a:rPr>
              <a:t>Now I say this, that each of you says, “I am of Paul,” or “I am of </a:t>
            </a:r>
            <a:r>
              <a:rPr lang="en-US" sz="2000" dirty="0" err="1">
                <a:solidFill>
                  <a:srgbClr val="FFFF00"/>
                </a:solidFill>
              </a:rPr>
              <a:t>Apollos</a:t>
            </a:r>
            <a:r>
              <a:rPr lang="en-US" sz="2000" dirty="0">
                <a:solidFill>
                  <a:srgbClr val="FFFF00"/>
                </a:solidFill>
              </a:rPr>
              <a:t>,” or “I am of </a:t>
            </a:r>
            <a:r>
              <a:rPr lang="en-US" sz="2000" dirty="0" err="1">
                <a:solidFill>
                  <a:srgbClr val="FFFF00"/>
                </a:solidFill>
              </a:rPr>
              <a:t>Cephas</a:t>
            </a:r>
            <a:r>
              <a:rPr lang="en-US" sz="2000" dirty="0">
                <a:solidFill>
                  <a:srgbClr val="FFFF00"/>
                </a:solidFill>
              </a:rPr>
              <a:t>,” or “I am of Christ.”  </a:t>
            </a:r>
            <a:r>
              <a:rPr lang="en-US" sz="2000" dirty="0"/>
              <a:t>13 Is Christ divided? Was Paul crucified for you? Or were you baptized in the name of </a:t>
            </a:r>
            <a:r>
              <a:rPr lang="en-US" sz="2000" dirty="0" smtClean="0"/>
              <a:t>Paul?14 </a:t>
            </a:r>
            <a:r>
              <a:rPr lang="en-US" sz="2000" dirty="0"/>
              <a:t>I thank God that I baptized none of you except </a:t>
            </a:r>
            <a:r>
              <a:rPr lang="en-US" sz="2000" dirty="0" err="1"/>
              <a:t>Crispus</a:t>
            </a:r>
            <a:r>
              <a:rPr lang="en-US" sz="2000" dirty="0"/>
              <a:t> and Gaius,  15 lest anyone should say that I had baptized in my own name.  16 Yes, I also baptized the household of </a:t>
            </a:r>
            <a:r>
              <a:rPr lang="en-US" sz="2000" dirty="0" err="1"/>
              <a:t>Stephanas</a:t>
            </a:r>
            <a:r>
              <a:rPr lang="en-US" sz="2000" dirty="0"/>
              <a:t>. Besides, I do not know whether I baptized any other.  17 For Christ did not send me to baptize, but to preach the gospel, </a:t>
            </a:r>
            <a:r>
              <a:rPr lang="en-US" sz="2000" b="1" u="sng" dirty="0">
                <a:solidFill>
                  <a:srgbClr val="FB2E05"/>
                </a:solidFill>
              </a:rPr>
              <a:t>not with wisdom of words</a:t>
            </a:r>
            <a:r>
              <a:rPr lang="en-US" sz="2000" dirty="0"/>
              <a:t>, lest the cross of Christ should be made of no effect.</a:t>
            </a:r>
          </a:p>
          <a:p>
            <a:endParaRPr lang="en-US" sz="1400" dirty="0"/>
          </a:p>
        </p:txBody>
      </p:sp>
      <p:sp>
        <p:nvSpPr>
          <p:cNvPr id="4" name="Content Placeholder 2"/>
          <p:cNvSpPr txBox="1">
            <a:spLocks/>
          </p:cNvSpPr>
          <p:nvPr/>
        </p:nvSpPr>
        <p:spPr>
          <a:xfrm rot="21116019">
            <a:off x="316124" y="3940704"/>
            <a:ext cx="2931901" cy="48842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i="1" dirty="0" smtClean="0">
                <a:solidFill>
                  <a:srgbClr val="FFFF00"/>
                </a:solidFill>
              </a:rPr>
              <a:t>“My Preacher Says______”</a:t>
            </a:r>
            <a:endParaRPr lang="en-US" sz="1400" i="1" dirty="0"/>
          </a:p>
        </p:txBody>
      </p:sp>
      <p:sp>
        <p:nvSpPr>
          <p:cNvPr id="5" name="Content Placeholder 2"/>
          <p:cNvSpPr txBox="1">
            <a:spLocks/>
          </p:cNvSpPr>
          <p:nvPr/>
        </p:nvSpPr>
        <p:spPr>
          <a:xfrm rot="490187">
            <a:off x="2641061" y="4570179"/>
            <a:ext cx="2931901" cy="48842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i="1" dirty="0" smtClean="0">
                <a:solidFill>
                  <a:schemeClr val="accent6">
                    <a:lumMod val="60000"/>
                    <a:lumOff val="40000"/>
                  </a:schemeClr>
                </a:solidFill>
              </a:rPr>
              <a:t>“Most Preacher in the church of Christ would agree that ________”</a:t>
            </a:r>
            <a:endParaRPr lang="en-US" sz="1400" i="1" dirty="0">
              <a:solidFill>
                <a:schemeClr val="accent6">
                  <a:lumMod val="60000"/>
                  <a:lumOff val="40000"/>
                </a:schemeClr>
              </a:solidFill>
            </a:endParaRPr>
          </a:p>
        </p:txBody>
      </p:sp>
      <p:sp>
        <p:nvSpPr>
          <p:cNvPr id="6" name="Content Placeholder 2"/>
          <p:cNvSpPr txBox="1">
            <a:spLocks/>
          </p:cNvSpPr>
          <p:nvPr/>
        </p:nvSpPr>
        <p:spPr>
          <a:xfrm rot="452333">
            <a:off x="4354980" y="3927638"/>
            <a:ext cx="2931901" cy="48842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i="1" dirty="0" smtClean="0">
                <a:solidFill>
                  <a:srgbClr val="3AC641"/>
                </a:solidFill>
              </a:rPr>
              <a:t>“Brother </a:t>
            </a:r>
            <a:r>
              <a:rPr lang="en-US" sz="2000" i="1" dirty="0" err="1" smtClean="0">
                <a:solidFill>
                  <a:srgbClr val="3AC641"/>
                </a:solidFill>
              </a:rPr>
              <a:t>So’Andso</a:t>
            </a:r>
            <a:r>
              <a:rPr lang="en-US" sz="2000" i="1" dirty="0" smtClean="0">
                <a:solidFill>
                  <a:srgbClr val="3AC641"/>
                </a:solidFill>
              </a:rPr>
              <a:t> teaches that__________”</a:t>
            </a:r>
            <a:endParaRPr lang="en-US" sz="1400" i="1" dirty="0">
              <a:solidFill>
                <a:srgbClr val="3AC641"/>
              </a:solidFill>
            </a:endParaRPr>
          </a:p>
        </p:txBody>
      </p:sp>
      <p:sp>
        <p:nvSpPr>
          <p:cNvPr id="7" name="Content Placeholder 2"/>
          <p:cNvSpPr txBox="1">
            <a:spLocks/>
          </p:cNvSpPr>
          <p:nvPr/>
        </p:nvSpPr>
        <p:spPr>
          <a:xfrm>
            <a:off x="5840299" y="4882616"/>
            <a:ext cx="2931901" cy="48842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000" i="1" dirty="0" smtClean="0">
                <a:solidFill>
                  <a:schemeClr val="tx1"/>
                </a:solidFill>
              </a:rPr>
              <a:t>“My church has always taught that___________”</a:t>
            </a:r>
            <a:endParaRPr lang="en-US" sz="1400" i="1" dirty="0">
              <a:solidFill>
                <a:schemeClr val="tx1"/>
              </a:solidFill>
            </a:endParaRPr>
          </a:p>
        </p:txBody>
      </p:sp>
      <p:sp>
        <p:nvSpPr>
          <p:cNvPr id="2" name="Rounded Rectangle 1"/>
          <p:cNvSpPr/>
          <p:nvPr/>
        </p:nvSpPr>
        <p:spPr>
          <a:xfrm>
            <a:off x="200025" y="3737416"/>
            <a:ext cx="8820150" cy="1844233"/>
          </a:xfrm>
          <a:prstGeom prst="roundRect">
            <a:avLst/>
          </a:prstGeom>
          <a:noFill/>
          <a:ln w="952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17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397404"/>
            <a:ext cx="8161125" cy="4155546"/>
          </a:xfrm>
        </p:spPr>
        <p:txBody>
          <a:bodyPr>
            <a:noAutofit/>
          </a:bodyPr>
          <a:lstStyle/>
          <a:p>
            <a:pPr marL="0" indent="0">
              <a:buNone/>
            </a:pPr>
            <a:r>
              <a:rPr lang="en-US" sz="2000" dirty="0" smtClean="0">
                <a:solidFill>
                  <a:srgbClr val="FFFF00"/>
                </a:solidFill>
              </a:rPr>
              <a:t>1 Corinthians 1: 18 </a:t>
            </a:r>
            <a:r>
              <a:rPr lang="en-US" sz="2000" dirty="0">
                <a:solidFill>
                  <a:schemeClr val="tx1"/>
                </a:solidFill>
              </a:rPr>
              <a:t>For the message of the cross is foolishness to those who are perishing, but to us who are being saved it is the power of God.  19 For it is written:</a:t>
            </a:r>
          </a:p>
          <a:p>
            <a:pPr marL="0" indent="0">
              <a:buNone/>
            </a:pPr>
            <a:r>
              <a:rPr lang="en-US" sz="2000" dirty="0" smtClean="0">
                <a:solidFill>
                  <a:schemeClr val="tx1"/>
                </a:solidFill>
              </a:rPr>
              <a:t>	“</a:t>
            </a:r>
            <a:r>
              <a:rPr lang="en-US" sz="2000" dirty="0">
                <a:solidFill>
                  <a:schemeClr val="tx1"/>
                </a:solidFill>
              </a:rPr>
              <a:t>I will destroy the wisdom of the wise,</a:t>
            </a:r>
          </a:p>
          <a:p>
            <a:pPr marL="0" indent="0">
              <a:buNone/>
            </a:pPr>
            <a:r>
              <a:rPr lang="en-US" sz="2000" dirty="0" smtClean="0">
                <a:solidFill>
                  <a:schemeClr val="tx1"/>
                </a:solidFill>
              </a:rPr>
              <a:t>	And </a:t>
            </a:r>
            <a:r>
              <a:rPr lang="en-US" sz="2000" dirty="0">
                <a:solidFill>
                  <a:schemeClr val="tx1"/>
                </a:solidFill>
              </a:rPr>
              <a:t>bring to nothing the understanding of the prudent</a:t>
            </a:r>
            <a:r>
              <a:rPr lang="en-US" sz="2000" dirty="0" smtClean="0">
                <a:solidFill>
                  <a:schemeClr val="tx1"/>
                </a:solidFill>
              </a:rPr>
              <a:t>.”</a:t>
            </a:r>
            <a:endParaRPr lang="en-US" sz="2000" dirty="0">
              <a:solidFill>
                <a:schemeClr val="tx1"/>
              </a:solidFill>
            </a:endParaRPr>
          </a:p>
          <a:p>
            <a:pPr marL="0" indent="0">
              <a:buNone/>
            </a:pPr>
            <a:r>
              <a:rPr lang="en-US" sz="2000" dirty="0" smtClean="0">
                <a:solidFill>
                  <a:schemeClr val="tx1"/>
                </a:solidFill>
              </a:rPr>
              <a:t>20 </a:t>
            </a:r>
            <a:r>
              <a:rPr lang="en-US" sz="2000" dirty="0">
                <a:solidFill>
                  <a:schemeClr val="tx1"/>
                </a:solidFill>
              </a:rPr>
              <a:t>Where is the wise? Where is the scribe? Where is the disputer of this age? Has not God made foolish the wisdom of this world?  21 For since, in the wisdom of God, the world through wisdom did not know God, it pleased God through the foolishness of the message preached to save those who believe.  22 For Jews request a sign, and Greeks seek after wisdom;  23 but we preach Christ crucified, to the Jews a stumbling block and to the </a:t>
            </a:r>
            <a:r>
              <a:rPr lang="en-US" sz="2000" dirty="0" smtClean="0">
                <a:solidFill>
                  <a:schemeClr val="tx1"/>
                </a:solidFill>
              </a:rPr>
              <a:t>Greeks </a:t>
            </a:r>
            <a:r>
              <a:rPr lang="en-US" sz="2000" dirty="0">
                <a:solidFill>
                  <a:schemeClr val="tx1"/>
                </a:solidFill>
              </a:rPr>
              <a:t>foolishness,  24 but to those who are called, both Jews and Greeks, Christ the power of God and the wisdom of God.  25 Because the foolishness of God is wiser than men, and the weakness of God is stronger than men</a:t>
            </a:r>
            <a:r>
              <a:rPr lang="en-U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1078959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099" y="397404"/>
            <a:ext cx="8161125" cy="4155546"/>
          </a:xfrm>
        </p:spPr>
        <p:txBody>
          <a:bodyPr>
            <a:noAutofit/>
          </a:bodyPr>
          <a:lstStyle/>
          <a:p>
            <a:pPr marL="0" indent="0">
              <a:buNone/>
            </a:pPr>
            <a:r>
              <a:rPr lang="en-US" sz="2000" dirty="0" smtClean="0">
                <a:solidFill>
                  <a:srgbClr val="FFFF00"/>
                </a:solidFill>
              </a:rPr>
              <a:t>1 Corinthians 1: 18 </a:t>
            </a:r>
            <a:r>
              <a:rPr lang="en-US" sz="2000" dirty="0">
                <a:solidFill>
                  <a:schemeClr val="tx1"/>
                </a:solidFill>
              </a:rPr>
              <a:t>For the message of the cross is foolishness to those who are perishing, but to us who are being saved it is the power of God.  19 For it is written:</a:t>
            </a:r>
          </a:p>
          <a:p>
            <a:pPr marL="0" indent="0">
              <a:buNone/>
            </a:pPr>
            <a:r>
              <a:rPr lang="en-US" sz="2000" dirty="0" smtClean="0">
                <a:solidFill>
                  <a:schemeClr val="tx1"/>
                </a:solidFill>
              </a:rPr>
              <a:t>	“</a:t>
            </a:r>
            <a:r>
              <a:rPr lang="en-US" sz="2000" dirty="0">
                <a:solidFill>
                  <a:srgbClr val="FFFF00"/>
                </a:solidFill>
              </a:rPr>
              <a:t>I will destroy the wisdom of the wise</a:t>
            </a:r>
            <a:r>
              <a:rPr lang="en-US" sz="2000" dirty="0">
                <a:solidFill>
                  <a:schemeClr val="tx1"/>
                </a:solidFill>
              </a:rPr>
              <a:t>,</a:t>
            </a:r>
          </a:p>
          <a:p>
            <a:pPr marL="0" indent="0">
              <a:buNone/>
            </a:pPr>
            <a:r>
              <a:rPr lang="en-US" sz="2000" dirty="0" smtClean="0">
                <a:solidFill>
                  <a:schemeClr val="tx1"/>
                </a:solidFill>
              </a:rPr>
              <a:t>	</a:t>
            </a:r>
            <a:r>
              <a:rPr lang="en-US" sz="2000" dirty="0" smtClean="0">
                <a:solidFill>
                  <a:srgbClr val="FFFF00"/>
                </a:solidFill>
              </a:rPr>
              <a:t>And </a:t>
            </a:r>
            <a:r>
              <a:rPr lang="en-US" sz="2000" dirty="0">
                <a:solidFill>
                  <a:srgbClr val="FFFF00"/>
                </a:solidFill>
              </a:rPr>
              <a:t>bring to nothing the understanding of the prudent</a:t>
            </a:r>
            <a:r>
              <a:rPr lang="en-US" sz="2000" dirty="0" smtClean="0">
                <a:solidFill>
                  <a:schemeClr val="tx1"/>
                </a:solidFill>
              </a:rPr>
              <a:t>.”</a:t>
            </a:r>
            <a:endParaRPr lang="en-US" sz="2000" dirty="0">
              <a:solidFill>
                <a:schemeClr val="tx1"/>
              </a:solidFill>
            </a:endParaRPr>
          </a:p>
          <a:p>
            <a:pPr marL="0" indent="0">
              <a:buNone/>
            </a:pPr>
            <a:r>
              <a:rPr lang="en-US" sz="2000" dirty="0" smtClean="0">
                <a:solidFill>
                  <a:schemeClr val="tx1"/>
                </a:solidFill>
              </a:rPr>
              <a:t>20 </a:t>
            </a:r>
            <a:r>
              <a:rPr lang="en-US" sz="2000" dirty="0">
                <a:solidFill>
                  <a:srgbClr val="FFFF00"/>
                </a:solidFill>
              </a:rPr>
              <a:t>Where is the wise</a:t>
            </a:r>
            <a:r>
              <a:rPr lang="en-US" sz="2000" dirty="0">
                <a:solidFill>
                  <a:schemeClr val="tx1"/>
                </a:solidFill>
              </a:rPr>
              <a:t>? </a:t>
            </a:r>
            <a:r>
              <a:rPr lang="en-US" sz="2000" dirty="0">
                <a:solidFill>
                  <a:srgbClr val="FFFF00"/>
                </a:solidFill>
              </a:rPr>
              <a:t>Where is the scribe</a:t>
            </a:r>
            <a:r>
              <a:rPr lang="en-US" sz="2000" dirty="0">
                <a:solidFill>
                  <a:schemeClr val="tx1"/>
                </a:solidFill>
              </a:rPr>
              <a:t>? Where is the disputer of this age? Has not </a:t>
            </a:r>
            <a:r>
              <a:rPr lang="en-US" sz="2000" dirty="0">
                <a:solidFill>
                  <a:srgbClr val="FFFF00"/>
                </a:solidFill>
              </a:rPr>
              <a:t>God made foolish the wisdom of this world</a:t>
            </a:r>
            <a:r>
              <a:rPr lang="en-US" sz="2000" dirty="0">
                <a:solidFill>
                  <a:schemeClr val="tx1"/>
                </a:solidFill>
              </a:rPr>
              <a:t>?  21 For since, in the wisdom of God, the world through wisdom did not know God, it pleased God through the foolishness of the message preached to save those who believe.  22 For Jews request a sign, and Greeks seek after wisdom;  23 but we preach Christ crucified, to the Jews a stumbling block and to the </a:t>
            </a:r>
            <a:r>
              <a:rPr lang="en-US" sz="2000" dirty="0" smtClean="0">
                <a:solidFill>
                  <a:schemeClr val="tx1"/>
                </a:solidFill>
              </a:rPr>
              <a:t>Greeks </a:t>
            </a:r>
            <a:r>
              <a:rPr lang="en-US" sz="2000" dirty="0">
                <a:solidFill>
                  <a:schemeClr val="tx1"/>
                </a:solidFill>
              </a:rPr>
              <a:t>foolishness,  24 but to those who are called, both Jews and Greeks, Christ the power of God and the wisdom of God.  25 Because the foolishness of God is wiser than men, and the weakness of God is stronger than men</a:t>
            </a:r>
            <a:r>
              <a:rPr lang="en-U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1473977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3909</TotalTime>
  <Words>1750</Words>
  <Application>Microsoft Office PowerPoint</Application>
  <PresentationFormat>On-screen Show (16:10)</PresentationFormat>
  <Paragraphs>156</Paragraphs>
  <Slides>26</Slides>
  <Notes>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Depth</vt:lpstr>
      <vt:lpstr>I Corinthians</vt:lpstr>
      <vt:lpstr>Approach for today’s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God’s Will</dc:title>
  <dc:creator>Owner</dc:creator>
  <cp:lastModifiedBy>Blaine Mellor</cp:lastModifiedBy>
  <cp:revision>333</cp:revision>
  <cp:lastPrinted>2014-11-03T19:34:07Z</cp:lastPrinted>
  <dcterms:created xsi:type="dcterms:W3CDTF">2014-10-30T23:01:40Z</dcterms:created>
  <dcterms:modified xsi:type="dcterms:W3CDTF">2017-03-01T23:04:42Z</dcterms:modified>
</cp:coreProperties>
</file>