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464" r:id="rId3"/>
    <p:sldId id="501" r:id="rId4"/>
    <p:sldId id="465" r:id="rId5"/>
    <p:sldId id="466" r:id="rId6"/>
    <p:sldId id="468" r:id="rId7"/>
    <p:sldId id="469" r:id="rId8"/>
    <p:sldId id="470" r:id="rId9"/>
    <p:sldId id="472" r:id="rId10"/>
    <p:sldId id="473" r:id="rId11"/>
    <p:sldId id="476" r:id="rId12"/>
    <p:sldId id="502" r:id="rId13"/>
    <p:sldId id="485" r:id="rId14"/>
    <p:sldId id="486" r:id="rId15"/>
    <p:sldId id="487" r:id="rId16"/>
    <p:sldId id="488" r:id="rId17"/>
    <p:sldId id="489" r:id="rId18"/>
    <p:sldId id="490" r:id="rId19"/>
    <p:sldId id="491" r:id="rId20"/>
    <p:sldId id="492" r:id="rId21"/>
    <p:sldId id="493" r:id="rId22"/>
    <p:sldId id="494" r:id="rId23"/>
    <p:sldId id="495" r:id="rId24"/>
    <p:sldId id="496" r:id="rId25"/>
    <p:sldId id="497" r:id="rId26"/>
    <p:sldId id="498" r:id="rId27"/>
    <p:sldId id="499" r:id="rId28"/>
    <p:sldId id="500" r:id="rId29"/>
    <p:sldId id="484" r:id="rId30"/>
    <p:sldId id="482" r:id="rId31"/>
  </p:sldIdLst>
  <p:sldSz cx="9144000" cy="5715000" type="screen16x10"/>
  <p:notesSz cx="9296400" cy="6881813"/>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16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E05"/>
    <a:srgbClr val="3AC641"/>
    <a:srgbClr val="CFE3D7"/>
    <a:srgbClr val="0EC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993" autoAdjust="0"/>
  </p:normalViewPr>
  <p:slideViewPr>
    <p:cSldViewPr snapToGrid="0">
      <p:cViewPr varScale="1">
        <p:scale>
          <a:sx n="89" d="100"/>
          <a:sy n="89" d="100"/>
        </p:scale>
        <p:origin x="306" y="9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4091"/>
          </a:xfrm>
          <a:prstGeom prst="rect">
            <a:avLst/>
          </a:prstGeom>
        </p:spPr>
        <p:txBody>
          <a:bodyPr vert="horz" lIns="92446" tIns="46223" rIns="92446" bIns="46223" rtlCol="0"/>
          <a:lstStyle>
            <a:lvl1pPr algn="r">
              <a:defRPr sz="1200"/>
            </a:lvl1pPr>
          </a:lstStyle>
          <a:p>
            <a:fld id="{FBA6B3C6-8700-41E6-BA62-94D07E8ADFC1}" type="datetimeFigureOut">
              <a:rPr lang="en-US" smtClean="0"/>
              <a:t>4/12/2017</a:t>
            </a:fld>
            <a:endParaRPr lang="en-US"/>
          </a:p>
        </p:txBody>
      </p:sp>
      <p:sp>
        <p:nvSpPr>
          <p:cNvPr id="4" name="Footer Placeholder 3"/>
          <p:cNvSpPr>
            <a:spLocks noGrp="1"/>
          </p:cNvSpPr>
          <p:nvPr>
            <p:ph type="ftr" sz="quarter" idx="2"/>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2446" tIns="46223" rIns="92446" bIns="46223"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5285"/>
          </a:xfrm>
          <a:prstGeom prst="rect">
            <a:avLst/>
          </a:prstGeom>
        </p:spPr>
        <p:txBody>
          <a:bodyPr vert="horz" lIns="92446" tIns="46223" rIns="92446" bIns="46223" rtlCol="0"/>
          <a:lstStyle>
            <a:lvl1pPr algn="r">
              <a:defRPr sz="1200"/>
            </a:lvl1pPr>
          </a:lstStyle>
          <a:p>
            <a:fld id="{B048B65D-4972-4072-A0EB-5803DD0EFEEF}" type="datetimeFigureOut">
              <a:rPr lang="en-US" smtClean="0"/>
              <a:t>4/12/2017</a:t>
            </a:fld>
            <a:endParaRPr lang="en-US"/>
          </a:p>
        </p:txBody>
      </p:sp>
      <p:sp>
        <p:nvSpPr>
          <p:cNvPr id="4" name="Slide Image Placeholder 3"/>
          <p:cNvSpPr>
            <a:spLocks noGrp="1" noRot="1" noChangeAspect="1"/>
          </p:cNvSpPr>
          <p:nvPr>
            <p:ph type="sldImg" idx="2"/>
          </p:nvPr>
        </p:nvSpPr>
        <p:spPr>
          <a:xfrm>
            <a:off x="2790825" y="860425"/>
            <a:ext cx="371475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11872"/>
            <a:ext cx="7437119"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9"/>
            <a:ext cx="4028440" cy="345285"/>
          </a:xfrm>
          <a:prstGeom prst="rect">
            <a:avLst/>
          </a:prstGeom>
        </p:spPr>
        <p:txBody>
          <a:bodyPr vert="horz" lIns="92446" tIns="46223" rIns="92446" bIns="46223"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13</a:t>
            </a:fld>
            <a:endParaRPr lang="en-US"/>
          </a:p>
        </p:txBody>
      </p:sp>
    </p:spTree>
    <p:extLst>
      <p:ext uri="{BB962C8B-B14F-4D97-AF65-F5344CB8AC3E}">
        <p14:creationId xmlns:p14="http://schemas.microsoft.com/office/powerpoint/2010/main" val="341871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14</a:t>
            </a:fld>
            <a:endParaRPr lang="en-US"/>
          </a:p>
        </p:txBody>
      </p:sp>
    </p:spTree>
    <p:extLst>
      <p:ext uri="{BB962C8B-B14F-4D97-AF65-F5344CB8AC3E}">
        <p14:creationId xmlns:p14="http://schemas.microsoft.com/office/powerpoint/2010/main" val="141318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15</a:t>
            </a:fld>
            <a:endParaRPr lang="en-US"/>
          </a:p>
        </p:txBody>
      </p:sp>
    </p:spTree>
    <p:extLst>
      <p:ext uri="{BB962C8B-B14F-4D97-AF65-F5344CB8AC3E}">
        <p14:creationId xmlns:p14="http://schemas.microsoft.com/office/powerpoint/2010/main" val="134106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16</a:t>
            </a:fld>
            <a:endParaRPr lang="en-US"/>
          </a:p>
        </p:txBody>
      </p:sp>
    </p:spTree>
    <p:extLst>
      <p:ext uri="{BB962C8B-B14F-4D97-AF65-F5344CB8AC3E}">
        <p14:creationId xmlns:p14="http://schemas.microsoft.com/office/powerpoint/2010/main" val="123410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17</a:t>
            </a:fld>
            <a:endParaRPr lang="en-US"/>
          </a:p>
        </p:txBody>
      </p:sp>
    </p:spTree>
    <p:extLst>
      <p:ext uri="{BB962C8B-B14F-4D97-AF65-F5344CB8AC3E}">
        <p14:creationId xmlns:p14="http://schemas.microsoft.com/office/powerpoint/2010/main" val="39318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18</a:t>
            </a:fld>
            <a:endParaRPr lang="en-US"/>
          </a:p>
        </p:txBody>
      </p:sp>
    </p:spTree>
    <p:extLst>
      <p:ext uri="{BB962C8B-B14F-4D97-AF65-F5344CB8AC3E}">
        <p14:creationId xmlns:p14="http://schemas.microsoft.com/office/powerpoint/2010/main" val="206522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19</a:t>
            </a:fld>
            <a:endParaRPr lang="en-US"/>
          </a:p>
        </p:txBody>
      </p:sp>
    </p:spTree>
    <p:extLst>
      <p:ext uri="{BB962C8B-B14F-4D97-AF65-F5344CB8AC3E}">
        <p14:creationId xmlns:p14="http://schemas.microsoft.com/office/powerpoint/2010/main" val="2707244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20</a:t>
            </a:fld>
            <a:endParaRPr lang="en-US"/>
          </a:p>
        </p:txBody>
      </p:sp>
    </p:spTree>
    <p:extLst>
      <p:ext uri="{BB962C8B-B14F-4D97-AF65-F5344CB8AC3E}">
        <p14:creationId xmlns:p14="http://schemas.microsoft.com/office/powerpoint/2010/main" val="2134879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21</a:t>
            </a:fld>
            <a:endParaRPr lang="en-US"/>
          </a:p>
        </p:txBody>
      </p:sp>
    </p:spTree>
    <p:extLst>
      <p:ext uri="{BB962C8B-B14F-4D97-AF65-F5344CB8AC3E}">
        <p14:creationId xmlns:p14="http://schemas.microsoft.com/office/powerpoint/2010/main" val="412983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22</a:t>
            </a:fld>
            <a:endParaRPr lang="en-US"/>
          </a:p>
        </p:txBody>
      </p:sp>
    </p:spTree>
    <p:extLst>
      <p:ext uri="{BB962C8B-B14F-4D97-AF65-F5344CB8AC3E}">
        <p14:creationId xmlns:p14="http://schemas.microsoft.com/office/powerpoint/2010/main" val="55736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23</a:t>
            </a:fld>
            <a:endParaRPr lang="en-US"/>
          </a:p>
        </p:txBody>
      </p:sp>
    </p:spTree>
    <p:extLst>
      <p:ext uri="{BB962C8B-B14F-4D97-AF65-F5344CB8AC3E}">
        <p14:creationId xmlns:p14="http://schemas.microsoft.com/office/powerpoint/2010/main" val="1638421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24</a:t>
            </a:fld>
            <a:endParaRPr lang="en-US"/>
          </a:p>
        </p:txBody>
      </p:sp>
    </p:spTree>
    <p:extLst>
      <p:ext uri="{BB962C8B-B14F-4D97-AF65-F5344CB8AC3E}">
        <p14:creationId xmlns:p14="http://schemas.microsoft.com/office/powerpoint/2010/main" val="3092968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25</a:t>
            </a:fld>
            <a:endParaRPr lang="en-US"/>
          </a:p>
        </p:txBody>
      </p:sp>
    </p:spTree>
    <p:extLst>
      <p:ext uri="{BB962C8B-B14F-4D97-AF65-F5344CB8AC3E}">
        <p14:creationId xmlns:p14="http://schemas.microsoft.com/office/powerpoint/2010/main" val="3504172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26</a:t>
            </a:fld>
            <a:endParaRPr lang="en-US"/>
          </a:p>
        </p:txBody>
      </p:sp>
    </p:spTree>
    <p:extLst>
      <p:ext uri="{BB962C8B-B14F-4D97-AF65-F5344CB8AC3E}">
        <p14:creationId xmlns:p14="http://schemas.microsoft.com/office/powerpoint/2010/main" val="3365118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27</a:t>
            </a:fld>
            <a:endParaRPr lang="en-US"/>
          </a:p>
        </p:txBody>
      </p:sp>
    </p:spTree>
    <p:extLst>
      <p:ext uri="{BB962C8B-B14F-4D97-AF65-F5344CB8AC3E}">
        <p14:creationId xmlns:p14="http://schemas.microsoft.com/office/powerpoint/2010/main" val="198597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28</a:t>
            </a:fld>
            <a:endParaRPr lang="en-US"/>
          </a:p>
        </p:txBody>
      </p:sp>
    </p:spTree>
    <p:extLst>
      <p:ext uri="{BB962C8B-B14F-4D97-AF65-F5344CB8AC3E}">
        <p14:creationId xmlns:p14="http://schemas.microsoft.com/office/powerpoint/2010/main" val="177397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old Corinth was burned in 146 B.C. by the Roman proconsul, L. </a:t>
            </a:r>
            <a:r>
              <a:rPr lang="en-US" dirty="0" err="1" smtClean="0"/>
              <a:t>Mummius</a:t>
            </a:r>
            <a:r>
              <a:rPr lang="en-US" dirty="0" smtClean="0"/>
              <a:t>.  Because it was a city devoted to the gods.  In 46 B.C., Julius Caesar rebuilt the city, populated it with a colony of veterans and freedmen, and</a:t>
            </a:r>
          </a:p>
          <a:p>
            <a:r>
              <a:rPr lang="en-US" dirty="0" smtClean="0"/>
              <a:t>named it Julia </a:t>
            </a:r>
            <a:r>
              <a:rPr lang="en-US" dirty="0" err="1" smtClean="0"/>
              <a:t>Corinthus</a:t>
            </a:r>
            <a:r>
              <a:rPr lang="en-US" dirty="0" smtClean="0"/>
              <a:t>.  It soon became a very important commercial center. About 50 miles to the east was the city of Athens. The city's close proximity to the city of Athens probably added the problem of intellectualism.</a:t>
            </a:r>
          </a:p>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4</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a place for all sorts of vice.  An example of its immorality was found in the temple of Venus (Aphrodite),which hosted 1000 priestesses dedicated to prostitution in the name of religion.  </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5</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8Then </a:t>
            </a:r>
            <a:r>
              <a:rPr lang="en-US" dirty="0" err="1" smtClean="0"/>
              <a:t>Crispus</a:t>
            </a:r>
            <a:r>
              <a:rPr lang="en-US" dirty="0" smtClean="0"/>
              <a:t>, the ruler of the synagogue, believed on the Lord with all his household. And many of the Corinthians, hearing, believed and were baptized.</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7</a:t>
            </a:fld>
            <a:endParaRPr lang="en-US"/>
          </a:p>
        </p:txBody>
      </p:sp>
    </p:spTree>
    <p:extLst>
      <p:ext uri="{BB962C8B-B14F-4D97-AF65-F5344CB8AC3E}">
        <p14:creationId xmlns:p14="http://schemas.microsoft.com/office/powerpoint/2010/main" val="275552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8Then </a:t>
            </a:r>
            <a:r>
              <a:rPr lang="en-US" dirty="0" err="1" smtClean="0"/>
              <a:t>Crispus</a:t>
            </a:r>
            <a:r>
              <a:rPr lang="en-US" dirty="0" smtClean="0"/>
              <a:t>, the ruler of the synagogue, believed on the Lord with all his household. And many of the Corinthians, hearing, believed and were baptized.</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8</a:t>
            </a:fld>
            <a:endParaRPr lang="en-US"/>
          </a:p>
        </p:txBody>
      </p:sp>
    </p:spTree>
    <p:extLst>
      <p:ext uri="{BB962C8B-B14F-4D97-AF65-F5344CB8AC3E}">
        <p14:creationId xmlns:p14="http://schemas.microsoft.com/office/powerpoint/2010/main" val="275552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9</a:t>
            </a:fld>
            <a:endParaRPr lang="en-US"/>
          </a:p>
        </p:txBody>
      </p:sp>
    </p:spTree>
    <p:extLst>
      <p:ext uri="{BB962C8B-B14F-4D97-AF65-F5344CB8AC3E}">
        <p14:creationId xmlns:p14="http://schemas.microsoft.com/office/powerpoint/2010/main" val="2755520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10</a:t>
            </a:fld>
            <a:endParaRPr lang="en-US"/>
          </a:p>
        </p:txBody>
      </p:sp>
    </p:spTree>
    <p:extLst>
      <p:ext uri="{BB962C8B-B14F-4D97-AF65-F5344CB8AC3E}">
        <p14:creationId xmlns:p14="http://schemas.microsoft.com/office/powerpoint/2010/main" val="275552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11</a:t>
            </a:fld>
            <a:endParaRPr lang="en-US"/>
          </a:p>
        </p:txBody>
      </p:sp>
    </p:spTree>
    <p:extLst>
      <p:ext uri="{BB962C8B-B14F-4D97-AF65-F5344CB8AC3E}">
        <p14:creationId xmlns:p14="http://schemas.microsoft.com/office/powerpoint/2010/main" val="275552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4/12/2017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iblia.com/bible/nkjv/Ac%2018.1-1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biblia.com/bible/nkjv/Ac%2018.12-18" TargetMode="External"/><Relationship Id="rId5" Type="http://schemas.openxmlformats.org/officeDocument/2006/relationships/hyperlink" Target="http://biblia.com/bible/nkjv/Ac%2018.7-11" TargetMode="External"/><Relationship Id="rId4" Type="http://schemas.openxmlformats.org/officeDocument/2006/relationships/hyperlink" Target="http://biblia.com/bible/nkjv/Ac%2018.1-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biblia.com/bible/nkjv/Ac%2018.1-1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26524"/>
            <a:ext cx="6858000" cy="1637143"/>
          </a:xfrm>
        </p:spPr>
        <p:txBody>
          <a:bodyPr>
            <a:noAutofit/>
          </a:bodyPr>
          <a:lstStyle/>
          <a:p>
            <a:pPr algn="ctr"/>
            <a:r>
              <a:rPr lang="en-US" sz="3600" dirty="0"/>
              <a:t>Auditorium</a:t>
            </a:r>
          </a:p>
          <a:p>
            <a:pPr algn="ctr"/>
            <a:r>
              <a:rPr lang="en-US" sz="3600" dirty="0" smtClean="0"/>
              <a:t>Class 13</a:t>
            </a:r>
          </a:p>
          <a:p>
            <a:pPr algn="ctr"/>
            <a:r>
              <a:rPr lang="en-US" sz="3200" dirty="0" smtClean="0"/>
              <a:t>I Corinthians 16 &amp; Review</a:t>
            </a: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Content </a:t>
            </a:r>
            <a:r>
              <a:rPr lang="en-US" dirty="0">
                <a:solidFill>
                  <a:srgbClr val="FFFF00"/>
                </a:solidFill>
              </a:rPr>
              <a:t>O</a:t>
            </a:r>
            <a:r>
              <a:rPr lang="en-US" dirty="0" smtClean="0">
                <a:solidFill>
                  <a:srgbClr val="FFFF00"/>
                </a:solidFill>
              </a:rPr>
              <a:t>verview</a:t>
            </a: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endParaRPr lang="en-US" dirty="0">
              <a:solidFill>
                <a:srgbClr val="FFFF00"/>
              </a:solidFill>
            </a:endParaRPr>
          </a:p>
        </p:txBody>
      </p:sp>
      <p:sp>
        <p:nvSpPr>
          <p:cNvPr id="5" name="Rectangle 4"/>
          <p:cNvSpPr/>
          <p:nvPr/>
        </p:nvSpPr>
        <p:spPr>
          <a:xfrm>
            <a:off x="352425" y="893760"/>
            <a:ext cx="8305800" cy="4001737"/>
          </a:xfrm>
          <a:prstGeom prst="rect">
            <a:avLst/>
          </a:prstGeom>
        </p:spPr>
        <p:txBody>
          <a:bodyPr wrap="square">
            <a:spAutoFit/>
          </a:bodyPr>
          <a:lstStyle/>
          <a:p>
            <a:endParaRPr lang="en-US" sz="2400" dirty="0"/>
          </a:p>
          <a:p>
            <a:r>
              <a:rPr lang="en-US" sz="2400" dirty="0"/>
              <a:t>I. PROBLEMS REPORTED BY </a:t>
            </a:r>
            <a:r>
              <a:rPr lang="en-US" sz="2400" dirty="0">
                <a:solidFill>
                  <a:srgbClr val="FFFF00"/>
                </a:solidFill>
              </a:rPr>
              <a:t>THE HOUSE OF CHLOE </a:t>
            </a:r>
            <a:r>
              <a:rPr lang="en-US" sz="2400" dirty="0"/>
              <a:t>(1:10-6:20)</a:t>
            </a:r>
          </a:p>
          <a:p>
            <a:endParaRPr lang="en-US" sz="2400" dirty="0"/>
          </a:p>
          <a:p>
            <a:r>
              <a:rPr lang="en-US" sz="2400" dirty="0"/>
              <a:t>   A. FACTIONS IN THE CHURCH (1:1-4:21)</a:t>
            </a:r>
          </a:p>
          <a:p>
            <a:endParaRPr lang="en-US" sz="2400" dirty="0"/>
          </a:p>
          <a:p>
            <a:r>
              <a:rPr lang="en-US" sz="2400" dirty="0"/>
              <a:t>   B. SEXUAL IMMORALITY (5:1-13)</a:t>
            </a:r>
          </a:p>
          <a:p>
            <a:endParaRPr lang="en-US" sz="2400" dirty="0"/>
          </a:p>
          <a:p>
            <a:r>
              <a:rPr lang="en-US" sz="2400" dirty="0"/>
              <a:t>   C. LAWSUITS AMONG BRETHREN (6:1-11)</a:t>
            </a:r>
          </a:p>
          <a:p>
            <a:endParaRPr lang="en-US" sz="2400" dirty="0"/>
          </a:p>
          <a:p>
            <a:r>
              <a:rPr lang="en-US" sz="2400" dirty="0"/>
              <a:t>   D. MORAL DEFILEMENTS (6:12-20)</a:t>
            </a:r>
          </a:p>
          <a:p>
            <a:endParaRPr lang="en-US" dirty="0"/>
          </a:p>
        </p:txBody>
      </p:sp>
    </p:spTree>
    <p:extLst>
      <p:ext uri="{BB962C8B-B14F-4D97-AF65-F5344CB8AC3E}">
        <p14:creationId xmlns:p14="http://schemas.microsoft.com/office/powerpoint/2010/main" val="32597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Content Overview</a:t>
            </a: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endParaRPr lang="en-US" dirty="0">
              <a:solidFill>
                <a:srgbClr val="FFFF00"/>
              </a:solidFill>
            </a:endParaRPr>
          </a:p>
        </p:txBody>
      </p:sp>
      <p:sp>
        <p:nvSpPr>
          <p:cNvPr id="5" name="Rectangle 4"/>
          <p:cNvSpPr/>
          <p:nvPr/>
        </p:nvSpPr>
        <p:spPr>
          <a:xfrm>
            <a:off x="352425" y="731835"/>
            <a:ext cx="8305800" cy="5201424"/>
          </a:xfrm>
          <a:prstGeom prst="rect">
            <a:avLst/>
          </a:prstGeom>
        </p:spPr>
        <p:txBody>
          <a:bodyPr wrap="square">
            <a:spAutoFit/>
          </a:bodyPr>
          <a:lstStyle/>
          <a:p>
            <a:r>
              <a:rPr lang="en-US" sz="2400" dirty="0" smtClean="0"/>
              <a:t>II</a:t>
            </a:r>
            <a:r>
              <a:rPr lang="en-US" sz="2400" dirty="0"/>
              <a:t>. PROBLEMS MENTIONED </a:t>
            </a:r>
            <a:r>
              <a:rPr lang="en-US" sz="2400" dirty="0">
                <a:solidFill>
                  <a:srgbClr val="FFFF00"/>
                </a:solidFill>
              </a:rPr>
              <a:t>IN THE LETTER </a:t>
            </a:r>
            <a:r>
              <a:rPr lang="en-US" sz="2400" dirty="0"/>
              <a:t>FROM CORINTH (7:1-16:9)</a:t>
            </a:r>
          </a:p>
          <a:p>
            <a:r>
              <a:rPr lang="en-US" sz="2400" dirty="0" smtClean="0"/>
              <a:t>   </a:t>
            </a:r>
            <a:r>
              <a:rPr lang="en-US" sz="2000" dirty="0"/>
              <a:t>A. MARRIAGE &amp; CELIBACY (7:1-40)</a:t>
            </a:r>
          </a:p>
          <a:p>
            <a:endParaRPr lang="en-US" sz="2000" dirty="0"/>
          </a:p>
          <a:p>
            <a:r>
              <a:rPr lang="en-US" sz="2000" dirty="0"/>
              <a:t>   B. EATING MEATS SACRIFICED TO IDOLS (8:1-11:1)</a:t>
            </a:r>
          </a:p>
          <a:p>
            <a:endParaRPr lang="en-US" sz="2000" dirty="0"/>
          </a:p>
          <a:p>
            <a:r>
              <a:rPr lang="en-US" sz="2000" dirty="0"/>
              <a:t>   C. WOMEN PRAYING AND PROPHESYING </a:t>
            </a:r>
            <a:r>
              <a:rPr lang="en-US" sz="2000" dirty="0" smtClean="0"/>
              <a:t>(</a:t>
            </a:r>
            <a:r>
              <a:rPr lang="en-US" sz="2000" dirty="0"/>
              <a:t>11:2-16)</a:t>
            </a:r>
          </a:p>
          <a:p>
            <a:endParaRPr lang="en-US" sz="2000" dirty="0"/>
          </a:p>
          <a:p>
            <a:r>
              <a:rPr lang="en-US" sz="2000" dirty="0"/>
              <a:t>   D. THE LORD'S SUPPER (11:17-34)</a:t>
            </a:r>
          </a:p>
          <a:p>
            <a:endParaRPr lang="en-US" sz="2000" dirty="0"/>
          </a:p>
          <a:p>
            <a:r>
              <a:rPr lang="en-US" sz="2000" dirty="0"/>
              <a:t>   E. SPIRITUAL GIFTS (12:1-14:40)</a:t>
            </a:r>
          </a:p>
          <a:p>
            <a:endParaRPr lang="en-US" sz="2000" dirty="0"/>
          </a:p>
          <a:p>
            <a:r>
              <a:rPr lang="en-US" sz="2000" dirty="0"/>
              <a:t>   F. RESURRECTION FROM THE DEAD (15:1-58)</a:t>
            </a:r>
          </a:p>
          <a:p>
            <a:endParaRPr lang="en-US" sz="2000" dirty="0"/>
          </a:p>
          <a:p>
            <a:r>
              <a:rPr lang="en-US" sz="2000" dirty="0"/>
              <a:t>   G. COLLECTION FOR THE SAINTS (16:1-4)</a:t>
            </a:r>
          </a:p>
          <a:p>
            <a:endParaRPr lang="en-US" sz="2000" dirty="0"/>
          </a:p>
        </p:txBody>
      </p:sp>
    </p:spTree>
    <p:extLst>
      <p:ext uri="{BB962C8B-B14F-4D97-AF65-F5344CB8AC3E}">
        <p14:creationId xmlns:p14="http://schemas.microsoft.com/office/powerpoint/2010/main" val="143649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60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140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310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500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680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par>
                                <p:cTn id="17" presetID="1" presetClass="entr" presetSubtype="0" fill="hold" nodeType="withEffect">
                                  <p:stCondLst>
                                    <p:cond delay="820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1" y="962652"/>
            <a:ext cx="7486649" cy="3416320"/>
          </a:xfrm>
          <a:prstGeom prst="rect">
            <a:avLst/>
          </a:prstGeom>
        </p:spPr>
        <p:txBody>
          <a:bodyPr wrap="square">
            <a:spAutoFit/>
          </a:bodyPr>
          <a:lstStyle/>
          <a:p>
            <a:pPr marL="342900" indent="-342900">
              <a:buFont typeface="Wingdings" panose="05000000000000000000" pitchFamily="2" charset="2"/>
              <a:buChar char="ü"/>
            </a:pPr>
            <a:r>
              <a:rPr lang="en-US" sz="2400" dirty="0"/>
              <a:t>Questions about inspiration</a:t>
            </a:r>
          </a:p>
          <a:p>
            <a:pPr marL="342900" indent="-342900">
              <a:buFont typeface="Wingdings" panose="05000000000000000000" pitchFamily="2" charset="2"/>
              <a:buChar char="ü"/>
            </a:pPr>
            <a:r>
              <a:rPr lang="en-US" sz="2400" dirty="0"/>
              <a:t>Problems of addictive behavior (sexual, drugs, alcohol, tobacco ) </a:t>
            </a:r>
            <a:r>
              <a:rPr lang="en-US" sz="2400" dirty="0" smtClean="0"/>
              <a:t>chap 6</a:t>
            </a:r>
          </a:p>
          <a:p>
            <a:pPr marL="342900" indent="-342900">
              <a:buFont typeface="Wingdings" panose="05000000000000000000" pitchFamily="2" charset="2"/>
              <a:buChar char="ü"/>
            </a:pPr>
            <a:r>
              <a:rPr lang="en-US" sz="2400" dirty="0" smtClean="0"/>
              <a:t>Living with an unbelieving spouse (chap 7)</a:t>
            </a:r>
          </a:p>
          <a:p>
            <a:pPr marL="342900" indent="-342900">
              <a:buFont typeface="Wingdings" panose="05000000000000000000" pitchFamily="2" charset="2"/>
              <a:buChar char="ü"/>
            </a:pPr>
            <a:r>
              <a:rPr lang="en-US" sz="2400" dirty="0" smtClean="0"/>
              <a:t>Need </a:t>
            </a:r>
            <a:r>
              <a:rPr lang="en-US" sz="2400" dirty="0"/>
              <a:t>to make sacrifices to encourage others (Chap 10)</a:t>
            </a:r>
          </a:p>
          <a:p>
            <a:pPr marL="342900" indent="-342900">
              <a:buFont typeface="Wingdings" panose="05000000000000000000" pitchFamily="2" charset="2"/>
              <a:buChar char="ü"/>
            </a:pPr>
            <a:r>
              <a:rPr lang="en-US" sz="2400" dirty="0"/>
              <a:t>Lack of heartfelt worship (Chap 14)</a:t>
            </a:r>
          </a:p>
          <a:p>
            <a:pPr marL="342900" indent="-342900">
              <a:buFont typeface="Wingdings" panose="05000000000000000000" pitchFamily="2" charset="2"/>
              <a:buChar char="ü"/>
            </a:pPr>
            <a:r>
              <a:rPr lang="en-US" sz="2400" dirty="0"/>
              <a:t>Need for self-control (Chap 9)</a:t>
            </a:r>
          </a:p>
          <a:p>
            <a:pPr marL="342900" indent="-342900">
              <a:buFont typeface="Wingdings" panose="05000000000000000000" pitchFamily="2" charset="2"/>
              <a:buChar char="ü"/>
            </a:pPr>
            <a:r>
              <a:rPr lang="en-US" sz="2400" dirty="0"/>
              <a:t>A woman’s spiritual role (Chap 11, and 14)</a:t>
            </a:r>
          </a:p>
          <a:p>
            <a:pPr marL="342900" indent="-342900">
              <a:buFont typeface="Wingdings" panose="05000000000000000000" pitchFamily="2" charset="2"/>
              <a:buChar char="ü"/>
            </a:pPr>
            <a:r>
              <a:rPr lang="en-US" sz="2400" dirty="0"/>
              <a:t>Faith in resurrection</a:t>
            </a:r>
          </a:p>
        </p:txBody>
      </p:sp>
      <p:sp>
        <p:nvSpPr>
          <p:cNvPr id="5"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t/>
            </a:r>
            <a:br>
              <a:rPr lang="en-US" dirty="0" smtClean="0"/>
            </a:br>
            <a:r>
              <a:rPr lang="en-US" dirty="0" smtClean="0">
                <a:solidFill>
                  <a:srgbClr val="0ECCF2"/>
                </a:solidFill>
              </a:rPr>
              <a:t>Applicable for us today?</a:t>
            </a:r>
          </a:p>
        </p:txBody>
      </p:sp>
    </p:spTree>
    <p:extLst>
      <p:ext uri="{BB962C8B-B14F-4D97-AF65-F5344CB8AC3E}">
        <p14:creationId xmlns:p14="http://schemas.microsoft.com/office/powerpoint/2010/main" val="7992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1:  No Reason for Divisions</a:t>
            </a:r>
            <a:endParaRPr lang="en-US" dirty="0">
              <a:solidFill>
                <a:srgbClr val="FFFF00"/>
              </a:solidFill>
            </a:endParaRPr>
          </a:p>
        </p:txBody>
      </p:sp>
      <p:sp>
        <p:nvSpPr>
          <p:cNvPr id="5" name="Rectangle 4"/>
          <p:cNvSpPr/>
          <p:nvPr/>
        </p:nvSpPr>
        <p:spPr>
          <a:xfrm>
            <a:off x="352425" y="731835"/>
            <a:ext cx="8305800" cy="5201424"/>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10 </a:t>
            </a:r>
            <a:r>
              <a:rPr lang="en-US" sz="2400" dirty="0" smtClean="0"/>
              <a:t>“Now I exhort you… that there be no divisions among you…”</a:t>
            </a:r>
          </a:p>
          <a:p>
            <a:endParaRPr lang="en-US" sz="2400" dirty="0">
              <a:solidFill>
                <a:srgbClr val="FFFF00"/>
              </a:solidFill>
            </a:endParaRPr>
          </a:p>
          <a:p>
            <a:r>
              <a:rPr lang="en-US" sz="2400" dirty="0" smtClean="0">
                <a:solidFill>
                  <a:srgbClr val="FFFF00"/>
                </a:solidFill>
              </a:rPr>
              <a:t>WHAT WERE THEY DOING?</a:t>
            </a:r>
          </a:p>
          <a:p>
            <a:r>
              <a:rPr lang="en-US" sz="2400" dirty="0" smtClean="0">
                <a:solidFill>
                  <a:srgbClr val="FFFF00"/>
                </a:solidFill>
              </a:rPr>
              <a:t>Vs. 12-13  </a:t>
            </a:r>
            <a:r>
              <a:rPr lang="en-US" sz="2400" dirty="0" smtClean="0"/>
              <a:t>“I am of Paul, Apollos, Cephas, Christ”</a:t>
            </a:r>
          </a:p>
          <a:p>
            <a:endParaRPr lang="en-US" sz="2400" dirty="0"/>
          </a:p>
          <a:p>
            <a:r>
              <a:rPr lang="en-US" sz="2400" dirty="0" smtClean="0">
                <a:solidFill>
                  <a:srgbClr val="FFFF00"/>
                </a:solidFill>
              </a:rPr>
              <a:t>LESSONS</a:t>
            </a:r>
            <a:endParaRPr lang="en-US" sz="2400" dirty="0">
              <a:solidFill>
                <a:srgbClr val="FFFF00"/>
              </a:solidFill>
            </a:endParaRPr>
          </a:p>
          <a:p>
            <a:r>
              <a:rPr lang="en-US" sz="2400" dirty="0" smtClean="0">
                <a:solidFill>
                  <a:srgbClr val="FFFF00"/>
                </a:solidFill>
              </a:rPr>
              <a:t>Vs 10 </a:t>
            </a:r>
            <a:r>
              <a:rPr lang="en-US" sz="2400" dirty="0" smtClean="0"/>
              <a:t>All agree, be made complete in the same mind and in the same judgment</a:t>
            </a:r>
          </a:p>
          <a:p>
            <a:endParaRPr lang="en-US" sz="2400" dirty="0"/>
          </a:p>
          <a:p>
            <a:r>
              <a:rPr lang="en-US" sz="2400" dirty="0" smtClean="0">
                <a:solidFill>
                  <a:srgbClr val="FFFF00"/>
                </a:solidFill>
              </a:rPr>
              <a:t>Vs 30-31  </a:t>
            </a:r>
            <a:r>
              <a:rPr lang="en-US" sz="2400" dirty="0" smtClean="0"/>
              <a:t>by His doing you are in Christ Jesus…Let him who boasts, boast in the Lord</a:t>
            </a:r>
            <a:endParaRPr lang="en-US" sz="2000" dirty="0" smtClean="0"/>
          </a:p>
          <a:p>
            <a:endParaRPr lang="en-US" sz="2000" dirty="0"/>
          </a:p>
        </p:txBody>
      </p:sp>
    </p:spTree>
    <p:extLst>
      <p:ext uri="{BB962C8B-B14F-4D97-AF65-F5344CB8AC3E}">
        <p14:creationId xmlns:p14="http://schemas.microsoft.com/office/powerpoint/2010/main" val="65988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2:  Paul’s Message:  The Wisdom of God</a:t>
            </a:r>
            <a:endParaRPr lang="en-US" dirty="0">
              <a:solidFill>
                <a:srgbClr val="FFFF00"/>
              </a:solidFill>
            </a:endParaRPr>
          </a:p>
        </p:txBody>
      </p:sp>
      <p:sp>
        <p:nvSpPr>
          <p:cNvPr id="5" name="Rectangle 4"/>
          <p:cNvSpPr/>
          <p:nvPr/>
        </p:nvSpPr>
        <p:spPr>
          <a:xfrm>
            <a:off x="352425" y="731835"/>
            <a:ext cx="8305800" cy="4832092"/>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4f </a:t>
            </a:r>
            <a:r>
              <a:rPr lang="en-US" sz="2400" dirty="0" smtClean="0"/>
              <a:t>“[Paul’s] message/preaching were not in persuasive words of wisdom…so that your faith wouldn’t rest on the wisdom of men, but on the power of God.</a:t>
            </a:r>
            <a:endParaRPr lang="en-US" sz="2400" dirty="0" smtClean="0">
              <a:solidFill>
                <a:srgbClr val="FFFF00"/>
              </a:solidFill>
            </a:endParaRPr>
          </a:p>
          <a:p>
            <a:endParaRPr lang="en-US" sz="2400" dirty="0">
              <a:solidFill>
                <a:srgbClr val="FFFF00"/>
              </a:solidFill>
            </a:endParaRPr>
          </a:p>
          <a:p>
            <a:r>
              <a:rPr lang="en-US" sz="2400" dirty="0" smtClean="0">
                <a:solidFill>
                  <a:srgbClr val="FFFF00"/>
                </a:solidFill>
              </a:rPr>
              <a:t>WHAT WERE THEY DOING?</a:t>
            </a:r>
          </a:p>
          <a:p>
            <a:r>
              <a:rPr lang="en-US" sz="2400" dirty="0" smtClean="0">
                <a:solidFill>
                  <a:srgbClr val="FFFF00"/>
                </a:solidFill>
              </a:rPr>
              <a:t>3:1f  </a:t>
            </a:r>
            <a:r>
              <a:rPr lang="en-US" sz="2400" dirty="0" smtClean="0"/>
              <a:t>They were immature and not ready for this wisdom</a:t>
            </a:r>
          </a:p>
          <a:p>
            <a:endParaRPr lang="en-US" sz="2400" dirty="0" smtClean="0"/>
          </a:p>
          <a:p>
            <a:r>
              <a:rPr lang="en-US" sz="2400" dirty="0" smtClean="0">
                <a:solidFill>
                  <a:srgbClr val="FFFF00"/>
                </a:solidFill>
              </a:rPr>
              <a:t>LESSONS</a:t>
            </a:r>
            <a:endParaRPr lang="en-US" sz="2400" dirty="0">
              <a:solidFill>
                <a:srgbClr val="FFFF00"/>
              </a:solidFill>
            </a:endParaRPr>
          </a:p>
          <a:p>
            <a:r>
              <a:rPr lang="en-US" sz="2400" dirty="0" smtClean="0">
                <a:solidFill>
                  <a:srgbClr val="FFFF00"/>
                </a:solidFill>
              </a:rPr>
              <a:t>Vs  7f </a:t>
            </a:r>
            <a:r>
              <a:rPr lang="en-US" sz="2400" dirty="0" smtClean="0"/>
              <a:t>God’s wisdom is not of this age, predestined before the ages to our glory, none of the rulers of this age has understood, revealed through the Spirit who searches even the depths of God</a:t>
            </a:r>
            <a:endParaRPr lang="en-US" sz="2000" dirty="0" smtClean="0">
              <a:solidFill>
                <a:srgbClr val="FFFF00"/>
              </a:solidFill>
            </a:endParaRPr>
          </a:p>
          <a:p>
            <a:endParaRPr lang="en-US" sz="2000" dirty="0"/>
          </a:p>
        </p:txBody>
      </p:sp>
    </p:spTree>
    <p:extLst>
      <p:ext uri="{BB962C8B-B14F-4D97-AF65-F5344CB8AC3E}">
        <p14:creationId xmlns:p14="http://schemas.microsoft.com/office/powerpoint/2010/main" val="178518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3:  Corinthians’ Carnal Minds</a:t>
            </a:r>
            <a:endParaRPr lang="en-US" dirty="0">
              <a:solidFill>
                <a:srgbClr val="FFFF00"/>
              </a:solidFill>
            </a:endParaRPr>
          </a:p>
        </p:txBody>
      </p:sp>
      <p:sp>
        <p:nvSpPr>
          <p:cNvPr id="5" name="Rectangle 4"/>
          <p:cNvSpPr/>
          <p:nvPr/>
        </p:nvSpPr>
        <p:spPr>
          <a:xfrm>
            <a:off x="352425" y="731835"/>
            <a:ext cx="8305800" cy="4462760"/>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1 </a:t>
            </a:r>
            <a:r>
              <a:rPr lang="en-US" sz="2400" dirty="0" smtClean="0"/>
              <a:t>I gave you milk to drink, not solid food; for you were note yet able to receive it.</a:t>
            </a:r>
            <a:r>
              <a:rPr lang="en-US" sz="2400" dirty="0" smtClean="0">
                <a:solidFill>
                  <a:srgbClr val="FFFF00"/>
                </a:solidFill>
              </a:rPr>
              <a:t> </a:t>
            </a:r>
          </a:p>
          <a:p>
            <a:endParaRPr lang="en-US" sz="2400" dirty="0">
              <a:solidFill>
                <a:srgbClr val="FFFF00"/>
              </a:solidFill>
            </a:endParaRPr>
          </a:p>
          <a:p>
            <a:r>
              <a:rPr lang="en-US" sz="2400" dirty="0" smtClean="0">
                <a:solidFill>
                  <a:srgbClr val="FFFF00"/>
                </a:solidFill>
              </a:rPr>
              <a:t>WHAT WERE THEY DOING?</a:t>
            </a:r>
          </a:p>
          <a:p>
            <a:r>
              <a:rPr lang="en-US" sz="2400" dirty="0" smtClean="0"/>
              <a:t>Showing their immaturity  by their fleshly nature, walking like mere men</a:t>
            </a:r>
          </a:p>
          <a:p>
            <a:endParaRPr lang="en-US" sz="2400" dirty="0" smtClean="0"/>
          </a:p>
          <a:p>
            <a:r>
              <a:rPr lang="en-US" sz="2400" dirty="0" smtClean="0">
                <a:solidFill>
                  <a:srgbClr val="FFFF00"/>
                </a:solidFill>
              </a:rPr>
              <a:t>LESSONS</a:t>
            </a:r>
            <a:endParaRPr lang="en-US" sz="2400" dirty="0">
              <a:solidFill>
                <a:srgbClr val="FFFF00"/>
              </a:solidFill>
            </a:endParaRPr>
          </a:p>
          <a:p>
            <a:r>
              <a:rPr lang="en-US" sz="2400" dirty="0" smtClean="0">
                <a:solidFill>
                  <a:srgbClr val="FFFF00"/>
                </a:solidFill>
              </a:rPr>
              <a:t>Vs  16 </a:t>
            </a:r>
            <a:r>
              <a:rPr lang="en-US" sz="2400" dirty="0" smtClean="0"/>
              <a:t>Do you not know that the Spirit of God dwells in you?</a:t>
            </a:r>
          </a:p>
          <a:p>
            <a:r>
              <a:rPr lang="en-US" sz="2400" dirty="0" smtClean="0">
                <a:solidFill>
                  <a:srgbClr val="FFFF00"/>
                </a:solidFill>
              </a:rPr>
              <a:t>Vs 19  </a:t>
            </a:r>
            <a:r>
              <a:rPr lang="en-US" sz="2400" dirty="0" smtClean="0"/>
              <a:t>For the wisdom of this world is foolishness before God.</a:t>
            </a:r>
            <a:endParaRPr lang="en-US" sz="2000" dirty="0" smtClean="0">
              <a:solidFill>
                <a:srgbClr val="FFFF00"/>
              </a:solidFill>
            </a:endParaRPr>
          </a:p>
          <a:p>
            <a:endParaRPr lang="en-US" sz="2000" dirty="0"/>
          </a:p>
        </p:txBody>
      </p:sp>
    </p:spTree>
    <p:extLst>
      <p:ext uri="{BB962C8B-B14F-4D97-AF65-F5344CB8AC3E}">
        <p14:creationId xmlns:p14="http://schemas.microsoft.com/office/powerpoint/2010/main" val="40183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4:  Servant Evangelists</a:t>
            </a:r>
            <a:endParaRPr lang="en-US" dirty="0">
              <a:solidFill>
                <a:srgbClr val="FFFF00"/>
              </a:solidFill>
            </a:endParaRPr>
          </a:p>
        </p:txBody>
      </p:sp>
      <p:sp>
        <p:nvSpPr>
          <p:cNvPr id="5" name="Rectangle 4"/>
          <p:cNvSpPr/>
          <p:nvPr/>
        </p:nvSpPr>
        <p:spPr>
          <a:xfrm>
            <a:off x="352425" y="731835"/>
            <a:ext cx="8305800" cy="5201424"/>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1 </a:t>
            </a:r>
            <a:r>
              <a:rPr lang="en-US" sz="2400" dirty="0" smtClean="0"/>
              <a:t>Let a man regard us…as servants of Christ and stewards of the mysteries of God.</a:t>
            </a:r>
            <a:r>
              <a:rPr lang="en-US" sz="2400" dirty="0" smtClean="0">
                <a:solidFill>
                  <a:srgbClr val="FFFF00"/>
                </a:solidFill>
              </a:rPr>
              <a:t> </a:t>
            </a:r>
          </a:p>
          <a:p>
            <a:endParaRPr lang="en-US" sz="2400" dirty="0">
              <a:solidFill>
                <a:srgbClr val="FFFF00"/>
              </a:solidFill>
            </a:endParaRPr>
          </a:p>
          <a:p>
            <a:r>
              <a:rPr lang="en-US" sz="2400" dirty="0" smtClean="0">
                <a:solidFill>
                  <a:srgbClr val="FFFF00"/>
                </a:solidFill>
              </a:rPr>
              <a:t>WHAT WERE THEY DOING?</a:t>
            </a:r>
          </a:p>
          <a:p>
            <a:r>
              <a:rPr lang="en-US" sz="2400" dirty="0" smtClean="0">
                <a:solidFill>
                  <a:srgbClr val="FFFF00"/>
                </a:solidFill>
              </a:rPr>
              <a:t>Vs 3</a:t>
            </a:r>
            <a:r>
              <a:rPr lang="en-US" sz="2400" dirty="0" smtClean="0"/>
              <a:t> Examining Paul (and the other apostles) when the Lord is the One to Whom they must answer.</a:t>
            </a:r>
          </a:p>
          <a:p>
            <a:endParaRPr lang="en-US" sz="2400" dirty="0" smtClean="0"/>
          </a:p>
          <a:p>
            <a:r>
              <a:rPr lang="en-US" sz="2400" dirty="0" smtClean="0">
                <a:solidFill>
                  <a:srgbClr val="FFFF00"/>
                </a:solidFill>
              </a:rPr>
              <a:t>LESSONS</a:t>
            </a:r>
            <a:endParaRPr lang="en-US" sz="2400" dirty="0">
              <a:solidFill>
                <a:srgbClr val="FFFF00"/>
              </a:solidFill>
            </a:endParaRPr>
          </a:p>
          <a:p>
            <a:r>
              <a:rPr lang="en-US" sz="2400" dirty="0" smtClean="0">
                <a:solidFill>
                  <a:srgbClr val="FFFF00"/>
                </a:solidFill>
              </a:rPr>
              <a:t>Vs  14f </a:t>
            </a:r>
            <a:r>
              <a:rPr lang="en-US" sz="2400" dirty="0" smtClean="0"/>
              <a:t>Paul is admonishing as a father to beloved children.</a:t>
            </a:r>
          </a:p>
          <a:p>
            <a:r>
              <a:rPr lang="en-US" sz="2400" dirty="0" smtClean="0">
                <a:solidFill>
                  <a:srgbClr val="FFFF00"/>
                </a:solidFill>
              </a:rPr>
              <a:t>Vs 19  </a:t>
            </a:r>
            <a:r>
              <a:rPr lang="en-US" sz="2400" dirty="0" smtClean="0"/>
              <a:t>Imitate the righteous.</a:t>
            </a:r>
          </a:p>
          <a:p>
            <a:r>
              <a:rPr lang="en-US" sz="2400" dirty="0" smtClean="0">
                <a:solidFill>
                  <a:srgbClr val="FFFF00"/>
                </a:solidFill>
              </a:rPr>
              <a:t>Vs 21  </a:t>
            </a:r>
            <a:r>
              <a:rPr lang="en-US" sz="2400" dirty="0" smtClean="0"/>
              <a:t>Paul would do what was necessary for their good in the Gospel, whether with a rod or love and gentleness</a:t>
            </a:r>
            <a:endParaRPr lang="en-US" sz="2000" dirty="0" smtClean="0">
              <a:solidFill>
                <a:srgbClr val="FFFF00"/>
              </a:solidFill>
            </a:endParaRPr>
          </a:p>
          <a:p>
            <a:endParaRPr lang="en-US" sz="2000" dirty="0"/>
          </a:p>
        </p:txBody>
      </p:sp>
    </p:spTree>
    <p:extLst>
      <p:ext uri="{BB962C8B-B14F-4D97-AF65-F5344CB8AC3E}">
        <p14:creationId xmlns:p14="http://schemas.microsoft.com/office/powerpoint/2010/main" val="43234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5:  Sin in the Church</a:t>
            </a:r>
            <a:endParaRPr lang="en-US" dirty="0">
              <a:solidFill>
                <a:srgbClr val="FFFF00"/>
              </a:solidFill>
            </a:endParaRPr>
          </a:p>
        </p:txBody>
      </p:sp>
      <p:sp>
        <p:nvSpPr>
          <p:cNvPr id="5" name="Rectangle 4"/>
          <p:cNvSpPr/>
          <p:nvPr/>
        </p:nvSpPr>
        <p:spPr>
          <a:xfrm>
            <a:off x="352425" y="731835"/>
            <a:ext cx="8305800" cy="5170646"/>
          </a:xfrm>
          <a:prstGeom prst="rect">
            <a:avLst/>
          </a:prstGeom>
        </p:spPr>
        <p:txBody>
          <a:bodyPr wrap="square">
            <a:spAutoFit/>
          </a:bodyPr>
          <a:lstStyle/>
          <a:p>
            <a:r>
              <a:rPr lang="en-US" sz="2200" dirty="0" smtClean="0">
                <a:solidFill>
                  <a:srgbClr val="FFFF00"/>
                </a:solidFill>
              </a:rPr>
              <a:t>KEY TEXT</a:t>
            </a:r>
          </a:p>
          <a:p>
            <a:r>
              <a:rPr lang="en-US" sz="2200" dirty="0" smtClean="0">
                <a:solidFill>
                  <a:srgbClr val="FFFF00"/>
                </a:solidFill>
              </a:rPr>
              <a:t>Vs. 2 </a:t>
            </a:r>
            <a:r>
              <a:rPr lang="en-US" sz="2200" dirty="0" smtClean="0"/>
              <a:t>You have become arrogant and have not mourned instead, so that the one who had done this deed would be removed from your midst.</a:t>
            </a:r>
            <a:endParaRPr lang="en-US" sz="2200" dirty="0" smtClean="0">
              <a:solidFill>
                <a:srgbClr val="FFFF00"/>
              </a:solidFill>
            </a:endParaRPr>
          </a:p>
          <a:p>
            <a:endParaRPr lang="en-US" sz="1400" dirty="0">
              <a:solidFill>
                <a:srgbClr val="FFFF00"/>
              </a:solidFill>
            </a:endParaRPr>
          </a:p>
          <a:p>
            <a:r>
              <a:rPr lang="en-US" sz="2200" dirty="0" smtClean="0">
                <a:solidFill>
                  <a:srgbClr val="FFFF00"/>
                </a:solidFill>
              </a:rPr>
              <a:t>WHAT WERE THEY DOING?</a:t>
            </a:r>
          </a:p>
          <a:p>
            <a:r>
              <a:rPr lang="en-US" sz="2200" dirty="0" smtClean="0">
                <a:solidFill>
                  <a:srgbClr val="FFFF00"/>
                </a:solidFill>
              </a:rPr>
              <a:t>Vs 1 </a:t>
            </a:r>
            <a:r>
              <a:rPr lang="en-US" sz="2200" dirty="0" smtClean="0"/>
              <a:t>One among them had his father’s wife and they were tolerant of the sin.</a:t>
            </a:r>
          </a:p>
          <a:p>
            <a:r>
              <a:rPr lang="en-US" sz="2200" dirty="0" smtClean="0">
                <a:solidFill>
                  <a:srgbClr val="FFFF00"/>
                </a:solidFill>
              </a:rPr>
              <a:t>Vs 2,6  </a:t>
            </a:r>
            <a:r>
              <a:rPr lang="en-US" sz="2200" dirty="0" smtClean="0"/>
              <a:t>They were arrogant and boasting</a:t>
            </a:r>
            <a:endParaRPr lang="en-US" sz="2200" dirty="0" smtClean="0">
              <a:solidFill>
                <a:srgbClr val="FFFF00"/>
              </a:solidFill>
            </a:endParaRPr>
          </a:p>
          <a:p>
            <a:endParaRPr lang="en-US" sz="1800" dirty="0" smtClean="0"/>
          </a:p>
          <a:p>
            <a:r>
              <a:rPr lang="en-US" sz="2200" dirty="0" smtClean="0">
                <a:solidFill>
                  <a:srgbClr val="FFFF00"/>
                </a:solidFill>
              </a:rPr>
              <a:t>LESSONS</a:t>
            </a:r>
            <a:endParaRPr lang="en-US" sz="2200" dirty="0">
              <a:solidFill>
                <a:srgbClr val="FFFF00"/>
              </a:solidFill>
            </a:endParaRPr>
          </a:p>
          <a:p>
            <a:r>
              <a:rPr lang="en-US" sz="2200" dirty="0" smtClean="0">
                <a:solidFill>
                  <a:srgbClr val="FFFF00"/>
                </a:solidFill>
              </a:rPr>
              <a:t>Vs  5 </a:t>
            </a:r>
            <a:r>
              <a:rPr lang="en-US" sz="2200" dirty="0" smtClean="0"/>
              <a:t>Deliver such a one to Satan for the destruction of his flesh, so that his spirit may be saved in the day of the Lord Jesus.</a:t>
            </a:r>
          </a:p>
          <a:p>
            <a:r>
              <a:rPr lang="en-US" sz="2200" dirty="0" smtClean="0">
                <a:solidFill>
                  <a:srgbClr val="FFFF00"/>
                </a:solidFill>
              </a:rPr>
              <a:t>Vs 12-13</a:t>
            </a:r>
            <a:r>
              <a:rPr lang="en-US" sz="2200" dirty="0" smtClean="0"/>
              <a:t> But those who are outside, God judges.  Remove the wicked man from yourselves</a:t>
            </a:r>
            <a:endParaRPr lang="en-US" sz="2200" dirty="0"/>
          </a:p>
        </p:txBody>
      </p:sp>
    </p:spTree>
    <p:extLst>
      <p:ext uri="{BB962C8B-B14F-4D97-AF65-F5344CB8AC3E}">
        <p14:creationId xmlns:p14="http://schemas.microsoft.com/office/powerpoint/2010/main" val="227944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6:  Lawsuits and Liberties (or Immorality)</a:t>
            </a:r>
            <a:endParaRPr lang="en-US" dirty="0">
              <a:solidFill>
                <a:srgbClr val="FFFF00"/>
              </a:solidFill>
            </a:endParaRPr>
          </a:p>
        </p:txBody>
      </p:sp>
      <p:sp>
        <p:nvSpPr>
          <p:cNvPr id="5" name="Rectangle 4"/>
          <p:cNvSpPr/>
          <p:nvPr/>
        </p:nvSpPr>
        <p:spPr>
          <a:xfrm>
            <a:off x="352425" y="731835"/>
            <a:ext cx="8305800" cy="5632311"/>
          </a:xfrm>
          <a:prstGeom prst="rect">
            <a:avLst/>
          </a:prstGeom>
        </p:spPr>
        <p:txBody>
          <a:bodyPr wrap="square">
            <a:spAutoFit/>
          </a:bodyPr>
          <a:lstStyle/>
          <a:p>
            <a:r>
              <a:rPr lang="en-US" sz="2400" dirty="0" smtClean="0">
                <a:solidFill>
                  <a:srgbClr val="FFFF00"/>
                </a:solidFill>
              </a:rPr>
              <a:t>KEY TEXTS</a:t>
            </a:r>
          </a:p>
          <a:p>
            <a:r>
              <a:rPr lang="en-US" sz="2400" dirty="0" smtClean="0">
                <a:solidFill>
                  <a:srgbClr val="FFFF00"/>
                </a:solidFill>
              </a:rPr>
              <a:t>Vs. 7 </a:t>
            </a:r>
            <a:r>
              <a:rPr lang="en-US" sz="2400" dirty="0" smtClean="0"/>
              <a:t>It is already a defeat for you, that you have lawsuits with one another.</a:t>
            </a:r>
          </a:p>
          <a:p>
            <a:r>
              <a:rPr lang="en-US" sz="2400" dirty="0" smtClean="0">
                <a:solidFill>
                  <a:srgbClr val="FFFF00"/>
                </a:solidFill>
              </a:rPr>
              <a:t>Vs. 11 </a:t>
            </a:r>
            <a:r>
              <a:rPr lang="en-US" sz="2400" dirty="0" smtClean="0"/>
              <a:t>You were sinners but you were washed, sanctified, justified in Christ and in the Spirit of God.</a:t>
            </a:r>
          </a:p>
          <a:p>
            <a:endParaRPr lang="en-US" sz="1600" dirty="0">
              <a:solidFill>
                <a:srgbClr val="FFFF00"/>
              </a:solidFill>
            </a:endParaRPr>
          </a:p>
          <a:p>
            <a:r>
              <a:rPr lang="en-US" sz="2400" dirty="0" smtClean="0">
                <a:solidFill>
                  <a:srgbClr val="FFFF00"/>
                </a:solidFill>
              </a:rPr>
              <a:t>WHAT WERE THEY DOING?</a:t>
            </a:r>
          </a:p>
          <a:p>
            <a:r>
              <a:rPr lang="en-US" sz="2400" dirty="0" smtClean="0">
                <a:solidFill>
                  <a:srgbClr val="FFFF00"/>
                </a:solidFill>
              </a:rPr>
              <a:t>Vs 1-6</a:t>
            </a:r>
            <a:r>
              <a:rPr lang="en-US" sz="2400" dirty="0" smtClean="0"/>
              <a:t> Taking each other to court before judges who are of no account in the church</a:t>
            </a:r>
          </a:p>
          <a:p>
            <a:endParaRPr lang="en-US" sz="1600" dirty="0" smtClean="0"/>
          </a:p>
          <a:p>
            <a:r>
              <a:rPr lang="en-US" sz="2400" dirty="0" smtClean="0">
                <a:solidFill>
                  <a:srgbClr val="FFFF00"/>
                </a:solidFill>
              </a:rPr>
              <a:t>LESSONS</a:t>
            </a:r>
            <a:endParaRPr lang="en-US" sz="2400" dirty="0">
              <a:solidFill>
                <a:srgbClr val="FFFF00"/>
              </a:solidFill>
            </a:endParaRPr>
          </a:p>
          <a:p>
            <a:r>
              <a:rPr lang="en-US" sz="2400" dirty="0" smtClean="0">
                <a:solidFill>
                  <a:srgbClr val="FFFF00"/>
                </a:solidFill>
              </a:rPr>
              <a:t>Vs  2 </a:t>
            </a:r>
            <a:r>
              <a:rPr lang="en-US" sz="2400" dirty="0" smtClean="0"/>
              <a:t>Saints will judge the world and are able to judge among brethren in earthly matters.</a:t>
            </a:r>
          </a:p>
          <a:p>
            <a:r>
              <a:rPr lang="en-US" sz="2400" dirty="0">
                <a:solidFill>
                  <a:srgbClr val="FFFF00"/>
                </a:solidFill>
              </a:rPr>
              <a:t>Vs. 13 </a:t>
            </a:r>
            <a:r>
              <a:rPr lang="en-US" sz="2400" dirty="0"/>
              <a:t>The body is not for immorality but for the Lord.</a:t>
            </a:r>
          </a:p>
          <a:p>
            <a:endParaRPr lang="en-US" sz="2000" dirty="0" smtClean="0"/>
          </a:p>
          <a:p>
            <a:endParaRPr lang="en-US" sz="2000" dirty="0"/>
          </a:p>
        </p:txBody>
      </p:sp>
    </p:spTree>
    <p:extLst>
      <p:ext uri="{BB962C8B-B14F-4D97-AF65-F5344CB8AC3E}">
        <p14:creationId xmlns:p14="http://schemas.microsoft.com/office/powerpoint/2010/main" val="11268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7:  Liberties:  Marriage</a:t>
            </a:r>
            <a:endParaRPr lang="en-US" dirty="0">
              <a:solidFill>
                <a:srgbClr val="FFFF00"/>
              </a:solidFill>
            </a:endParaRPr>
          </a:p>
        </p:txBody>
      </p:sp>
      <p:sp>
        <p:nvSpPr>
          <p:cNvPr id="5" name="Rectangle 4"/>
          <p:cNvSpPr/>
          <p:nvPr/>
        </p:nvSpPr>
        <p:spPr>
          <a:xfrm>
            <a:off x="352425" y="731835"/>
            <a:ext cx="8305800" cy="5201424"/>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1 </a:t>
            </a:r>
            <a:r>
              <a:rPr lang="en-US" sz="2400" dirty="0" smtClean="0"/>
              <a:t>Because of immoralities, each man is to have his own wife and each woman is to have her own husband.</a:t>
            </a:r>
            <a:endParaRPr lang="en-US" sz="2400" dirty="0" smtClean="0">
              <a:solidFill>
                <a:srgbClr val="FFFF00"/>
              </a:solidFill>
            </a:endParaRPr>
          </a:p>
          <a:p>
            <a:endParaRPr lang="en-US" sz="2400" dirty="0">
              <a:solidFill>
                <a:srgbClr val="FFFF00"/>
              </a:solidFill>
            </a:endParaRPr>
          </a:p>
          <a:p>
            <a:r>
              <a:rPr lang="en-US" sz="2400" dirty="0" smtClean="0">
                <a:solidFill>
                  <a:srgbClr val="FFFF00"/>
                </a:solidFill>
              </a:rPr>
              <a:t>WHAT WERE THEY DOING?</a:t>
            </a:r>
          </a:p>
          <a:p>
            <a:r>
              <a:rPr lang="en-US" sz="2400" dirty="0" smtClean="0">
                <a:solidFill>
                  <a:srgbClr val="FFFF00"/>
                </a:solidFill>
              </a:rPr>
              <a:t>Vs 1</a:t>
            </a:r>
            <a:r>
              <a:rPr lang="en-US" sz="2400" dirty="0" smtClean="0"/>
              <a:t> Questioning marriage as it relates to walking with Christ</a:t>
            </a:r>
          </a:p>
          <a:p>
            <a:endParaRPr lang="en-US" sz="2400" dirty="0" smtClean="0"/>
          </a:p>
          <a:p>
            <a:r>
              <a:rPr lang="en-US" sz="2400" dirty="0" smtClean="0">
                <a:solidFill>
                  <a:srgbClr val="FFFF00"/>
                </a:solidFill>
              </a:rPr>
              <a:t>LESSONS</a:t>
            </a:r>
            <a:endParaRPr lang="en-US" sz="2400" dirty="0">
              <a:solidFill>
                <a:srgbClr val="FFFF00"/>
              </a:solidFill>
            </a:endParaRPr>
          </a:p>
          <a:p>
            <a:r>
              <a:rPr lang="en-US" sz="2400" dirty="0" smtClean="0">
                <a:solidFill>
                  <a:srgbClr val="FFFF00"/>
                </a:solidFill>
              </a:rPr>
              <a:t>Vs  9 </a:t>
            </a:r>
            <a:r>
              <a:rPr lang="en-US" sz="2400" dirty="0" smtClean="0"/>
              <a:t>Two options:  Marry or have self-control</a:t>
            </a:r>
          </a:p>
          <a:p>
            <a:r>
              <a:rPr lang="en-US" sz="2400" dirty="0" smtClean="0">
                <a:solidFill>
                  <a:srgbClr val="FFFF00"/>
                </a:solidFill>
              </a:rPr>
              <a:t>Vs 12f </a:t>
            </a:r>
            <a:r>
              <a:rPr lang="en-US" sz="2400" dirty="0" smtClean="0"/>
              <a:t>If a Christian has an unbelieving spouse who consents to live with them, they should stay.</a:t>
            </a:r>
          </a:p>
          <a:p>
            <a:r>
              <a:rPr lang="en-US" sz="2400" dirty="0" smtClean="0">
                <a:solidFill>
                  <a:srgbClr val="FFFF00"/>
                </a:solidFill>
              </a:rPr>
              <a:t>Vs 19 </a:t>
            </a:r>
            <a:r>
              <a:rPr lang="en-US" sz="2400" dirty="0" smtClean="0"/>
              <a:t>what matters is keeping the commandments of God.</a:t>
            </a:r>
            <a:endParaRPr lang="en-US" sz="2400" dirty="0" smtClean="0">
              <a:solidFill>
                <a:srgbClr val="FFFF00"/>
              </a:solidFill>
            </a:endParaRPr>
          </a:p>
          <a:p>
            <a:r>
              <a:rPr lang="en-US" sz="2400" dirty="0" smtClean="0">
                <a:solidFill>
                  <a:srgbClr val="FFFF00"/>
                </a:solidFill>
              </a:rPr>
              <a:t>Vs 17 </a:t>
            </a:r>
            <a:r>
              <a:rPr lang="en-US" sz="2400" dirty="0" smtClean="0"/>
              <a:t>Remain in the condition in which you were called.</a:t>
            </a:r>
            <a:endParaRPr lang="en-US" sz="2000" dirty="0" smtClean="0">
              <a:solidFill>
                <a:srgbClr val="FFFF00"/>
              </a:solidFill>
            </a:endParaRPr>
          </a:p>
          <a:p>
            <a:endParaRPr lang="en-US" sz="2000" dirty="0"/>
          </a:p>
        </p:txBody>
      </p:sp>
    </p:spTree>
    <p:extLst>
      <p:ext uri="{BB962C8B-B14F-4D97-AF65-F5344CB8AC3E}">
        <p14:creationId xmlns:p14="http://schemas.microsoft.com/office/powerpoint/2010/main" val="310975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75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800" dirty="0" smtClean="0">
                <a:effectLst/>
              </a:rPr>
              <a:t>Chapter 16</a:t>
            </a:r>
            <a:endParaRPr lang="en-US" sz="4800" dirty="0" smtClean="0">
              <a:effectLst/>
            </a:endParaRP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Review</a:t>
            </a:r>
            <a:endParaRPr lang="en-US" sz="4800" dirty="0" smtClean="0">
              <a:effectLst/>
            </a:endParaRPr>
          </a:p>
          <a:p>
            <a:pPr algn="l"/>
            <a:endParaRPr lang="en-US" sz="4800" dirty="0" smtClean="0">
              <a:effectLst/>
            </a:endParaRPr>
          </a:p>
          <a:p>
            <a:pPr marL="914400" indent="-914400" algn="l">
              <a:buAutoNum type="arabicPeriod" startAt="3"/>
            </a:pPr>
            <a:r>
              <a:rPr lang="en-US" sz="4800" dirty="0" smtClean="0">
                <a:effectLst/>
              </a:rPr>
              <a:t>Comments and Discussion</a:t>
            </a:r>
          </a:p>
          <a:p>
            <a:pPr marL="914400" indent="-914400" algn="l">
              <a:buAutoNum type="arabicPeriod" startAt="3"/>
            </a:pPr>
            <a:endParaRPr lang="en-US" sz="4800" dirty="0">
              <a:effectLst/>
            </a:endParaRPr>
          </a:p>
        </p:txBody>
      </p:sp>
    </p:spTree>
    <p:extLst>
      <p:ext uri="{BB962C8B-B14F-4D97-AF65-F5344CB8AC3E}">
        <p14:creationId xmlns:p14="http://schemas.microsoft.com/office/powerpoint/2010/main" val="35974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8:  Liberties:  Meat Offered to Idols</a:t>
            </a:r>
            <a:endParaRPr lang="en-US" dirty="0">
              <a:solidFill>
                <a:srgbClr val="FFFF00"/>
              </a:solidFill>
            </a:endParaRPr>
          </a:p>
        </p:txBody>
      </p:sp>
      <p:sp>
        <p:nvSpPr>
          <p:cNvPr id="5" name="Rectangle 4"/>
          <p:cNvSpPr/>
          <p:nvPr/>
        </p:nvSpPr>
        <p:spPr>
          <a:xfrm>
            <a:off x="352425" y="731835"/>
            <a:ext cx="8305800" cy="5047536"/>
          </a:xfrm>
          <a:prstGeom prst="rect">
            <a:avLst/>
          </a:prstGeom>
        </p:spPr>
        <p:txBody>
          <a:bodyPr wrap="square">
            <a:spAutoFit/>
          </a:bodyPr>
          <a:lstStyle/>
          <a:p>
            <a:r>
              <a:rPr lang="en-US" sz="2300" dirty="0" smtClean="0">
                <a:solidFill>
                  <a:srgbClr val="FFFF00"/>
                </a:solidFill>
              </a:rPr>
              <a:t>KEY TEXT</a:t>
            </a:r>
          </a:p>
          <a:p>
            <a:r>
              <a:rPr lang="en-US" sz="2300" dirty="0" smtClean="0">
                <a:solidFill>
                  <a:srgbClr val="FFFF00"/>
                </a:solidFill>
              </a:rPr>
              <a:t>Vs. 9 </a:t>
            </a:r>
            <a:r>
              <a:rPr lang="en-US" sz="2300" dirty="0" smtClean="0"/>
              <a:t>But take care that this </a:t>
            </a:r>
            <a:r>
              <a:rPr lang="en-US" sz="2300" dirty="0" smtClean="0"/>
              <a:t>liberty </a:t>
            </a:r>
            <a:r>
              <a:rPr lang="en-US" sz="2300" dirty="0" smtClean="0"/>
              <a:t>of yours does not somehow become a stumbling block to the weak.</a:t>
            </a:r>
            <a:endParaRPr lang="en-US" sz="2300" dirty="0" smtClean="0">
              <a:solidFill>
                <a:srgbClr val="FFFF00"/>
              </a:solidFill>
            </a:endParaRPr>
          </a:p>
          <a:p>
            <a:endParaRPr lang="en-US" sz="2000" dirty="0">
              <a:solidFill>
                <a:srgbClr val="FFFF00"/>
              </a:solidFill>
            </a:endParaRPr>
          </a:p>
          <a:p>
            <a:r>
              <a:rPr lang="en-US" sz="2300" dirty="0" smtClean="0">
                <a:solidFill>
                  <a:srgbClr val="FFFF00"/>
                </a:solidFill>
              </a:rPr>
              <a:t>WHAT WERE THEY DOING?</a:t>
            </a:r>
          </a:p>
          <a:p>
            <a:r>
              <a:rPr lang="en-US" sz="2300" dirty="0" smtClean="0">
                <a:solidFill>
                  <a:srgbClr val="FFFF00"/>
                </a:solidFill>
              </a:rPr>
              <a:t>Vs 1</a:t>
            </a:r>
            <a:r>
              <a:rPr lang="en-US" sz="2300" dirty="0" smtClean="0"/>
              <a:t> Some were comfortable partaking of meat sacrificed to idols while others were not.  Brethren were wounding weaker brethren’s consciences.</a:t>
            </a:r>
          </a:p>
          <a:p>
            <a:endParaRPr lang="en-US" sz="1800" dirty="0" smtClean="0"/>
          </a:p>
          <a:p>
            <a:r>
              <a:rPr lang="en-US" sz="2300" dirty="0" smtClean="0">
                <a:solidFill>
                  <a:srgbClr val="FFFF00"/>
                </a:solidFill>
              </a:rPr>
              <a:t>LESSONS</a:t>
            </a:r>
            <a:endParaRPr lang="en-US" sz="2300" dirty="0">
              <a:solidFill>
                <a:srgbClr val="FFFF00"/>
              </a:solidFill>
            </a:endParaRPr>
          </a:p>
          <a:p>
            <a:r>
              <a:rPr lang="en-US" sz="2300" dirty="0" smtClean="0">
                <a:solidFill>
                  <a:srgbClr val="FFFF00"/>
                </a:solidFill>
              </a:rPr>
              <a:t>Vs  8 </a:t>
            </a:r>
            <a:r>
              <a:rPr lang="en-US" sz="2300" dirty="0" smtClean="0"/>
              <a:t>Food will not commend us to God, nor refraining.</a:t>
            </a:r>
          </a:p>
          <a:p>
            <a:r>
              <a:rPr lang="en-US" sz="2300" dirty="0" smtClean="0">
                <a:solidFill>
                  <a:srgbClr val="FFFF00"/>
                </a:solidFill>
              </a:rPr>
              <a:t>Vs 12-13 </a:t>
            </a:r>
            <a:r>
              <a:rPr lang="en-US" sz="2300" dirty="0" smtClean="0"/>
              <a:t>Sin against a brother and wounding their conscience is sin against Christ.  If food causes my brother to stumble, I will never ear meat again, so that I will not cause my brother to stumble.</a:t>
            </a:r>
            <a:r>
              <a:rPr lang="en-US" sz="2300" dirty="0" smtClean="0">
                <a:solidFill>
                  <a:srgbClr val="FFFF00"/>
                </a:solidFill>
              </a:rPr>
              <a:t> </a:t>
            </a:r>
            <a:endParaRPr lang="en-US" sz="2300" dirty="0"/>
          </a:p>
        </p:txBody>
      </p:sp>
    </p:spTree>
    <p:extLst>
      <p:ext uri="{BB962C8B-B14F-4D97-AF65-F5344CB8AC3E}">
        <p14:creationId xmlns:p14="http://schemas.microsoft.com/office/powerpoint/2010/main" val="40301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9:  Paul’s Liberties</a:t>
            </a:r>
            <a:endParaRPr lang="en-US" dirty="0">
              <a:solidFill>
                <a:srgbClr val="FFFF00"/>
              </a:solidFill>
            </a:endParaRPr>
          </a:p>
        </p:txBody>
      </p:sp>
      <p:sp>
        <p:nvSpPr>
          <p:cNvPr id="5" name="Rectangle 4"/>
          <p:cNvSpPr/>
          <p:nvPr/>
        </p:nvSpPr>
        <p:spPr>
          <a:xfrm>
            <a:off x="352425" y="731835"/>
            <a:ext cx="8305800" cy="4832092"/>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18 </a:t>
            </a:r>
            <a:r>
              <a:rPr lang="en-US" sz="2400" dirty="0" smtClean="0"/>
              <a:t>What then is my reward?  That, when I preach the gospel, I may offer the gospel without charge, so as not to make full use of my right in the gospel.</a:t>
            </a:r>
            <a:r>
              <a:rPr lang="en-US" sz="2400" dirty="0" smtClean="0">
                <a:solidFill>
                  <a:srgbClr val="FFFF00"/>
                </a:solidFill>
              </a:rPr>
              <a:t> </a:t>
            </a:r>
            <a:endParaRPr lang="en-US" sz="2400" dirty="0" smtClean="0"/>
          </a:p>
          <a:p>
            <a:endParaRPr lang="en-US" sz="2400" dirty="0">
              <a:solidFill>
                <a:srgbClr val="FFFF00"/>
              </a:solidFill>
            </a:endParaRPr>
          </a:p>
          <a:p>
            <a:r>
              <a:rPr lang="en-US" sz="2400" dirty="0" smtClean="0">
                <a:solidFill>
                  <a:srgbClr val="FFFF00"/>
                </a:solidFill>
              </a:rPr>
              <a:t>WHAT WERE THEY DOING?</a:t>
            </a:r>
          </a:p>
          <a:p>
            <a:r>
              <a:rPr lang="en-US" sz="2400" dirty="0" smtClean="0"/>
              <a:t>Not adequately considering the conscience of others</a:t>
            </a:r>
          </a:p>
          <a:p>
            <a:endParaRPr lang="en-US" sz="2400" dirty="0" smtClean="0"/>
          </a:p>
          <a:p>
            <a:r>
              <a:rPr lang="en-US" sz="2400" dirty="0" smtClean="0">
                <a:solidFill>
                  <a:srgbClr val="FFFF00"/>
                </a:solidFill>
              </a:rPr>
              <a:t>LESSONS</a:t>
            </a:r>
            <a:endParaRPr lang="en-US" sz="2400" dirty="0">
              <a:solidFill>
                <a:srgbClr val="FFFF00"/>
              </a:solidFill>
            </a:endParaRPr>
          </a:p>
          <a:p>
            <a:r>
              <a:rPr lang="en-US" sz="2400" dirty="0" smtClean="0"/>
              <a:t>Paul was foregoing liberties to which he was entitled to as an apostle and minister of the gospel.</a:t>
            </a:r>
          </a:p>
          <a:p>
            <a:r>
              <a:rPr lang="en-US" sz="2400" dirty="0" smtClean="0">
                <a:solidFill>
                  <a:srgbClr val="FFFF00"/>
                </a:solidFill>
              </a:rPr>
              <a:t>Vs 19-27 </a:t>
            </a:r>
            <a:r>
              <a:rPr lang="en-US" sz="2400" dirty="0" smtClean="0"/>
              <a:t>Paul’s effort to “by all means save some”</a:t>
            </a:r>
            <a:endParaRPr lang="en-US" sz="2000" dirty="0" smtClean="0"/>
          </a:p>
          <a:p>
            <a:endParaRPr lang="en-US" sz="2000" dirty="0"/>
          </a:p>
        </p:txBody>
      </p:sp>
    </p:spTree>
    <p:extLst>
      <p:ext uri="{BB962C8B-B14F-4D97-AF65-F5344CB8AC3E}">
        <p14:creationId xmlns:p14="http://schemas.microsoft.com/office/powerpoint/2010/main" val="15104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10:  Israel’s “Liberties” Lesson</a:t>
            </a:r>
            <a:endParaRPr lang="en-US" dirty="0">
              <a:solidFill>
                <a:srgbClr val="FFFF00"/>
              </a:solidFill>
            </a:endParaRPr>
          </a:p>
        </p:txBody>
      </p:sp>
      <p:sp>
        <p:nvSpPr>
          <p:cNvPr id="5" name="Rectangle 4"/>
          <p:cNvSpPr/>
          <p:nvPr/>
        </p:nvSpPr>
        <p:spPr>
          <a:xfrm>
            <a:off x="352425" y="731835"/>
            <a:ext cx="8305800" cy="5509200"/>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6 </a:t>
            </a:r>
            <a:r>
              <a:rPr lang="en-US" sz="2400" dirty="0" smtClean="0"/>
              <a:t>Now these things happened as examples for us, so that we would not crave evil things as they also craved.</a:t>
            </a:r>
          </a:p>
          <a:p>
            <a:endParaRPr lang="en-US" sz="2400" dirty="0">
              <a:solidFill>
                <a:srgbClr val="FFFF00"/>
              </a:solidFill>
            </a:endParaRPr>
          </a:p>
          <a:p>
            <a:r>
              <a:rPr lang="en-US" sz="2400" dirty="0" smtClean="0">
                <a:solidFill>
                  <a:srgbClr val="FFFF00"/>
                </a:solidFill>
              </a:rPr>
              <a:t>WHAT WERE THEY DOING?</a:t>
            </a:r>
          </a:p>
          <a:p>
            <a:r>
              <a:rPr lang="en-US" sz="2400" dirty="0" smtClean="0"/>
              <a:t>Falling into the same traps as the Israelites.</a:t>
            </a:r>
          </a:p>
          <a:p>
            <a:endParaRPr lang="en-US" sz="2400" dirty="0" smtClean="0"/>
          </a:p>
          <a:p>
            <a:r>
              <a:rPr lang="en-US" sz="2400" dirty="0" smtClean="0">
                <a:solidFill>
                  <a:srgbClr val="FFFF00"/>
                </a:solidFill>
              </a:rPr>
              <a:t>LESSONS</a:t>
            </a:r>
            <a:endParaRPr lang="en-US" sz="2400" dirty="0">
              <a:solidFill>
                <a:srgbClr val="FFFF00"/>
              </a:solidFill>
            </a:endParaRPr>
          </a:p>
          <a:p>
            <a:r>
              <a:rPr lang="en-US" sz="2400" dirty="0" smtClean="0">
                <a:solidFill>
                  <a:srgbClr val="FFFF00"/>
                </a:solidFill>
              </a:rPr>
              <a:t>Vs 6-10 </a:t>
            </a:r>
            <a:r>
              <a:rPr lang="en-US" sz="2400" dirty="0" smtClean="0"/>
              <a:t>Do not be idolaters, nor act immorally, nor try the Lord, nor grumble</a:t>
            </a:r>
            <a:r>
              <a:rPr lang="en-US" sz="2400" dirty="0" smtClean="0"/>
              <a:t>.</a:t>
            </a:r>
          </a:p>
          <a:p>
            <a:r>
              <a:rPr lang="en-US" sz="2400" dirty="0" smtClean="0">
                <a:solidFill>
                  <a:srgbClr val="FFFF00"/>
                </a:solidFill>
              </a:rPr>
              <a:t>Vs 12-13 </a:t>
            </a:r>
            <a:r>
              <a:rPr lang="en-US" sz="2400" dirty="0" smtClean="0"/>
              <a:t>Don’t overestimate your status; God provides a way of escape so that you will be able to endure.</a:t>
            </a:r>
            <a:endParaRPr lang="en-US" sz="2400" dirty="0"/>
          </a:p>
          <a:p>
            <a:endParaRPr lang="en-US" sz="2400" dirty="0" smtClean="0"/>
          </a:p>
          <a:p>
            <a:endParaRPr lang="en-US" sz="2000" dirty="0" smtClean="0"/>
          </a:p>
          <a:p>
            <a:endParaRPr lang="en-US" sz="2000" dirty="0"/>
          </a:p>
        </p:txBody>
      </p:sp>
    </p:spTree>
    <p:extLst>
      <p:ext uri="{BB962C8B-B14F-4D97-AF65-F5344CB8AC3E}">
        <p14:creationId xmlns:p14="http://schemas.microsoft.com/office/powerpoint/2010/main" val="272814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a:t>
            </a:r>
            <a:r>
              <a:rPr lang="en-US" dirty="0" smtClean="0">
                <a:solidFill>
                  <a:srgbClr val="FFFF00"/>
                </a:solidFill>
              </a:rPr>
              <a:t>11:  </a:t>
            </a:r>
            <a:br>
              <a:rPr lang="en-US" dirty="0" smtClean="0">
                <a:solidFill>
                  <a:srgbClr val="FFFF00"/>
                </a:solidFill>
              </a:rPr>
            </a:br>
            <a:r>
              <a:rPr lang="en-US" dirty="0">
                <a:solidFill>
                  <a:srgbClr val="FFFF00"/>
                </a:solidFill>
              </a:rPr>
              <a:t/>
            </a:r>
            <a:br>
              <a:rPr lang="en-US" dirty="0">
                <a:solidFill>
                  <a:srgbClr val="FFFF00"/>
                </a:solidFill>
              </a:rPr>
            </a:br>
            <a:r>
              <a:rPr lang="en-US" dirty="0" err="1" smtClean="0">
                <a:solidFill>
                  <a:srgbClr val="FFFF00"/>
                </a:solidFill>
              </a:rPr>
              <a:t>Ch</a:t>
            </a:r>
            <a:r>
              <a:rPr lang="en-US" dirty="0" smtClean="0">
                <a:solidFill>
                  <a:srgbClr val="FFFF00"/>
                </a:solidFill>
              </a:rPr>
              <a:t> 11:  Head Covering &amp; Lord’s Supper</a:t>
            </a:r>
            <a:br>
              <a:rPr lang="en-US" dirty="0" smtClean="0">
                <a:solidFill>
                  <a:srgbClr val="FFFF00"/>
                </a:solidFill>
              </a:rPr>
            </a:br>
            <a:r>
              <a:rPr lang="en-US" dirty="0">
                <a:solidFill>
                  <a:srgbClr val="FFFF00"/>
                </a:solidFill>
              </a:rPr>
              <a:t/>
            </a:r>
            <a:br>
              <a:rPr lang="en-US" dirty="0">
                <a:solidFill>
                  <a:srgbClr val="FFFF00"/>
                </a:solidFill>
              </a:rPr>
            </a:br>
            <a:endParaRPr lang="en-US" dirty="0">
              <a:solidFill>
                <a:srgbClr val="FFFF00"/>
              </a:solidFill>
            </a:endParaRPr>
          </a:p>
        </p:txBody>
      </p:sp>
      <p:sp>
        <p:nvSpPr>
          <p:cNvPr id="5" name="Rectangle 4"/>
          <p:cNvSpPr/>
          <p:nvPr/>
        </p:nvSpPr>
        <p:spPr>
          <a:xfrm>
            <a:off x="352425" y="731835"/>
            <a:ext cx="8305800" cy="6001643"/>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a:t>
            </a:r>
            <a:r>
              <a:rPr lang="en-US" sz="2400" dirty="0" smtClean="0">
                <a:solidFill>
                  <a:srgbClr val="FFFF00"/>
                </a:solidFill>
              </a:rPr>
              <a:t>18 </a:t>
            </a:r>
            <a:r>
              <a:rPr lang="en-US" sz="2400" dirty="0" smtClean="0"/>
              <a:t>…when you come together as a church, I hear that divisions exist among you; and in part I believe it.\</a:t>
            </a:r>
          </a:p>
          <a:p>
            <a:endParaRPr lang="en-US" sz="1600" dirty="0"/>
          </a:p>
          <a:p>
            <a:r>
              <a:rPr lang="en-US" sz="2400" dirty="0" smtClean="0">
                <a:solidFill>
                  <a:srgbClr val="FFFF00"/>
                </a:solidFill>
              </a:rPr>
              <a:t>WHAT WERE THEY DOING?</a:t>
            </a:r>
          </a:p>
          <a:p>
            <a:r>
              <a:rPr lang="en-US" sz="2400" dirty="0" smtClean="0">
                <a:solidFill>
                  <a:srgbClr val="FFFF00"/>
                </a:solidFill>
              </a:rPr>
              <a:t>Vs. 17 </a:t>
            </a:r>
            <a:r>
              <a:rPr lang="en-US" sz="2400" dirty="0" smtClean="0"/>
              <a:t>Come together not for the better but for the worse.</a:t>
            </a:r>
          </a:p>
          <a:p>
            <a:r>
              <a:rPr lang="en-US" sz="2400" dirty="0" smtClean="0">
                <a:solidFill>
                  <a:srgbClr val="FFFF00"/>
                </a:solidFill>
              </a:rPr>
              <a:t>Vs. 20</a:t>
            </a:r>
            <a:r>
              <a:rPr lang="en-US" sz="2400" dirty="0" smtClean="0"/>
              <a:t> When you meet together, it is not to eat the Lord’s Supper</a:t>
            </a:r>
            <a:endParaRPr lang="en-US" sz="2400" dirty="0" smtClean="0"/>
          </a:p>
          <a:p>
            <a:endParaRPr lang="en-US" sz="1600" dirty="0" smtClean="0"/>
          </a:p>
          <a:p>
            <a:r>
              <a:rPr lang="en-US" sz="2400" dirty="0" smtClean="0">
                <a:solidFill>
                  <a:srgbClr val="FFFF00"/>
                </a:solidFill>
              </a:rPr>
              <a:t>LESSONS</a:t>
            </a:r>
            <a:endParaRPr lang="en-US" sz="2400" dirty="0">
              <a:solidFill>
                <a:srgbClr val="FFFF00"/>
              </a:solidFill>
            </a:endParaRPr>
          </a:p>
          <a:p>
            <a:r>
              <a:rPr lang="en-US" sz="2400" dirty="0" smtClean="0">
                <a:solidFill>
                  <a:srgbClr val="FFFF00"/>
                </a:solidFill>
              </a:rPr>
              <a:t>Vs </a:t>
            </a:r>
            <a:r>
              <a:rPr lang="en-US" sz="2400" dirty="0" smtClean="0">
                <a:solidFill>
                  <a:srgbClr val="FFFF00"/>
                </a:solidFill>
              </a:rPr>
              <a:t>3 </a:t>
            </a:r>
            <a:r>
              <a:rPr lang="en-US" sz="2400" dirty="0" smtClean="0"/>
              <a:t>God – Christ – every man - woman</a:t>
            </a:r>
            <a:endParaRPr lang="en-US" sz="2400" dirty="0" smtClean="0"/>
          </a:p>
          <a:p>
            <a:r>
              <a:rPr lang="en-US" sz="2400" dirty="0" smtClean="0">
                <a:solidFill>
                  <a:srgbClr val="FFFF00"/>
                </a:solidFill>
              </a:rPr>
              <a:t>Vs 26f </a:t>
            </a:r>
            <a:r>
              <a:rPr lang="en-US" sz="2400" dirty="0" smtClean="0"/>
              <a:t>Lord’s Supper:  proclaiming the Lord’s death, one must examine himself so that he does not eat unworthily, wait for one another.</a:t>
            </a:r>
          </a:p>
          <a:p>
            <a:r>
              <a:rPr lang="en-US" sz="2400" dirty="0" smtClean="0">
                <a:solidFill>
                  <a:srgbClr val="FFFF00"/>
                </a:solidFill>
              </a:rPr>
              <a:t>Vs 31</a:t>
            </a:r>
            <a:r>
              <a:rPr lang="en-US" sz="2400" dirty="0" smtClean="0"/>
              <a:t> If we judged ourselves rightly, we would not be judged.</a:t>
            </a:r>
            <a:endParaRPr lang="en-US" sz="2400" dirty="0"/>
          </a:p>
          <a:p>
            <a:endParaRPr lang="en-US" sz="2400" dirty="0" smtClean="0"/>
          </a:p>
          <a:p>
            <a:endParaRPr lang="en-US" sz="2000" dirty="0" smtClean="0"/>
          </a:p>
          <a:p>
            <a:endParaRPr lang="en-US" sz="2000" dirty="0"/>
          </a:p>
        </p:txBody>
      </p:sp>
    </p:spTree>
    <p:extLst>
      <p:ext uri="{BB962C8B-B14F-4D97-AF65-F5344CB8AC3E}">
        <p14:creationId xmlns:p14="http://schemas.microsoft.com/office/powerpoint/2010/main" val="10208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a:t>
            </a:r>
            <a:r>
              <a:rPr lang="en-US" dirty="0" smtClean="0">
                <a:solidFill>
                  <a:srgbClr val="FFFF00"/>
                </a:solidFill>
              </a:rPr>
              <a:t>12:  Spiritual Gifts:  Members of One Body</a:t>
            </a:r>
            <a:endParaRPr lang="en-US" dirty="0">
              <a:solidFill>
                <a:srgbClr val="FFFF00"/>
              </a:solidFill>
            </a:endParaRPr>
          </a:p>
        </p:txBody>
      </p:sp>
      <p:sp>
        <p:nvSpPr>
          <p:cNvPr id="5" name="Rectangle 4"/>
          <p:cNvSpPr/>
          <p:nvPr/>
        </p:nvSpPr>
        <p:spPr>
          <a:xfrm>
            <a:off x="352425" y="731835"/>
            <a:ext cx="8305800" cy="4893647"/>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a:t>
            </a:r>
            <a:r>
              <a:rPr lang="en-US" sz="2400" dirty="0" smtClean="0">
                <a:solidFill>
                  <a:srgbClr val="FFFF00"/>
                </a:solidFill>
              </a:rPr>
              <a:t>12</a:t>
            </a:r>
            <a:r>
              <a:rPr lang="en-US" sz="2400" dirty="0" smtClean="0"/>
              <a:t> For even as the body is one and yet has many members, and all the members of the body, though they are many, are one body, so also is Christ.</a:t>
            </a:r>
            <a:endParaRPr lang="en-US" sz="2400" dirty="0" smtClean="0"/>
          </a:p>
          <a:p>
            <a:endParaRPr lang="en-US" sz="2400" dirty="0">
              <a:solidFill>
                <a:srgbClr val="FFFF00"/>
              </a:solidFill>
            </a:endParaRPr>
          </a:p>
          <a:p>
            <a:r>
              <a:rPr lang="en-US" sz="2400" dirty="0" smtClean="0">
                <a:solidFill>
                  <a:srgbClr val="FFFF00"/>
                </a:solidFill>
              </a:rPr>
              <a:t>WHAT WERE THEY DOING?</a:t>
            </a:r>
          </a:p>
          <a:p>
            <a:r>
              <a:rPr lang="en-US" sz="2400" dirty="0" smtClean="0"/>
              <a:t>Having trouble understanding the variety of gifts and seemingly showing partiality based on gifts.</a:t>
            </a:r>
            <a:endParaRPr lang="en-US" sz="2400" dirty="0" smtClean="0"/>
          </a:p>
          <a:p>
            <a:endParaRPr lang="en-US" sz="2400" dirty="0" smtClean="0"/>
          </a:p>
          <a:p>
            <a:r>
              <a:rPr lang="en-US" sz="2400" dirty="0" smtClean="0">
                <a:solidFill>
                  <a:srgbClr val="FFFF00"/>
                </a:solidFill>
              </a:rPr>
              <a:t>LESSONS</a:t>
            </a:r>
          </a:p>
          <a:p>
            <a:r>
              <a:rPr lang="en-US" sz="2400" dirty="0" smtClean="0">
                <a:solidFill>
                  <a:srgbClr val="FFFF00"/>
                </a:solidFill>
              </a:rPr>
              <a:t>Vs 7 </a:t>
            </a:r>
            <a:r>
              <a:rPr lang="en-US" sz="2400" dirty="0" smtClean="0"/>
              <a:t>manifestations of the Spirit were for the common good</a:t>
            </a:r>
          </a:p>
          <a:p>
            <a:r>
              <a:rPr lang="en-US" sz="2400" dirty="0" smtClean="0">
                <a:solidFill>
                  <a:srgbClr val="FFFF00"/>
                </a:solidFill>
              </a:rPr>
              <a:t>Vs 18 </a:t>
            </a:r>
            <a:r>
              <a:rPr lang="en-US" sz="2400" dirty="0" smtClean="0"/>
              <a:t>God has placed the members, each one of them, in the body, just as he desired.</a:t>
            </a:r>
            <a:endParaRPr lang="en-US" sz="2000" dirty="0"/>
          </a:p>
        </p:txBody>
      </p:sp>
    </p:spTree>
    <p:extLst>
      <p:ext uri="{BB962C8B-B14F-4D97-AF65-F5344CB8AC3E}">
        <p14:creationId xmlns:p14="http://schemas.microsoft.com/office/powerpoint/2010/main" val="58371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a:t>
            </a:r>
            <a:r>
              <a:rPr lang="en-US" dirty="0" smtClean="0">
                <a:solidFill>
                  <a:srgbClr val="FFFF00"/>
                </a:solidFill>
              </a:rPr>
              <a:t>13:  Spiritual Gifts:  Love is Better</a:t>
            </a:r>
            <a:endParaRPr lang="en-US" dirty="0">
              <a:solidFill>
                <a:srgbClr val="FFFF00"/>
              </a:solidFill>
            </a:endParaRPr>
          </a:p>
        </p:txBody>
      </p:sp>
      <p:sp>
        <p:nvSpPr>
          <p:cNvPr id="5" name="Rectangle 4"/>
          <p:cNvSpPr/>
          <p:nvPr/>
        </p:nvSpPr>
        <p:spPr>
          <a:xfrm>
            <a:off x="352425" y="731835"/>
            <a:ext cx="8305800" cy="5262979"/>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a:t>
            </a:r>
            <a:r>
              <a:rPr lang="en-US" sz="2400" dirty="0" smtClean="0">
                <a:solidFill>
                  <a:srgbClr val="FFFF00"/>
                </a:solidFill>
              </a:rPr>
              <a:t>1-3 </a:t>
            </a:r>
            <a:r>
              <a:rPr lang="en-US" sz="2400" dirty="0" smtClean="0"/>
              <a:t>without love: we are useless noise, we are nothing, </a:t>
            </a:r>
            <a:r>
              <a:rPr lang="en-US" sz="2400" dirty="0" smtClean="0"/>
              <a:t>actions </a:t>
            </a:r>
            <a:r>
              <a:rPr lang="en-US" sz="2400" dirty="0" smtClean="0"/>
              <a:t>profit us nothing</a:t>
            </a:r>
            <a:endParaRPr lang="en-US" sz="2400" dirty="0" smtClean="0"/>
          </a:p>
          <a:p>
            <a:endParaRPr lang="en-US" sz="1800" dirty="0">
              <a:solidFill>
                <a:srgbClr val="FFFF00"/>
              </a:solidFill>
            </a:endParaRPr>
          </a:p>
          <a:p>
            <a:r>
              <a:rPr lang="en-US" sz="2400" dirty="0" smtClean="0">
                <a:solidFill>
                  <a:srgbClr val="FFFF00"/>
                </a:solidFill>
              </a:rPr>
              <a:t>WHAT WERE THEY DOING?</a:t>
            </a:r>
          </a:p>
          <a:p>
            <a:r>
              <a:rPr lang="en-US" sz="2400" dirty="0" smtClean="0"/>
              <a:t>They focused on the actions, or gifts, rather than the motivation fo</a:t>
            </a:r>
            <a:r>
              <a:rPr lang="en-US" sz="2400" dirty="0" smtClean="0"/>
              <a:t>r using them.</a:t>
            </a:r>
            <a:endParaRPr lang="en-US" sz="2400" dirty="0" smtClean="0"/>
          </a:p>
          <a:p>
            <a:endParaRPr lang="en-US" sz="1800" dirty="0" smtClean="0"/>
          </a:p>
          <a:p>
            <a:r>
              <a:rPr lang="en-US" sz="2400" dirty="0" smtClean="0">
                <a:solidFill>
                  <a:srgbClr val="FFFF00"/>
                </a:solidFill>
              </a:rPr>
              <a:t>LESSONS</a:t>
            </a:r>
          </a:p>
          <a:p>
            <a:r>
              <a:rPr lang="en-US" sz="2400" dirty="0" smtClean="0">
                <a:solidFill>
                  <a:srgbClr val="FFFF00"/>
                </a:solidFill>
              </a:rPr>
              <a:t>Vs 4f </a:t>
            </a:r>
            <a:r>
              <a:rPr lang="en-US" sz="2400" dirty="0" smtClean="0"/>
              <a:t>Love is patient, kind, not jealous, doesn’t brag, is not arrogant, does not act unbecomingly, does not seek its own, is not provoked, doesn’t take into account a wrong suffered, doesn’t rejoice in unrighteousness, rejoices with the truth, bears, believes, hopes, and endures all things.  LOVE NEVER FAILS.</a:t>
            </a:r>
            <a:endParaRPr lang="en-US" sz="2000" dirty="0"/>
          </a:p>
        </p:txBody>
      </p:sp>
    </p:spTree>
    <p:extLst>
      <p:ext uri="{BB962C8B-B14F-4D97-AF65-F5344CB8AC3E}">
        <p14:creationId xmlns:p14="http://schemas.microsoft.com/office/powerpoint/2010/main" val="6480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a:t>
            </a:r>
            <a:r>
              <a:rPr lang="en-US" dirty="0" smtClean="0">
                <a:solidFill>
                  <a:srgbClr val="FFFF00"/>
                </a:solidFill>
              </a:rPr>
              <a:t>14:  Spiritual Gifts:  Strive for Edification</a:t>
            </a:r>
            <a:endParaRPr lang="en-US" dirty="0">
              <a:solidFill>
                <a:srgbClr val="FFFF00"/>
              </a:solidFill>
            </a:endParaRPr>
          </a:p>
        </p:txBody>
      </p:sp>
      <p:sp>
        <p:nvSpPr>
          <p:cNvPr id="5" name="Rectangle 4"/>
          <p:cNvSpPr/>
          <p:nvPr/>
        </p:nvSpPr>
        <p:spPr>
          <a:xfrm>
            <a:off x="352425" y="742593"/>
            <a:ext cx="8305800" cy="4154984"/>
          </a:xfrm>
          <a:prstGeom prst="rect">
            <a:avLst/>
          </a:prstGeom>
        </p:spPr>
        <p:txBody>
          <a:bodyPr wrap="square">
            <a:spAutoFit/>
          </a:bodyPr>
          <a:lstStyle/>
          <a:p>
            <a:r>
              <a:rPr lang="en-US" sz="2400" dirty="0" smtClean="0">
                <a:solidFill>
                  <a:srgbClr val="FFFF00"/>
                </a:solidFill>
              </a:rPr>
              <a:t>KEY </a:t>
            </a:r>
            <a:r>
              <a:rPr lang="en-US" sz="2400" dirty="0">
                <a:solidFill>
                  <a:srgbClr val="FFFF00"/>
                </a:solidFill>
              </a:rPr>
              <a:t>TEXT</a:t>
            </a:r>
          </a:p>
          <a:p>
            <a:r>
              <a:rPr lang="en-US" sz="2400" dirty="0">
                <a:solidFill>
                  <a:srgbClr val="FFFF00"/>
                </a:solidFill>
              </a:rPr>
              <a:t>Vs 26 </a:t>
            </a:r>
            <a:r>
              <a:rPr lang="en-US" sz="2400" dirty="0"/>
              <a:t>Let all things be done for edification</a:t>
            </a:r>
          </a:p>
          <a:p>
            <a:endParaRPr lang="en-US" sz="2400" dirty="0">
              <a:solidFill>
                <a:srgbClr val="FFFF00"/>
              </a:solidFill>
            </a:endParaRPr>
          </a:p>
          <a:p>
            <a:r>
              <a:rPr lang="en-US" sz="2400" dirty="0">
                <a:solidFill>
                  <a:srgbClr val="FFFF00"/>
                </a:solidFill>
              </a:rPr>
              <a:t>WHAT WERE THEY DOING?</a:t>
            </a:r>
          </a:p>
          <a:p>
            <a:r>
              <a:rPr lang="en-US" sz="2400" dirty="0"/>
              <a:t>Placing the display of gifts above </a:t>
            </a:r>
            <a:r>
              <a:rPr lang="en-US" sz="2400" dirty="0" smtClean="0"/>
              <a:t>the edification </a:t>
            </a:r>
            <a:r>
              <a:rPr lang="en-US" sz="2400" dirty="0"/>
              <a:t>of the church</a:t>
            </a:r>
          </a:p>
          <a:p>
            <a:endParaRPr lang="en-US" sz="2400" dirty="0"/>
          </a:p>
          <a:p>
            <a:r>
              <a:rPr lang="en-US" sz="2400" dirty="0">
                <a:solidFill>
                  <a:srgbClr val="FFFF00"/>
                </a:solidFill>
              </a:rPr>
              <a:t>LESSONS</a:t>
            </a:r>
          </a:p>
          <a:p>
            <a:r>
              <a:rPr lang="en-US" sz="2400" dirty="0" smtClean="0">
                <a:solidFill>
                  <a:srgbClr val="FFFF00"/>
                </a:solidFill>
              </a:rPr>
              <a:t>Vs 33 </a:t>
            </a:r>
            <a:r>
              <a:rPr lang="en-US" sz="2400" dirty="0" smtClean="0"/>
              <a:t>God is not a God of confusion but of peace, as in all the churches of the saints. </a:t>
            </a:r>
          </a:p>
          <a:p>
            <a:r>
              <a:rPr lang="en-US" sz="2400" dirty="0" smtClean="0">
                <a:solidFill>
                  <a:srgbClr val="FFFF00"/>
                </a:solidFill>
              </a:rPr>
              <a:t>Vs </a:t>
            </a:r>
            <a:r>
              <a:rPr lang="en-US" sz="2400" dirty="0">
                <a:solidFill>
                  <a:srgbClr val="FFFF00"/>
                </a:solidFill>
              </a:rPr>
              <a:t>40 </a:t>
            </a:r>
            <a:r>
              <a:rPr lang="en-US" sz="2400" dirty="0"/>
              <a:t>But all things must be done properly and in an orderly manner.</a:t>
            </a:r>
            <a:endParaRPr lang="en-US" sz="2400" dirty="0"/>
          </a:p>
        </p:txBody>
      </p:sp>
    </p:spTree>
    <p:extLst>
      <p:ext uri="{BB962C8B-B14F-4D97-AF65-F5344CB8AC3E}">
        <p14:creationId xmlns:p14="http://schemas.microsoft.com/office/powerpoint/2010/main" val="42303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charRg st="9" end="5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charRg st="77" end="14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charRg st="151" end="24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charRg st="240" end="30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a:t>
            </a:r>
            <a:r>
              <a:rPr lang="en-US" dirty="0" smtClean="0">
                <a:solidFill>
                  <a:srgbClr val="FFFF00"/>
                </a:solidFill>
              </a:rPr>
              <a:t>15:  Summary of the Gospel</a:t>
            </a:r>
            <a:endParaRPr lang="en-US" dirty="0">
              <a:solidFill>
                <a:srgbClr val="FFFF00"/>
              </a:solidFill>
            </a:endParaRPr>
          </a:p>
        </p:txBody>
      </p:sp>
      <p:sp>
        <p:nvSpPr>
          <p:cNvPr id="5" name="Rectangle 4"/>
          <p:cNvSpPr/>
          <p:nvPr/>
        </p:nvSpPr>
        <p:spPr>
          <a:xfrm>
            <a:off x="352425" y="731835"/>
            <a:ext cx="8305800" cy="4893647"/>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14f </a:t>
            </a:r>
            <a:r>
              <a:rPr lang="en-US" sz="2400" dirty="0" smtClean="0"/>
              <a:t>if Christ has not been raised, then our preaching vain, your faith also is vain…but now Christ has been raised…</a:t>
            </a:r>
          </a:p>
          <a:p>
            <a:endParaRPr lang="en-US" sz="2400" dirty="0">
              <a:solidFill>
                <a:srgbClr val="FFFF00"/>
              </a:solidFill>
            </a:endParaRPr>
          </a:p>
          <a:p>
            <a:r>
              <a:rPr lang="en-US" sz="2400" dirty="0" smtClean="0">
                <a:solidFill>
                  <a:srgbClr val="FFFF00"/>
                </a:solidFill>
              </a:rPr>
              <a:t>WHAT WERE THEY DOING?</a:t>
            </a:r>
          </a:p>
          <a:p>
            <a:r>
              <a:rPr lang="en-US" sz="2400" dirty="0" smtClean="0">
                <a:solidFill>
                  <a:srgbClr val="FFFF00"/>
                </a:solidFill>
              </a:rPr>
              <a:t>Vs 12</a:t>
            </a:r>
            <a:r>
              <a:rPr lang="en-US" sz="2400" dirty="0" smtClean="0"/>
              <a:t> Some were saying there is no resurrection from the dead</a:t>
            </a:r>
            <a:endParaRPr lang="en-US" sz="2400" dirty="0" smtClean="0"/>
          </a:p>
          <a:p>
            <a:endParaRPr lang="en-US" sz="2400" dirty="0" smtClean="0"/>
          </a:p>
          <a:p>
            <a:r>
              <a:rPr lang="en-US" sz="2400" dirty="0" smtClean="0">
                <a:solidFill>
                  <a:srgbClr val="FFFF00"/>
                </a:solidFill>
              </a:rPr>
              <a:t>LESSONS</a:t>
            </a:r>
          </a:p>
          <a:p>
            <a:r>
              <a:rPr lang="en-US" sz="2400" dirty="0" smtClean="0">
                <a:solidFill>
                  <a:srgbClr val="FFFF00"/>
                </a:solidFill>
              </a:rPr>
              <a:t>Vs </a:t>
            </a:r>
            <a:r>
              <a:rPr lang="en-US" sz="2400" dirty="0">
                <a:solidFill>
                  <a:srgbClr val="FFFF00"/>
                </a:solidFill>
              </a:rPr>
              <a:t>40 </a:t>
            </a:r>
            <a:r>
              <a:rPr lang="en-US" sz="2400" dirty="0" smtClean="0"/>
              <a:t>The last enemy that will be abolished is death.</a:t>
            </a:r>
          </a:p>
          <a:p>
            <a:r>
              <a:rPr lang="en-US" sz="2400" dirty="0" smtClean="0">
                <a:solidFill>
                  <a:srgbClr val="FFFF00"/>
                </a:solidFill>
              </a:rPr>
              <a:t>Vs 49</a:t>
            </a:r>
            <a:r>
              <a:rPr lang="en-US" sz="2400" dirty="0" smtClean="0"/>
              <a:t> Just as we have borne the image of the earthly, we will also bear the image of the heavenly.</a:t>
            </a:r>
          </a:p>
          <a:p>
            <a:r>
              <a:rPr lang="en-US" sz="2400" dirty="0" smtClean="0">
                <a:solidFill>
                  <a:srgbClr val="FFFF00"/>
                </a:solidFill>
              </a:rPr>
              <a:t>Vs 58 </a:t>
            </a:r>
            <a:r>
              <a:rPr lang="en-US" sz="2400" dirty="0" smtClean="0"/>
              <a:t>Therefore be steadfast, immovable always abounding in the work of the Lord</a:t>
            </a:r>
            <a:endParaRPr lang="en-US" sz="2400" dirty="0"/>
          </a:p>
        </p:txBody>
      </p:sp>
    </p:spTree>
    <p:extLst>
      <p:ext uri="{BB962C8B-B14F-4D97-AF65-F5344CB8AC3E}">
        <p14:creationId xmlns:p14="http://schemas.microsoft.com/office/powerpoint/2010/main" val="76409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charRg st="222" end="27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charRg st="276" end="37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charRg st="375" end="45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71"/>
            <a:ext cx="9144000" cy="343429"/>
          </a:xfrm>
        </p:spPr>
        <p:txBody>
          <a:bodyPr>
            <a:normAutofit fontScale="90000"/>
          </a:bodyPr>
          <a:lstStyle/>
          <a:p>
            <a:r>
              <a:rPr lang="en-US" dirty="0" err="1" smtClean="0">
                <a:solidFill>
                  <a:srgbClr val="FFFF00"/>
                </a:solidFill>
              </a:rPr>
              <a:t>Ch</a:t>
            </a:r>
            <a:r>
              <a:rPr lang="en-US" dirty="0" smtClean="0">
                <a:solidFill>
                  <a:srgbClr val="FFFF00"/>
                </a:solidFill>
              </a:rPr>
              <a:t> </a:t>
            </a:r>
            <a:r>
              <a:rPr lang="en-US" dirty="0" smtClean="0">
                <a:solidFill>
                  <a:srgbClr val="FFFF00"/>
                </a:solidFill>
              </a:rPr>
              <a:t>16:  Collection for the Saints</a:t>
            </a:r>
            <a:endParaRPr lang="en-US" dirty="0">
              <a:solidFill>
                <a:srgbClr val="FFFF00"/>
              </a:solidFill>
            </a:endParaRPr>
          </a:p>
        </p:txBody>
      </p:sp>
      <p:sp>
        <p:nvSpPr>
          <p:cNvPr id="5" name="Rectangle 4"/>
          <p:cNvSpPr/>
          <p:nvPr/>
        </p:nvSpPr>
        <p:spPr>
          <a:xfrm>
            <a:off x="352425" y="731835"/>
            <a:ext cx="8305800" cy="1200329"/>
          </a:xfrm>
          <a:prstGeom prst="rect">
            <a:avLst/>
          </a:prstGeom>
        </p:spPr>
        <p:txBody>
          <a:bodyPr wrap="square">
            <a:spAutoFit/>
          </a:bodyPr>
          <a:lstStyle/>
          <a:p>
            <a:r>
              <a:rPr lang="en-US" sz="2400" dirty="0" smtClean="0">
                <a:solidFill>
                  <a:srgbClr val="FFFF00"/>
                </a:solidFill>
              </a:rPr>
              <a:t>KEY TEXT</a:t>
            </a:r>
          </a:p>
          <a:p>
            <a:r>
              <a:rPr lang="en-US" sz="2400" dirty="0" smtClean="0">
                <a:solidFill>
                  <a:srgbClr val="FFFF00"/>
                </a:solidFill>
              </a:rPr>
              <a:t>Vs. </a:t>
            </a:r>
            <a:r>
              <a:rPr lang="en-US" sz="2400" dirty="0" smtClean="0">
                <a:solidFill>
                  <a:srgbClr val="FFFF00"/>
                </a:solidFill>
              </a:rPr>
              <a:t>12-13</a:t>
            </a:r>
            <a:r>
              <a:rPr lang="en-US" sz="2400" dirty="0" smtClean="0"/>
              <a:t> Be on the alert, stand firm in the faith, act like men, be strong.  Let all that you do be done in </a:t>
            </a:r>
            <a:r>
              <a:rPr lang="en-US" sz="2400" smtClean="0"/>
              <a:t>love.</a:t>
            </a:r>
            <a:endParaRPr lang="en-US" sz="2400" dirty="0" smtClean="0"/>
          </a:p>
        </p:txBody>
      </p:sp>
    </p:spTree>
    <p:extLst>
      <p:ext uri="{BB962C8B-B14F-4D97-AF65-F5344CB8AC3E}">
        <p14:creationId xmlns:p14="http://schemas.microsoft.com/office/powerpoint/2010/main" val="308515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6471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989" y="133769"/>
            <a:ext cx="8589039" cy="5395661"/>
          </a:xfrm>
        </p:spPr>
        <p:txBody>
          <a:bodyPr>
            <a:noAutofit/>
          </a:bodyPr>
          <a:lstStyle/>
          <a:p>
            <a:pPr marL="0" indent="0">
              <a:buNone/>
            </a:pPr>
            <a:r>
              <a:rPr lang="en-US" sz="2800" dirty="0">
                <a:solidFill>
                  <a:srgbClr val="FFFF00"/>
                </a:solidFill>
              </a:rPr>
              <a:t>1 Corinthians  </a:t>
            </a:r>
            <a:r>
              <a:rPr lang="en-US" sz="2800" dirty="0" smtClean="0">
                <a:solidFill>
                  <a:srgbClr val="FFFF00"/>
                </a:solidFill>
              </a:rPr>
              <a:t>16</a:t>
            </a:r>
          </a:p>
          <a:p>
            <a:pPr>
              <a:buFontTx/>
              <a:buChar char="-"/>
            </a:pPr>
            <a:r>
              <a:rPr lang="en-US" sz="2800" dirty="0" smtClean="0">
                <a:solidFill>
                  <a:schemeClr val="tx1"/>
                </a:solidFill>
              </a:rPr>
              <a:t>Prefaced by 15:58</a:t>
            </a:r>
          </a:p>
          <a:p>
            <a:pPr>
              <a:buFontTx/>
              <a:buChar char="-"/>
            </a:pPr>
            <a:r>
              <a:rPr lang="en-US" sz="2800" dirty="0" smtClean="0">
                <a:solidFill>
                  <a:schemeClr val="tx1"/>
                </a:solidFill>
              </a:rPr>
              <a:t>Th</a:t>
            </a:r>
            <a:r>
              <a:rPr lang="en-US" sz="2800" dirty="0" smtClean="0">
                <a:solidFill>
                  <a:schemeClr val="tx1"/>
                </a:solidFill>
              </a:rPr>
              <a:t>e collection</a:t>
            </a:r>
          </a:p>
          <a:p>
            <a:pPr lvl="1">
              <a:buFontTx/>
              <a:buChar char="-"/>
            </a:pPr>
            <a:r>
              <a:rPr lang="en-US" sz="2500" dirty="0" smtClean="0">
                <a:solidFill>
                  <a:schemeClr val="tx1"/>
                </a:solidFill>
              </a:rPr>
              <a:t>On the first day of every week</a:t>
            </a:r>
          </a:p>
          <a:p>
            <a:pPr lvl="1">
              <a:buFontTx/>
              <a:buChar char="-"/>
            </a:pPr>
            <a:r>
              <a:rPr lang="en-US" sz="2500" dirty="0" smtClean="0">
                <a:solidFill>
                  <a:schemeClr val="tx1"/>
                </a:solidFill>
              </a:rPr>
              <a:t>Each one to put aside and save – store up, deposit</a:t>
            </a:r>
          </a:p>
          <a:p>
            <a:pPr lvl="1">
              <a:buFontTx/>
              <a:buChar char="-"/>
            </a:pPr>
            <a:r>
              <a:rPr lang="en-US" sz="2500" dirty="0" smtClean="0">
                <a:solidFill>
                  <a:schemeClr val="tx1"/>
                </a:solidFill>
              </a:rPr>
              <a:t>As he may prosper – as one is able</a:t>
            </a:r>
          </a:p>
          <a:p>
            <a:pPr lvl="1">
              <a:buFontTx/>
              <a:buChar char="-"/>
            </a:pPr>
            <a:r>
              <a:rPr lang="en-US" sz="2500" dirty="0" smtClean="0">
                <a:solidFill>
                  <a:schemeClr val="tx1"/>
                </a:solidFill>
              </a:rPr>
              <a:t>So no collections be made when I come</a:t>
            </a:r>
          </a:p>
          <a:p>
            <a:pPr>
              <a:buFontTx/>
              <a:buChar char="-"/>
            </a:pPr>
            <a:r>
              <a:rPr lang="en-US" sz="2800" dirty="0" smtClean="0">
                <a:solidFill>
                  <a:schemeClr val="tx1"/>
                </a:solidFill>
              </a:rPr>
              <a:t>Other things</a:t>
            </a:r>
          </a:p>
          <a:p>
            <a:pPr lvl="1">
              <a:buFontTx/>
              <a:buChar char="-"/>
            </a:pPr>
            <a:r>
              <a:rPr lang="en-US" sz="2500" dirty="0" smtClean="0">
                <a:solidFill>
                  <a:schemeClr val="tx1"/>
                </a:solidFill>
              </a:rPr>
              <a:t>Paul is coming after he goes through Macedonia</a:t>
            </a:r>
          </a:p>
          <a:p>
            <a:pPr lvl="1">
              <a:buFontTx/>
              <a:buChar char="-"/>
            </a:pPr>
            <a:r>
              <a:rPr lang="en-US" sz="2500" dirty="0" smtClean="0">
                <a:solidFill>
                  <a:schemeClr val="tx1"/>
                </a:solidFill>
              </a:rPr>
              <a:t>If Timothy comes be a blessing to him (10-11)</a:t>
            </a:r>
          </a:p>
          <a:p>
            <a:pPr lvl="1">
              <a:buFontTx/>
              <a:buChar char="-"/>
            </a:pPr>
            <a:r>
              <a:rPr lang="en-US" sz="2500" dirty="0" smtClean="0">
                <a:solidFill>
                  <a:schemeClr val="tx1"/>
                </a:solidFill>
              </a:rPr>
              <a:t>Call to strength and love (13-14)</a:t>
            </a:r>
          </a:p>
          <a:p>
            <a:pPr lvl="1">
              <a:buFontTx/>
              <a:buChar char="-"/>
            </a:pPr>
            <a:r>
              <a:rPr lang="en-US" sz="2500" dirty="0" smtClean="0">
                <a:solidFill>
                  <a:schemeClr val="tx1"/>
                </a:solidFill>
              </a:rPr>
              <a:t>“My love be with you all in Christ Jesus.  Amen (24)</a:t>
            </a:r>
          </a:p>
          <a:p>
            <a:pPr lvl="1">
              <a:buFontTx/>
              <a:buChar char="-"/>
            </a:pPr>
            <a:endParaRPr lang="en-US" sz="2500" dirty="0">
              <a:solidFill>
                <a:schemeClr val="tx1"/>
              </a:solidFill>
            </a:endParaRPr>
          </a:p>
        </p:txBody>
      </p:sp>
    </p:spTree>
    <p:extLst>
      <p:ext uri="{BB962C8B-B14F-4D97-AF65-F5344CB8AC3E}">
        <p14:creationId xmlns:p14="http://schemas.microsoft.com/office/powerpoint/2010/main" val="14384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1" y="962652"/>
            <a:ext cx="7486649" cy="3416320"/>
          </a:xfrm>
          <a:prstGeom prst="rect">
            <a:avLst/>
          </a:prstGeom>
        </p:spPr>
        <p:txBody>
          <a:bodyPr wrap="square">
            <a:spAutoFit/>
          </a:bodyPr>
          <a:lstStyle/>
          <a:p>
            <a:pPr marL="342900" indent="-342900">
              <a:buFont typeface="Wingdings" panose="05000000000000000000" pitchFamily="2" charset="2"/>
              <a:buChar char="ü"/>
            </a:pPr>
            <a:r>
              <a:rPr lang="en-US" sz="2400" dirty="0"/>
              <a:t>Questions about inspiration</a:t>
            </a:r>
          </a:p>
          <a:p>
            <a:pPr marL="342900" indent="-342900">
              <a:buFont typeface="Wingdings" panose="05000000000000000000" pitchFamily="2" charset="2"/>
              <a:buChar char="ü"/>
            </a:pPr>
            <a:r>
              <a:rPr lang="en-US" sz="2400" dirty="0"/>
              <a:t>Problems of addictive behavior (sexual, drugs, alcohol, tobacco ) </a:t>
            </a:r>
            <a:r>
              <a:rPr lang="en-US" sz="2400" dirty="0" smtClean="0"/>
              <a:t>chap 6</a:t>
            </a:r>
          </a:p>
          <a:p>
            <a:pPr marL="342900" indent="-342900">
              <a:buFont typeface="Wingdings" panose="05000000000000000000" pitchFamily="2" charset="2"/>
              <a:buChar char="ü"/>
            </a:pPr>
            <a:r>
              <a:rPr lang="en-US" sz="2400" dirty="0" smtClean="0"/>
              <a:t>Living with an unbelieving spouse (chap 7)</a:t>
            </a:r>
          </a:p>
          <a:p>
            <a:pPr marL="342900" indent="-342900">
              <a:buFont typeface="Wingdings" panose="05000000000000000000" pitchFamily="2" charset="2"/>
              <a:buChar char="ü"/>
            </a:pPr>
            <a:r>
              <a:rPr lang="en-US" sz="2400" dirty="0" smtClean="0"/>
              <a:t>Need </a:t>
            </a:r>
            <a:r>
              <a:rPr lang="en-US" sz="2400" dirty="0"/>
              <a:t>to make sacrifices to encourage others (Chap 10)</a:t>
            </a:r>
          </a:p>
          <a:p>
            <a:pPr marL="342900" indent="-342900">
              <a:buFont typeface="Wingdings" panose="05000000000000000000" pitchFamily="2" charset="2"/>
              <a:buChar char="ü"/>
            </a:pPr>
            <a:r>
              <a:rPr lang="en-US" sz="2400" dirty="0"/>
              <a:t>Lack of heartfelt worship (Chap 14)</a:t>
            </a:r>
          </a:p>
          <a:p>
            <a:pPr marL="342900" indent="-342900">
              <a:buFont typeface="Wingdings" panose="05000000000000000000" pitchFamily="2" charset="2"/>
              <a:buChar char="ü"/>
            </a:pPr>
            <a:r>
              <a:rPr lang="en-US" sz="2400" dirty="0"/>
              <a:t>Need for self-control (Chap 9)</a:t>
            </a:r>
          </a:p>
          <a:p>
            <a:pPr marL="342900" indent="-342900">
              <a:buFont typeface="Wingdings" panose="05000000000000000000" pitchFamily="2" charset="2"/>
              <a:buChar char="ü"/>
            </a:pPr>
            <a:r>
              <a:rPr lang="en-US" sz="2400" dirty="0"/>
              <a:t>A woman’s spiritual role (Chap 11, and 14)</a:t>
            </a:r>
          </a:p>
          <a:p>
            <a:pPr marL="342900" indent="-342900">
              <a:buFont typeface="Wingdings" panose="05000000000000000000" pitchFamily="2" charset="2"/>
              <a:buChar char="ü"/>
            </a:pPr>
            <a:r>
              <a:rPr lang="en-US" sz="2400" dirty="0"/>
              <a:t>Faith in resurrection</a:t>
            </a:r>
          </a:p>
        </p:txBody>
      </p:sp>
      <p:sp>
        <p:nvSpPr>
          <p:cNvPr id="5"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t/>
            </a:r>
            <a:br>
              <a:rPr lang="en-US" dirty="0" smtClean="0"/>
            </a:br>
            <a:r>
              <a:rPr lang="en-US" dirty="0" smtClean="0">
                <a:solidFill>
                  <a:srgbClr val="0ECCF2"/>
                </a:solidFill>
              </a:rPr>
              <a:t>Applicable for us today?</a:t>
            </a:r>
          </a:p>
        </p:txBody>
      </p:sp>
    </p:spTree>
    <p:extLst>
      <p:ext uri="{BB962C8B-B14F-4D97-AF65-F5344CB8AC3E}">
        <p14:creationId xmlns:p14="http://schemas.microsoft.com/office/powerpoint/2010/main" val="419571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475" y="133562"/>
            <a:ext cx="6858000" cy="1367908"/>
          </a:xfrm>
        </p:spPr>
        <p:txBody>
          <a:bodyPr>
            <a:normAutofit/>
          </a:bodyPr>
          <a:lstStyle/>
          <a:p>
            <a:pPr algn="ctr"/>
            <a:r>
              <a:rPr lang="en-US" sz="4800" b="1" dirty="0" smtClean="0"/>
              <a:t>1. City </a:t>
            </a:r>
            <a:r>
              <a:rPr lang="en-US" sz="4800" b="1" dirty="0"/>
              <a:t>of </a:t>
            </a:r>
            <a:r>
              <a:rPr lang="en-US" sz="4800" b="1" dirty="0" smtClean="0"/>
              <a:t>Corinth</a:t>
            </a:r>
            <a:endParaRPr lang="en-US" sz="48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882406"/>
            <a:ext cx="6981824" cy="483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054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475" y="133562"/>
            <a:ext cx="6858000" cy="1367908"/>
          </a:xfrm>
        </p:spPr>
        <p:txBody>
          <a:bodyPr>
            <a:normAutofit/>
          </a:bodyPr>
          <a:lstStyle/>
          <a:p>
            <a:pPr algn="ctr"/>
            <a:r>
              <a:rPr lang="en-US" sz="4800" b="1" dirty="0" smtClean="0"/>
              <a:t>Temple of Aphrodite</a:t>
            </a:r>
            <a:endParaRPr lang="en-US" sz="4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4" y="1068613"/>
            <a:ext cx="5753101" cy="431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64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Paul’s </a:t>
            </a:r>
            <a:r>
              <a:rPr lang="en-US" dirty="0"/>
              <a:t>Relationship with them</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275705"/>
            <a:ext cx="6476999" cy="52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33350" y="1418695"/>
            <a:ext cx="2333625" cy="398197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1800" dirty="0" smtClean="0">
                <a:solidFill>
                  <a:srgbClr val="FFFF00"/>
                </a:solidFill>
              </a:rPr>
              <a:t>Acts 18:1 </a:t>
            </a:r>
            <a:r>
              <a:rPr lang="en-US" sz="1800" dirty="0"/>
              <a:t>After these things </a:t>
            </a:r>
            <a:r>
              <a:rPr lang="en-US" sz="1800" dirty="0">
                <a:solidFill>
                  <a:srgbClr val="FFFF00"/>
                </a:solidFill>
              </a:rPr>
              <a:t>Paul departed from Athens and went to Corinth</a:t>
            </a:r>
            <a:r>
              <a:rPr lang="en-US" sz="1800" dirty="0"/>
              <a:t>.  2 And he found a certain Jew named Aquila, born in Pontus, who had recently come from Italy with his wife Priscilla (because Claudius had commanded all the Jews to depart from Rome); and he came to them</a:t>
            </a:r>
          </a:p>
        </p:txBody>
      </p:sp>
    </p:spTree>
    <p:extLst>
      <p:ext uri="{BB962C8B-B14F-4D97-AF65-F5344CB8AC3E}">
        <p14:creationId xmlns:p14="http://schemas.microsoft.com/office/powerpoint/2010/main" val="198432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Paul’s </a:t>
            </a:r>
            <a:r>
              <a:rPr lang="en-US" dirty="0"/>
              <a:t>Relationship with them</a:t>
            </a:r>
            <a:br>
              <a:rPr lang="en-US" dirty="0"/>
            </a:br>
            <a:endParaRPr lang="en-US" dirty="0"/>
          </a:p>
        </p:txBody>
      </p:sp>
      <p:sp>
        <p:nvSpPr>
          <p:cNvPr id="3" name="Content Placeholder 2"/>
          <p:cNvSpPr>
            <a:spLocks noGrp="1"/>
          </p:cNvSpPr>
          <p:nvPr>
            <p:ph idx="1"/>
          </p:nvPr>
        </p:nvSpPr>
        <p:spPr>
          <a:xfrm>
            <a:off x="820950" y="1028700"/>
            <a:ext cx="7675350" cy="4314825"/>
          </a:xfrm>
        </p:spPr>
        <p:txBody>
          <a:bodyPr>
            <a:normAutofit fontScale="92500" lnSpcReduction="10000"/>
          </a:bodyPr>
          <a:lstStyle/>
          <a:p>
            <a:pPr marL="0" indent="0">
              <a:buNone/>
            </a:pPr>
            <a:r>
              <a:rPr lang="en-US" b="1" dirty="0" smtClean="0">
                <a:hlinkClick r:id="rId3"/>
              </a:rPr>
              <a:t>Acts 18:1-18</a:t>
            </a:r>
            <a:endParaRPr lang="en-US" b="1" dirty="0" smtClean="0"/>
          </a:p>
          <a:p>
            <a:pPr marL="457200" indent="-457200">
              <a:buAutoNum type="arabicParenR"/>
            </a:pPr>
            <a:r>
              <a:rPr lang="en-US" dirty="0" smtClean="0"/>
              <a:t>Abiding </a:t>
            </a:r>
            <a:r>
              <a:rPr lang="en-US" dirty="0"/>
              <a:t>with Aquila and Priscilla, fellow tentmakers; reasoning in the synagogue every Sabbath (</a:t>
            </a:r>
            <a:r>
              <a:rPr lang="en-US" b="1" dirty="0">
                <a:hlinkClick r:id="rId4"/>
              </a:rPr>
              <a:t>Ac 18:1-6</a:t>
            </a:r>
            <a:r>
              <a:rPr lang="en-US" dirty="0"/>
              <a:t>). </a:t>
            </a:r>
            <a:endParaRPr lang="en-US" dirty="0" smtClean="0"/>
          </a:p>
          <a:p>
            <a:pPr marL="457200" indent="-457200">
              <a:buAutoNum type="arabicParenR"/>
            </a:pPr>
            <a:endParaRPr lang="en-US" dirty="0" smtClean="0"/>
          </a:p>
          <a:p>
            <a:pPr marL="0" indent="0">
              <a:buNone/>
            </a:pPr>
            <a:r>
              <a:rPr lang="en-US" sz="1900" i="1" dirty="0" smtClean="0">
                <a:solidFill>
                  <a:schemeClr val="tx1"/>
                </a:solidFill>
              </a:rPr>
              <a:t>	9</a:t>
            </a:r>
            <a:r>
              <a:rPr lang="en-US" sz="1900" i="1" dirty="0" smtClean="0"/>
              <a:t>Now </a:t>
            </a:r>
            <a:r>
              <a:rPr lang="en-US" sz="1900" i="1" dirty="0"/>
              <a:t>the Lord spoke to Paul in the night by a vision, </a:t>
            </a:r>
            <a:r>
              <a:rPr lang="en-US" sz="1900" i="1" dirty="0">
                <a:solidFill>
                  <a:srgbClr val="FFFF00"/>
                </a:solidFill>
              </a:rPr>
              <a:t>“Do not be afraid, </a:t>
            </a:r>
            <a:r>
              <a:rPr lang="en-US" sz="1900" i="1" dirty="0" smtClean="0">
                <a:solidFill>
                  <a:srgbClr val="FFFF00"/>
                </a:solidFill>
              </a:rPr>
              <a:t>	but speak</a:t>
            </a:r>
            <a:r>
              <a:rPr lang="en-US" sz="1900" i="1" dirty="0">
                <a:solidFill>
                  <a:srgbClr val="FFFF00"/>
                </a:solidFill>
              </a:rPr>
              <a:t>, and do not keep silent;  10 for I am with you, and no one will </a:t>
            </a:r>
            <a:r>
              <a:rPr lang="en-US" sz="1900" i="1" dirty="0" smtClean="0">
                <a:solidFill>
                  <a:srgbClr val="FFFF00"/>
                </a:solidFill>
              </a:rPr>
              <a:t>	attack 	you </a:t>
            </a:r>
            <a:r>
              <a:rPr lang="en-US" sz="1900" i="1" dirty="0">
                <a:solidFill>
                  <a:srgbClr val="FFFF00"/>
                </a:solidFill>
              </a:rPr>
              <a:t>to hurt you; for I have many people in this city.” </a:t>
            </a:r>
          </a:p>
          <a:p>
            <a:pPr marL="0" indent="0">
              <a:buNone/>
            </a:pPr>
            <a:endParaRPr lang="en-US" dirty="0" smtClean="0"/>
          </a:p>
          <a:p>
            <a:pPr marL="0" indent="0">
              <a:buNone/>
            </a:pPr>
            <a:r>
              <a:rPr lang="en-US" dirty="0" smtClean="0"/>
              <a:t>2</a:t>
            </a:r>
            <a:r>
              <a:rPr lang="en-US" dirty="0"/>
              <a:t>) In the house of Justus, abiding there and teaching for a year and six months (</a:t>
            </a:r>
            <a:r>
              <a:rPr lang="en-US" b="1" dirty="0">
                <a:hlinkClick r:id="rId5"/>
              </a:rPr>
              <a:t>Ac 18:7-11</a:t>
            </a:r>
            <a:r>
              <a:rPr lang="en-US" dirty="0"/>
              <a:t>) </a:t>
            </a:r>
            <a:endParaRPr lang="en-US" dirty="0" smtClean="0"/>
          </a:p>
          <a:p>
            <a:pPr marL="0" indent="0">
              <a:buNone/>
            </a:pPr>
            <a:endParaRPr lang="en-US" dirty="0"/>
          </a:p>
          <a:p>
            <a:pPr marL="0" indent="0">
              <a:buNone/>
            </a:pPr>
            <a:r>
              <a:rPr lang="en-US" dirty="0" smtClean="0"/>
              <a:t>3</a:t>
            </a:r>
            <a:r>
              <a:rPr lang="en-US" dirty="0"/>
              <a:t>) An incident before </a:t>
            </a:r>
            <a:r>
              <a:rPr lang="en-US" dirty="0" err="1"/>
              <a:t>Gallio</a:t>
            </a:r>
            <a:r>
              <a:rPr lang="en-US" dirty="0"/>
              <a:t>, proconsul of Achaia (</a:t>
            </a:r>
            <a:r>
              <a:rPr lang="en-US" b="1" dirty="0">
                <a:hlinkClick r:id="rId6"/>
              </a:rPr>
              <a:t>Ac 18:12-18</a:t>
            </a:r>
            <a:r>
              <a:rPr lang="en-US" dirty="0" smtClean="0"/>
              <a:t>)</a:t>
            </a:r>
          </a:p>
          <a:p>
            <a:pPr marL="0" indent="0">
              <a:buNone/>
            </a:pPr>
            <a:r>
              <a:rPr lang="en-US" sz="1900" i="1" dirty="0" smtClean="0">
                <a:solidFill>
                  <a:schemeClr val="tx1"/>
                </a:solidFill>
              </a:rPr>
              <a:t>	12 </a:t>
            </a:r>
            <a:r>
              <a:rPr lang="en-US" sz="1900" i="1" dirty="0">
                <a:solidFill>
                  <a:schemeClr val="tx1"/>
                </a:solidFill>
              </a:rPr>
              <a:t>When </a:t>
            </a:r>
            <a:r>
              <a:rPr lang="en-US" sz="1900" i="1" dirty="0" err="1">
                <a:solidFill>
                  <a:schemeClr val="tx1"/>
                </a:solidFill>
              </a:rPr>
              <a:t>Gallio</a:t>
            </a:r>
            <a:r>
              <a:rPr lang="en-US" sz="1900" i="1" dirty="0">
                <a:solidFill>
                  <a:schemeClr val="tx1"/>
                </a:solidFill>
              </a:rPr>
              <a:t> was proconsul of Achaia, the Jews with one accord rose up </a:t>
            </a:r>
            <a:r>
              <a:rPr lang="en-US" sz="1900" i="1" dirty="0" smtClean="0">
                <a:solidFill>
                  <a:schemeClr val="tx1"/>
                </a:solidFill>
              </a:rPr>
              <a:t>	against </a:t>
            </a:r>
            <a:r>
              <a:rPr lang="en-US" sz="1900" i="1" dirty="0">
                <a:solidFill>
                  <a:schemeClr val="tx1"/>
                </a:solidFill>
              </a:rPr>
              <a:t>Paul and brought him to the judgment seat,  13 saying, </a:t>
            </a:r>
            <a:r>
              <a:rPr lang="en-US" sz="1900" i="1" dirty="0">
                <a:solidFill>
                  <a:srgbClr val="FFFF00"/>
                </a:solidFill>
              </a:rPr>
              <a:t>“This </a:t>
            </a:r>
            <a:r>
              <a:rPr lang="en-US" sz="1900" i="1" dirty="0" smtClean="0">
                <a:solidFill>
                  <a:srgbClr val="FFFF00"/>
                </a:solidFill>
              </a:rPr>
              <a:t>	fellow </a:t>
            </a:r>
            <a:r>
              <a:rPr lang="en-US" sz="1900" i="1" dirty="0">
                <a:solidFill>
                  <a:srgbClr val="FFFF00"/>
                </a:solidFill>
              </a:rPr>
              <a:t>persuades men to worship God contrary to the law.”</a:t>
            </a:r>
            <a:endParaRPr lang="en-US" sz="1900" dirty="0">
              <a:solidFill>
                <a:srgbClr val="FFFF00"/>
              </a:solidFill>
            </a:endParaRPr>
          </a:p>
        </p:txBody>
      </p:sp>
    </p:spTree>
    <p:extLst>
      <p:ext uri="{BB962C8B-B14F-4D97-AF65-F5344CB8AC3E}">
        <p14:creationId xmlns:p14="http://schemas.microsoft.com/office/powerpoint/2010/main" val="21852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Paul’s </a:t>
            </a:r>
            <a:r>
              <a:rPr lang="en-US" dirty="0"/>
              <a:t>Relationship with them</a:t>
            </a:r>
            <a:br>
              <a:rPr lang="en-US" dirty="0"/>
            </a:br>
            <a:endParaRPr lang="en-US" dirty="0"/>
          </a:p>
        </p:txBody>
      </p:sp>
      <p:sp>
        <p:nvSpPr>
          <p:cNvPr id="3" name="Content Placeholder 2"/>
          <p:cNvSpPr>
            <a:spLocks noGrp="1"/>
          </p:cNvSpPr>
          <p:nvPr>
            <p:ph idx="1"/>
          </p:nvPr>
        </p:nvSpPr>
        <p:spPr>
          <a:xfrm>
            <a:off x="192300" y="1104900"/>
            <a:ext cx="7675350" cy="4314825"/>
          </a:xfrm>
        </p:spPr>
        <p:txBody>
          <a:bodyPr>
            <a:normAutofit/>
          </a:bodyPr>
          <a:lstStyle/>
          <a:p>
            <a:pPr marL="800100" lvl="1" indent="-457200">
              <a:buFont typeface="+mj-lt"/>
              <a:buAutoNum type="arabicPeriod" startAt="4"/>
            </a:pPr>
            <a:r>
              <a:rPr lang="en-US" sz="1900" dirty="0" smtClean="0"/>
              <a:t>Took with him </a:t>
            </a:r>
            <a:r>
              <a:rPr lang="en-US" sz="1900" dirty="0"/>
              <a:t>Aquila and </a:t>
            </a:r>
            <a:r>
              <a:rPr lang="en-US" sz="1900" dirty="0" smtClean="0"/>
              <a:t>Priscilla when he sailed for Syria </a:t>
            </a:r>
            <a:r>
              <a:rPr lang="en-US" sz="1900" b="1" dirty="0" smtClean="0">
                <a:hlinkClick r:id="rId3"/>
              </a:rPr>
              <a:t>Acts 18:18</a:t>
            </a:r>
            <a:endParaRPr lang="en-US" sz="1900" b="1" dirty="0" smtClean="0"/>
          </a:p>
          <a:p>
            <a:pPr marL="800100" lvl="1" indent="-457200">
              <a:buFont typeface="+mj-lt"/>
              <a:buAutoNum type="arabicPeriod" startAt="4"/>
            </a:pPr>
            <a:endParaRPr lang="en-US" b="1" dirty="0"/>
          </a:p>
          <a:p>
            <a:pPr marL="800100" lvl="1" indent="-457200">
              <a:buFont typeface="+mj-lt"/>
              <a:buAutoNum type="arabicPeriod" startAt="4"/>
            </a:pPr>
            <a:endParaRPr lang="en-US" sz="1900" b="1" dirty="0" smtClean="0"/>
          </a:p>
          <a:p>
            <a:pPr marL="800100" lvl="1" indent="-457200">
              <a:buFont typeface="+mj-lt"/>
              <a:buAutoNum type="arabicPeriod" startAt="4"/>
            </a:pPr>
            <a:r>
              <a:rPr lang="en-US" sz="1900" dirty="0" smtClean="0"/>
              <a:t>Paul looked at them as his children </a:t>
            </a:r>
            <a:r>
              <a:rPr lang="en-US" sz="1900" b="1" dirty="0" smtClean="0">
                <a:hlinkClick r:id="rId3"/>
              </a:rPr>
              <a:t>1Cor 4:14-15</a:t>
            </a:r>
            <a:endParaRPr lang="en-US" sz="1900" b="1" dirty="0" smtClean="0"/>
          </a:p>
          <a:p>
            <a:pPr marL="342900" lvl="1" indent="0">
              <a:buNone/>
            </a:pPr>
            <a:r>
              <a:rPr lang="en-US" b="1" dirty="0"/>
              <a:t>	</a:t>
            </a:r>
            <a:endParaRPr lang="en-US" b="1" dirty="0" smtClean="0"/>
          </a:p>
          <a:p>
            <a:pPr marL="342900" lvl="1" indent="0">
              <a:buNone/>
            </a:pPr>
            <a:r>
              <a:rPr lang="en-US" b="1" dirty="0" smtClean="0"/>
              <a:t>	14 </a:t>
            </a:r>
            <a:r>
              <a:rPr lang="en-US" b="1" dirty="0"/>
              <a:t>I do not write these things to shame you, but </a:t>
            </a:r>
            <a:r>
              <a:rPr lang="en-US" b="1" dirty="0">
                <a:solidFill>
                  <a:srgbClr val="FFFF00"/>
                </a:solidFill>
              </a:rPr>
              <a:t>as my beloved </a:t>
            </a:r>
            <a:r>
              <a:rPr lang="en-US" b="1" dirty="0" smtClean="0">
                <a:solidFill>
                  <a:srgbClr val="FFFF00"/>
                </a:solidFill>
              </a:rPr>
              <a:t>	children </a:t>
            </a:r>
            <a:r>
              <a:rPr lang="en-US" b="1" dirty="0"/>
              <a:t>I warn you.  15 For though you might have ten thousand </a:t>
            </a:r>
            <a:r>
              <a:rPr lang="en-US" b="1" dirty="0" smtClean="0"/>
              <a:t>	instructors </a:t>
            </a:r>
            <a:r>
              <a:rPr lang="en-US" b="1" dirty="0"/>
              <a:t>in Christ, </a:t>
            </a:r>
            <a:r>
              <a:rPr lang="en-US" b="1" dirty="0">
                <a:solidFill>
                  <a:srgbClr val="FFFF00"/>
                </a:solidFill>
              </a:rPr>
              <a:t>yet you do not have many fathers</a:t>
            </a:r>
            <a:r>
              <a:rPr lang="en-US" b="1" dirty="0"/>
              <a:t>; for in Christ </a:t>
            </a:r>
            <a:r>
              <a:rPr lang="en-US" b="1" dirty="0" smtClean="0"/>
              <a:t>	Jesus </a:t>
            </a:r>
            <a:r>
              <a:rPr lang="en-US" b="1" dirty="0">
                <a:solidFill>
                  <a:srgbClr val="FFFF00"/>
                </a:solidFill>
              </a:rPr>
              <a:t>I have begotten you through the gospel</a:t>
            </a:r>
            <a:r>
              <a:rPr lang="en-US" b="1" dirty="0"/>
              <a:t>. </a:t>
            </a:r>
          </a:p>
          <a:p>
            <a:pPr marL="800100" lvl="1" indent="-457200">
              <a:buFont typeface="+mj-lt"/>
              <a:buAutoNum type="arabicPeriod" startAt="4"/>
            </a:pPr>
            <a:endParaRPr lang="en-US" b="1" dirty="0"/>
          </a:p>
          <a:p>
            <a:pPr marL="457200" indent="-457200">
              <a:buFont typeface="+mj-lt"/>
              <a:buAutoNum type="arabicPeriod" startAt="4"/>
            </a:pPr>
            <a:endParaRPr lang="en-US" b="1" dirty="0"/>
          </a:p>
          <a:p>
            <a:pPr marL="457200" indent="-457200">
              <a:buFont typeface="+mj-lt"/>
              <a:buAutoNum type="arabicPeriod" startAt="4"/>
            </a:pPr>
            <a:endParaRPr lang="en-US" dirty="0" smtClean="0"/>
          </a:p>
        </p:txBody>
      </p:sp>
    </p:spTree>
    <p:extLst>
      <p:ext uri="{BB962C8B-B14F-4D97-AF65-F5344CB8AC3E}">
        <p14:creationId xmlns:p14="http://schemas.microsoft.com/office/powerpoint/2010/main" val="342563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Reasons </a:t>
            </a:r>
            <a:r>
              <a:rPr lang="en-US" dirty="0">
                <a:solidFill>
                  <a:srgbClr val="FFFF00"/>
                </a:solidFill>
              </a:rPr>
              <a:t>for </a:t>
            </a:r>
            <a:r>
              <a:rPr lang="en-US" dirty="0" smtClean="0">
                <a:solidFill>
                  <a:srgbClr val="FFFF00"/>
                </a:solidFill>
              </a:rPr>
              <a:t>writing</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192300" y="1104900"/>
            <a:ext cx="7675350" cy="4314825"/>
          </a:xfrm>
        </p:spPr>
        <p:txBody>
          <a:bodyPr>
            <a:normAutofit/>
          </a:bodyPr>
          <a:lstStyle/>
          <a:p>
            <a:pPr marL="342900" lvl="1" indent="0">
              <a:buNone/>
            </a:pPr>
            <a:r>
              <a:rPr lang="en-US" sz="2800" dirty="0" smtClean="0"/>
              <a:t>The </a:t>
            </a:r>
            <a:r>
              <a:rPr lang="en-US" sz="2800" i="1" u="sng" dirty="0"/>
              <a:t>bad news </a:t>
            </a:r>
            <a:r>
              <a:rPr lang="en-US" sz="2800" dirty="0"/>
              <a:t>concerning the problems at </a:t>
            </a:r>
            <a:r>
              <a:rPr lang="en-US" sz="2800" dirty="0" smtClean="0"/>
              <a:t>Corinth had </a:t>
            </a:r>
            <a:r>
              <a:rPr lang="en-US" sz="2800" dirty="0"/>
              <a:t>reached Paul in </a:t>
            </a:r>
            <a:r>
              <a:rPr lang="en-US" sz="2800" dirty="0" smtClean="0"/>
              <a:t>Ephesus…  </a:t>
            </a:r>
          </a:p>
          <a:p>
            <a:pPr marL="342900" lvl="1" indent="0">
              <a:buNone/>
            </a:pPr>
            <a:endParaRPr lang="en-US" sz="1900" dirty="0" smtClean="0"/>
          </a:p>
          <a:p>
            <a:pPr marL="342900" lvl="1" indent="0">
              <a:buNone/>
            </a:pPr>
            <a:r>
              <a:rPr lang="en-US" sz="2400" dirty="0" smtClean="0"/>
              <a:t>Two </a:t>
            </a:r>
            <a:r>
              <a:rPr lang="en-US" sz="2400" dirty="0"/>
              <a:t>sources:  </a:t>
            </a:r>
            <a:endParaRPr lang="en-US" sz="2400" dirty="0" smtClean="0"/>
          </a:p>
          <a:p>
            <a:pPr marL="685800" lvl="2" indent="0">
              <a:buNone/>
            </a:pPr>
            <a:r>
              <a:rPr lang="en-US" sz="2400" dirty="0" smtClean="0"/>
              <a:t>1</a:t>
            </a:r>
            <a:r>
              <a:rPr lang="en-US" sz="2400" dirty="0"/>
              <a:t>)  the household of Chloe (1:11</a:t>
            </a:r>
            <a:r>
              <a:rPr lang="en-US" sz="2400" dirty="0" smtClean="0"/>
              <a:t>) </a:t>
            </a:r>
          </a:p>
          <a:p>
            <a:pPr marL="685800" lvl="2" indent="0">
              <a:buNone/>
            </a:pPr>
            <a:r>
              <a:rPr lang="en-US" sz="2400" dirty="0" smtClean="0"/>
              <a:t>2</a:t>
            </a:r>
            <a:r>
              <a:rPr lang="en-US" sz="2400" dirty="0"/>
              <a:t>)  a </a:t>
            </a:r>
            <a:r>
              <a:rPr lang="en-US" sz="2400" dirty="0" smtClean="0"/>
              <a:t>letter sent </a:t>
            </a:r>
            <a:r>
              <a:rPr lang="en-US" sz="2400" dirty="0"/>
              <a:t>to him (7:1), </a:t>
            </a:r>
            <a:r>
              <a:rPr lang="en-US" sz="2400" dirty="0" smtClean="0"/>
              <a:t>(</a:t>
            </a:r>
            <a:r>
              <a:rPr lang="en-US" sz="2000" dirty="0" smtClean="0"/>
              <a:t>possibly </a:t>
            </a:r>
            <a:r>
              <a:rPr lang="en-US" sz="2000" dirty="0"/>
              <a:t>by the hands of </a:t>
            </a:r>
            <a:r>
              <a:rPr lang="en-US" sz="2000" dirty="0" err="1"/>
              <a:t>Stephanas</a:t>
            </a:r>
            <a:r>
              <a:rPr lang="en-US" sz="2000" dirty="0"/>
              <a:t>, </a:t>
            </a:r>
            <a:r>
              <a:rPr lang="en-US" sz="2000" dirty="0" err="1"/>
              <a:t>Fortunatus</a:t>
            </a:r>
            <a:r>
              <a:rPr lang="en-US" sz="2000" dirty="0"/>
              <a:t>, </a:t>
            </a:r>
            <a:r>
              <a:rPr lang="en-US" sz="2000" dirty="0" smtClean="0"/>
              <a:t>and </a:t>
            </a:r>
            <a:r>
              <a:rPr lang="en-US" sz="2000" dirty="0" err="1" smtClean="0"/>
              <a:t>Achaicus</a:t>
            </a:r>
            <a:r>
              <a:rPr lang="en-US" sz="2000" dirty="0" smtClean="0"/>
              <a:t> 16:17)</a:t>
            </a:r>
            <a:endParaRPr lang="en-US" sz="2000" dirty="0"/>
          </a:p>
          <a:p>
            <a:pPr marL="457200" indent="-457200">
              <a:buFont typeface="+mj-lt"/>
              <a:buAutoNum type="arabicPeriod" startAt="4"/>
            </a:pPr>
            <a:endParaRPr lang="en-US" b="1" dirty="0"/>
          </a:p>
          <a:p>
            <a:pPr marL="457200" indent="-457200">
              <a:buFont typeface="+mj-lt"/>
              <a:buAutoNum type="arabicPeriod" startAt="4"/>
            </a:pPr>
            <a:endParaRPr lang="en-US" dirty="0" smtClean="0"/>
          </a:p>
        </p:txBody>
      </p:sp>
    </p:spTree>
    <p:extLst>
      <p:ext uri="{BB962C8B-B14F-4D97-AF65-F5344CB8AC3E}">
        <p14:creationId xmlns:p14="http://schemas.microsoft.com/office/powerpoint/2010/main" val="41370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3939</TotalTime>
  <Words>2306</Words>
  <Application>Microsoft Office PowerPoint</Application>
  <PresentationFormat>On-screen Show (16:10)</PresentationFormat>
  <Paragraphs>286</Paragraphs>
  <Slides>30</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Corbel</vt:lpstr>
      <vt:lpstr>Wingdings</vt:lpstr>
      <vt:lpstr>Depth</vt:lpstr>
      <vt:lpstr>I Corinthians</vt:lpstr>
      <vt:lpstr>Approach for today’s study:</vt:lpstr>
      <vt:lpstr>PowerPoint Presentation</vt:lpstr>
      <vt:lpstr>1. City of Corinth</vt:lpstr>
      <vt:lpstr>Temple of Aphrodite</vt:lpstr>
      <vt:lpstr>2. Paul’s Relationship with them </vt:lpstr>
      <vt:lpstr>2. Paul’s Relationship with them </vt:lpstr>
      <vt:lpstr>2. Paul’s Relationship with them </vt:lpstr>
      <vt:lpstr>Reasons for writing  </vt:lpstr>
      <vt:lpstr>Content Overview  </vt:lpstr>
      <vt:lpstr>Content Overview  </vt:lpstr>
      <vt:lpstr> Applicable for us today?</vt:lpstr>
      <vt:lpstr>Ch 1:  No Reason for Divisions</vt:lpstr>
      <vt:lpstr>Ch 2:  Paul’s Message:  The Wisdom of God</vt:lpstr>
      <vt:lpstr>Ch 3:  Corinthians’ Carnal Minds</vt:lpstr>
      <vt:lpstr>Ch 4:  Servant Evangelists</vt:lpstr>
      <vt:lpstr>Ch 5:  Sin in the Church</vt:lpstr>
      <vt:lpstr>Ch 6:  Lawsuits and Liberties (or Immorality)</vt:lpstr>
      <vt:lpstr>Ch 7:  Liberties:  Marriage</vt:lpstr>
      <vt:lpstr>Ch 8:  Liberties:  Meat Offered to Idols</vt:lpstr>
      <vt:lpstr>Ch 9:  Paul’s Liberties</vt:lpstr>
      <vt:lpstr>Ch 10:  Israel’s “Liberties” Lesson</vt:lpstr>
      <vt:lpstr>Ch 11:    Ch 11:  Head Covering &amp; Lord’s Supper  </vt:lpstr>
      <vt:lpstr>Ch 12:  Spiritual Gifts:  Members of One Body</vt:lpstr>
      <vt:lpstr>Ch 13:  Spiritual Gifts:  Love is Better</vt:lpstr>
      <vt:lpstr>Ch 14:  Spiritual Gifts:  Strive for Edification</vt:lpstr>
      <vt:lpstr>Ch 15:  Summary of the Gospel</vt:lpstr>
      <vt:lpstr>Ch 16:  Collection for the Saints</vt:lpstr>
      <vt:lpstr>PowerPoint Presentation</vt:lpstr>
      <vt:lpstr> Applicable for us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Andrew Hall</cp:lastModifiedBy>
  <cp:revision>317</cp:revision>
  <cp:lastPrinted>2014-11-03T19:34:07Z</cp:lastPrinted>
  <dcterms:created xsi:type="dcterms:W3CDTF">2014-10-30T23:01:40Z</dcterms:created>
  <dcterms:modified xsi:type="dcterms:W3CDTF">2017-04-12T21:33:24Z</dcterms:modified>
</cp:coreProperties>
</file>