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618" r:id="rId2"/>
    <p:sldId id="256" r:id="rId3"/>
    <p:sldId id="284" r:id="rId4"/>
    <p:sldId id="464" r:id="rId5"/>
    <p:sldId id="621" r:id="rId6"/>
    <p:sldId id="622" r:id="rId7"/>
    <p:sldId id="620" r:id="rId8"/>
    <p:sldId id="610" r:id="rId9"/>
    <p:sldId id="626" r:id="rId10"/>
    <p:sldId id="611" r:id="rId11"/>
    <p:sldId id="635" r:id="rId12"/>
    <p:sldId id="636" r:id="rId13"/>
    <p:sldId id="617" r:id="rId14"/>
    <p:sldId id="627" r:id="rId15"/>
    <p:sldId id="632" r:id="rId16"/>
    <p:sldId id="613" r:id="rId17"/>
    <p:sldId id="628" r:id="rId18"/>
    <p:sldId id="633" r:id="rId19"/>
    <p:sldId id="634" r:id="rId20"/>
    <p:sldId id="616" r:id="rId21"/>
    <p:sldId id="629" r:id="rId22"/>
  </p:sldIdLst>
  <p:sldSz cx="9144000" cy="5715000" type="screen16x10"/>
  <p:notesSz cx="7016750" cy="93091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CF2"/>
    <a:srgbClr val="004376"/>
    <a:srgbClr val="004A82"/>
    <a:srgbClr val="FB2E05"/>
    <a:srgbClr val="3AC641"/>
    <a:srgbClr val="CFE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2" autoAdjust="0"/>
    <p:restoredTop sz="80185" autoAdjust="0"/>
  </p:normalViewPr>
  <p:slideViewPr>
    <p:cSldViewPr snapToGrid="0">
      <p:cViewPr varScale="1">
        <p:scale>
          <a:sx n="82" d="100"/>
          <a:sy n="82" d="100"/>
        </p:scale>
        <p:origin x="1008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293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0591" cy="46545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6" y="0"/>
            <a:ext cx="3040591" cy="46545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BA6B3C6-8700-41E6-BA62-94D07E8ADFC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0591" cy="46545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6" y="8842030"/>
            <a:ext cx="3040591" cy="46545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B2D296B-6C30-4C8A-92A5-238801DA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9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0591" cy="46707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6" y="2"/>
            <a:ext cx="3040591" cy="46707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048B65D-4972-4072-A0EB-5803DD0EFEE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1165225"/>
            <a:ext cx="50228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80005"/>
            <a:ext cx="5613399" cy="366545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0591" cy="46707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6" y="8842032"/>
            <a:ext cx="3040591" cy="46707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B8FE52C-4B9C-40A3-AEE8-F0F38653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67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How could a tongue benefit someone unless it comes with discernable information?</a:t>
            </a:r>
          </a:p>
          <a:p>
            <a:r>
              <a:rPr lang="en-US" dirty="0"/>
              <a:t>7-12 – Without clarity / understanding there can be no edification.</a:t>
            </a:r>
          </a:p>
          <a:p>
            <a:endParaRPr lang="en-US" dirty="0"/>
          </a:p>
          <a:p>
            <a:r>
              <a:rPr lang="en-US" dirty="0"/>
              <a:t>“Pursue … Seek” used in 14:1 and 14:12 forming an </a:t>
            </a:r>
            <a:r>
              <a:rPr lang="en-US" i="1" dirty="0" err="1"/>
              <a:t>inclusio</a:t>
            </a:r>
            <a:r>
              <a:rPr lang="en-US" i="0" dirty="0"/>
              <a:t> to show what our gifts are to be used for in our assemblies.</a:t>
            </a:r>
            <a:endParaRPr lang="en-US" i="1" dirty="0"/>
          </a:p>
          <a:p>
            <a:r>
              <a:rPr lang="en-US" dirty="0"/>
              <a:t>Love paired with knowledge (meaning, understanding, etc.) are both necessary for edification.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How could a tongue benefit someone unless it comes with discernable information?</a:t>
            </a:r>
          </a:p>
          <a:p>
            <a:r>
              <a:rPr lang="en-US" dirty="0"/>
              <a:t>7-12 – Without clarity / understanding there can be no edification.</a:t>
            </a:r>
          </a:p>
          <a:p>
            <a:endParaRPr lang="en-US" dirty="0"/>
          </a:p>
          <a:p>
            <a:r>
              <a:rPr lang="en-US" dirty="0"/>
              <a:t>“Pursue … Seek” used in 14:1 and 14:12 forming an </a:t>
            </a:r>
            <a:r>
              <a:rPr lang="en-US" i="1" dirty="0" err="1"/>
              <a:t>inclusio</a:t>
            </a:r>
            <a:r>
              <a:rPr lang="en-US" i="0" dirty="0"/>
              <a:t> to show what our gifts are to be used for in our assemblies.</a:t>
            </a:r>
            <a:endParaRPr lang="en-US" i="1" dirty="0"/>
          </a:p>
          <a:p>
            <a:r>
              <a:rPr lang="en-US" dirty="0"/>
              <a:t>Love paired with knowledge (meaning, understanding, etc.) are both necessary for edification.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9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How could a tongue benefit someone unless it comes with discernable information?</a:t>
            </a:r>
          </a:p>
          <a:p>
            <a:r>
              <a:rPr lang="en-US" dirty="0"/>
              <a:t>7-12 – Without clarity / understanding there can be no edification.</a:t>
            </a:r>
          </a:p>
          <a:p>
            <a:endParaRPr lang="en-US" dirty="0"/>
          </a:p>
          <a:p>
            <a:r>
              <a:rPr lang="en-US" dirty="0"/>
              <a:t>“Pursue … Seek” used in 14:1 and 14:12 forming an </a:t>
            </a:r>
            <a:r>
              <a:rPr lang="en-US" i="1" dirty="0" err="1"/>
              <a:t>inclusio</a:t>
            </a:r>
            <a:r>
              <a:rPr lang="en-US" i="0" dirty="0"/>
              <a:t> to show what our gifts are to be used for in our assemblies.</a:t>
            </a:r>
            <a:endParaRPr lang="en-US" i="1" dirty="0"/>
          </a:p>
          <a:p>
            <a:r>
              <a:rPr lang="en-US" dirty="0"/>
              <a:t>Love paired with knowledge (meaning, understanding, etc.) are both necessary for edification.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5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How could a tongue benefit someone unless it comes with discernable information?</a:t>
            </a:r>
          </a:p>
          <a:p>
            <a:r>
              <a:rPr lang="en-US" dirty="0"/>
              <a:t>7-12 – Without clarity / understanding there can be no edification.</a:t>
            </a:r>
          </a:p>
          <a:p>
            <a:endParaRPr lang="en-US" dirty="0"/>
          </a:p>
          <a:p>
            <a:r>
              <a:rPr lang="en-US" dirty="0"/>
              <a:t>“Pursue … Seek” used in 14:1 and 14:12 forming an </a:t>
            </a:r>
            <a:r>
              <a:rPr lang="en-US" i="1" dirty="0" err="1"/>
              <a:t>inclusio</a:t>
            </a:r>
            <a:r>
              <a:rPr lang="en-US" i="0" dirty="0"/>
              <a:t> to show what our gifts are to be used for in our assemblies.</a:t>
            </a:r>
            <a:endParaRPr lang="en-US" i="1" dirty="0"/>
          </a:p>
          <a:p>
            <a:r>
              <a:rPr lang="en-US" dirty="0"/>
              <a:t>Love paired with knowledge (meaning, understanding, etc.) are both necessary for edification.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What other purposes might people see in the church?</a:t>
            </a:r>
          </a:p>
          <a:p>
            <a:pPr marL="228600" indent="-228600">
              <a:buAutoNum type="arabicPeriod"/>
            </a:pPr>
            <a:r>
              <a:rPr lang="en-US" dirty="0"/>
              <a:t>How does 14:31 answer some views of the operation of spiritual gifts?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  How does the concept of communication in the assemblies being understandable relate to our assemblies today? [insider, ‘churchy’ language in prayers and teaching; ‘We all know…’; unnecessarily difficult songs</a:t>
            </a:r>
          </a:p>
          <a:p>
            <a:pPr marL="228600" indent="-228600">
              <a:buAutoNum type="arabicPeriod"/>
            </a:pPr>
            <a:r>
              <a:rPr lang="en-US" dirty="0"/>
              <a:t>What are some ways we could conduct our assemblies in ways that detract from God and the conviction people should experience?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84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6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14:21 referenced from Isaiah 28:11</a:t>
            </a:r>
          </a:p>
          <a:p>
            <a:r>
              <a:rPr lang="en-US" dirty="0"/>
              <a:t>20-22 – Tongues intended to be used to convict unbelievers</a:t>
            </a:r>
          </a:p>
          <a:p>
            <a:r>
              <a:rPr lang="en-US" dirty="0"/>
              <a:t>23 – But if used improperly (competitively, disorderly), then their purpose would be ruined.</a:t>
            </a:r>
          </a:p>
          <a:p>
            <a:r>
              <a:rPr lang="en-US" dirty="0"/>
              <a:t>24-25 – Goal of the manner of worship is to convict and move unbelievers toward God which will even more effectively be done through prophecy (instruction, see 6-19)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79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What other purposes might people see in the church?</a:t>
            </a:r>
          </a:p>
          <a:p>
            <a:pPr marL="228600" indent="-228600">
              <a:buAutoNum type="arabicPeriod"/>
            </a:pPr>
            <a:r>
              <a:rPr lang="en-US" dirty="0"/>
              <a:t>How does 14:31 answer some views of the operation of spiritual gifts?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  How does the concept of communication in the assemblies being understandable relate to our assemblies today? [insider, ‘churchy’ language in prayers and teaching; ‘We all know…’; unnecessarily difficult songs</a:t>
            </a:r>
          </a:p>
          <a:p>
            <a:pPr marL="228600" indent="-228600">
              <a:buAutoNum type="arabicPeriod"/>
            </a:pPr>
            <a:r>
              <a:rPr lang="en-US" dirty="0"/>
              <a:t>What are some ways we could conduct our assemblies in ways that detract from God and the conviction people should experience?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5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80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40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What other purposes might people see in the church?</a:t>
            </a:r>
          </a:p>
          <a:p>
            <a:pPr marL="228600" indent="-228600">
              <a:buAutoNum type="arabicPeriod"/>
            </a:pPr>
            <a:r>
              <a:rPr lang="en-US" dirty="0"/>
              <a:t>How does 14:31 answer some views of the operation of spiritual gifts?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  How does the concept of communication in the assemblies being understandable relate to our assemblies today? [insider, ‘churchy’ language in prayers and teaching; ‘We all know…’; unnecessarily difficult songs</a:t>
            </a:r>
          </a:p>
          <a:p>
            <a:pPr marL="228600" indent="-228600">
              <a:buAutoNum type="arabicPeriod"/>
            </a:pPr>
            <a:r>
              <a:rPr lang="en-US" dirty="0"/>
              <a:t>What are some ways we could conduct our assemblies in ways that detract from God and the conviction people should experience?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5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8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What other purposes might people see in the church?</a:t>
            </a:r>
          </a:p>
          <a:p>
            <a:pPr marL="228600" indent="-228600">
              <a:buAutoNum type="arabicPeriod"/>
            </a:pPr>
            <a:r>
              <a:rPr lang="en-US" dirty="0"/>
              <a:t>How does 14:31 answer some views of the operation of spiritual gifts?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  How does the concept of communication in the assemblies being understandable relate to our assemblies today? [insider, ‘churchy’ language in prayers and teaching; ‘We all know…’; unnecessarily difficult songs</a:t>
            </a:r>
          </a:p>
          <a:p>
            <a:pPr marL="228600" indent="-228600">
              <a:buAutoNum type="arabicPeriod"/>
            </a:pPr>
            <a:r>
              <a:rPr lang="en-US" dirty="0"/>
              <a:t>What are some ways we could conduct our assemblies in ways that detract from God and the conviction people should experience?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0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“Pursuing Love” = Seeking Edification, Exhortation, Consolation for the good of others.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Love + Knowledge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 Edification, Exhortation, Consolation for Others</a:t>
            </a:r>
          </a:p>
          <a:p>
            <a:r>
              <a:rPr lang="en-US" dirty="0"/>
              <a:t>“Edification” mentioned 7 times in this chapter. </a:t>
            </a:r>
            <a:r>
              <a:rPr lang="en-US" b="1" i="1" dirty="0"/>
              <a:t>This is why we do what we do!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Tongues &lt; Prophecy in seeking edification for others … Why? [Advance to next section]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What other purposes might people see in the church?</a:t>
            </a:r>
          </a:p>
          <a:p>
            <a:pPr marL="228600" indent="-228600">
              <a:buAutoNum type="arabicPeriod"/>
            </a:pPr>
            <a:r>
              <a:rPr lang="en-US" dirty="0"/>
              <a:t>How does 14:31 answer some views of the operation of spiritual gifts?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  How does the concept of communication in the assemblies being understandable relate to our assemblies today? [insider, ‘churchy’ language in prayers and teaching; ‘We all know…’; unnecessarily difficult songs</a:t>
            </a:r>
          </a:p>
          <a:p>
            <a:pPr marL="228600" indent="-228600">
              <a:buAutoNum type="arabicPeriod"/>
            </a:pPr>
            <a:r>
              <a:rPr lang="en-US" dirty="0"/>
              <a:t>What are some ways we could conduct our assemblies in ways that detract from God and the conviction people should experience?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r>
              <a:rPr lang="en-US" dirty="0"/>
              <a:t>________________________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720024"/>
            <a:ext cx="6858000" cy="136790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078646"/>
            <a:ext cx="6858000" cy="628354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39300"/>
            <a:ext cx="7886700" cy="6827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822855"/>
            <a:ext cx="7886700" cy="281644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322097"/>
            <a:ext cx="7885509" cy="568727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29452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741166"/>
            <a:ext cx="7885509" cy="125152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04271"/>
            <a:ext cx="6977064" cy="2494087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804631"/>
            <a:ext cx="6564224" cy="4574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751441"/>
            <a:ext cx="7884318" cy="1241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4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39140"/>
            <a:ext cx="7886700" cy="209319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2151"/>
            <a:ext cx="7885509" cy="950537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3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571625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143125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571625"/>
            <a:ext cx="2202181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143125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571625"/>
            <a:ext cx="2199085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143125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581253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880295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061471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581253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880295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061471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581253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880295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061469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720024"/>
            <a:ext cx="6858000" cy="136790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078062"/>
            <a:ext cx="6858000" cy="62835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521354"/>
            <a:ext cx="3768912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521354"/>
            <a:ext cx="377547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400969"/>
            <a:ext cx="3768912" cy="686593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087563"/>
            <a:ext cx="3768912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400969"/>
            <a:ext cx="3776661" cy="6865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087563"/>
            <a:ext cx="377666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6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521354"/>
            <a:ext cx="76753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A1D5703-6475-4E0A-AC42-37C2C4DFA93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49D9CAC-1A2F-4061-B2B1-5AB4BFBF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9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5"/>
                </a:solidFill>
              </a:rPr>
              <a:t>What are some of the problems in Corinth that Paul has addressed so far in this letter?</a:t>
            </a:r>
          </a:p>
        </p:txBody>
      </p:sp>
    </p:spTree>
    <p:extLst>
      <p:ext uri="{BB962C8B-B14F-4D97-AF65-F5344CB8AC3E}">
        <p14:creationId xmlns:p14="http://schemas.microsoft.com/office/powerpoint/2010/main" val="230135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244929"/>
            <a:ext cx="7912553" cy="5045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aseline="30000" dirty="0">
                <a:solidFill>
                  <a:schemeClr val="tx1"/>
                </a:solidFill>
              </a:rPr>
              <a:t>6 </a:t>
            </a:r>
            <a:r>
              <a:rPr lang="en-US" dirty="0">
                <a:solidFill>
                  <a:schemeClr val="tx1"/>
                </a:solidFill>
              </a:rPr>
              <a:t>But now, brethren, if I come to you speaking in tongues, what will I profit you unless I speak to you either by way of revelation or of knowledge or of prophecy or of teaching? </a:t>
            </a:r>
            <a:r>
              <a:rPr lang="en-US" baseline="30000" dirty="0">
                <a:solidFill>
                  <a:schemeClr val="tx1"/>
                </a:solidFill>
              </a:rPr>
              <a:t>7 </a:t>
            </a:r>
            <a:r>
              <a:rPr lang="en-US" dirty="0">
                <a:solidFill>
                  <a:schemeClr val="tx1"/>
                </a:solidFill>
              </a:rPr>
              <a:t>Yet even lifeless things, either flute or harp, in producing a sound, if they do not produce a distinction in the tones, how will it be known what is played on the flute or on the harp? </a:t>
            </a:r>
            <a:r>
              <a:rPr lang="en-US" baseline="30000" dirty="0">
                <a:solidFill>
                  <a:schemeClr val="tx1"/>
                </a:solidFill>
              </a:rPr>
              <a:t>8 </a:t>
            </a:r>
            <a:r>
              <a:rPr lang="en-US" dirty="0">
                <a:solidFill>
                  <a:schemeClr val="tx1"/>
                </a:solidFill>
              </a:rPr>
              <a:t>For if the bugle produces an indistinct sound, who will prepare himself for battle?</a:t>
            </a:r>
            <a:r>
              <a:rPr lang="en-US" baseline="30000" dirty="0">
                <a:solidFill>
                  <a:schemeClr val="tx1"/>
                </a:solidFill>
              </a:rPr>
              <a:t>9 </a:t>
            </a:r>
            <a:r>
              <a:rPr lang="en-US" dirty="0">
                <a:solidFill>
                  <a:schemeClr val="tx1"/>
                </a:solidFill>
              </a:rPr>
              <a:t>So also you, unless you utter by the tongue speech that is clear, how will it be known what is spoken? For you will be speaking into the air. </a:t>
            </a:r>
            <a:r>
              <a:rPr lang="en-US" baseline="30000" dirty="0">
                <a:solidFill>
                  <a:schemeClr val="tx1"/>
                </a:solidFill>
              </a:rPr>
              <a:t>10 </a:t>
            </a:r>
            <a:r>
              <a:rPr lang="en-US" dirty="0">
                <a:solidFill>
                  <a:schemeClr val="tx1"/>
                </a:solidFill>
              </a:rPr>
              <a:t>There are, perhaps, a great many kinds of languages in the world, and no kind is without meaning. </a:t>
            </a:r>
            <a:r>
              <a:rPr lang="en-US" baseline="30000" dirty="0">
                <a:solidFill>
                  <a:schemeClr val="tx1"/>
                </a:solidFill>
              </a:rPr>
              <a:t>11 </a:t>
            </a:r>
            <a:r>
              <a:rPr lang="en-US" dirty="0">
                <a:solidFill>
                  <a:schemeClr val="tx1"/>
                </a:solidFill>
              </a:rPr>
              <a:t>If then I do not know the meaning of the language, I will be to the one who speaks a barbarian, and the one who speaks will be a barbarian to me. </a:t>
            </a:r>
            <a:r>
              <a:rPr lang="en-US" baseline="30000" dirty="0">
                <a:solidFill>
                  <a:schemeClr val="tx1"/>
                </a:solidFill>
              </a:rPr>
              <a:t>12 </a:t>
            </a:r>
            <a:r>
              <a:rPr lang="en-US" dirty="0">
                <a:solidFill>
                  <a:schemeClr val="tx1"/>
                </a:solidFill>
              </a:rPr>
              <a:t>So also you, since you are zealous of spiritual gifts, seek to abound for the edification of the church.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244929"/>
            <a:ext cx="7912553" cy="5045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baseline="30000" dirty="0"/>
              <a:t>6 </a:t>
            </a:r>
            <a:r>
              <a:rPr lang="en-US" dirty="0"/>
              <a:t>But now, brethren, if I come to you speaking in tongues, what will I profit you unless I speak to you either by way of </a:t>
            </a:r>
            <a:r>
              <a:rPr lang="en-US" b="1" u="sng" dirty="0">
                <a:solidFill>
                  <a:schemeClr val="accent6"/>
                </a:solidFill>
              </a:rPr>
              <a:t>revelation</a:t>
            </a:r>
            <a:r>
              <a:rPr lang="en-US" dirty="0"/>
              <a:t> or of </a:t>
            </a:r>
            <a:r>
              <a:rPr lang="en-US" b="1" u="sng" dirty="0">
                <a:solidFill>
                  <a:schemeClr val="accent6"/>
                </a:solidFill>
              </a:rPr>
              <a:t>knowledge</a:t>
            </a:r>
            <a:r>
              <a:rPr lang="en-US" dirty="0"/>
              <a:t> or of </a:t>
            </a:r>
            <a:r>
              <a:rPr lang="en-US" b="1" u="sng" dirty="0">
                <a:solidFill>
                  <a:schemeClr val="accent6"/>
                </a:solidFill>
              </a:rPr>
              <a:t>prophecy</a:t>
            </a:r>
            <a:r>
              <a:rPr lang="en-US" dirty="0"/>
              <a:t> or of </a:t>
            </a:r>
            <a:r>
              <a:rPr lang="en-US" b="1" u="sng" dirty="0">
                <a:solidFill>
                  <a:schemeClr val="accent6"/>
                </a:solidFill>
              </a:rPr>
              <a:t>teaching</a:t>
            </a:r>
            <a:r>
              <a:rPr lang="en-US" dirty="0"/>
              <a:t>? </a:t>
            </a:r>
            <a:r>
              <a:rPr lang="en-US" b="1" baseline="30000" dirty="0"/>
              <a:t>7 </a:t>
            </a:r>
            <a:r>
              <a:rPr lang="en-US" dirty="0"/>
              <a:t>Yet </a:t>
            </a:r>
            <a:r>
              <a:rPr lang="en-US" i="1" dirty="0"/>
              <a:t>even</a:t>
            </a:r>
            <a:r>
              <a:rPr lang="en-US" dirty="0"/>
              <a:t> lifeless things, either flute or harp, in producing a sound, if they do not produce a distinction in the tones, how will it be </a:t>
            </a:r>
            <a:r>
              <a:rPr lang="en-US" b="1" u="sng" dirty="0">
                <a:solidFill>
                  <a:schemeClr val="accent6"/>
                </a:solidFill>
              </a:rPr>
              <a:t>known</a:t>
            </a:r>
            <a:r>
              <a:rPr lang="en-US" dirty="0"/>
              <a:t> what is played on the flute or on the harp? </a:t>
            </a:r>
            <a:r>
              <a:rPr lang="en-US" b="1" baseline="30000" dirty="0"/>
              <a:t>8 </a:t>
            </a:r>
            <a:r>
              <a:rPr lang="en-US" dirty="0"/>
              <a:t>For if the bugle produces an indistinct sound, who will prepare himself for battle?</a:t>
            </a:r>
            <a:r>
              <a:rPr lang="en-US" b="1" baseline="30000" dirty="0"/>
              <a:t>9 </a:t>
            </a:r>
            <a:r>
              <a:rPr lang="en-US" dirty="0"/>
              <a:t>So also you, unless you utter by the tongue speech that is </a:t>
            </a:r>
            <a:r>
              <a:rPr lang="en-US" b="1" u="sng" dirty="0">
                <a:solidFill>
                  <a:schemeClr val="accent6"/>
                </a:solidFill>
              </a:rPr>
              <a:t>clear</a:t>
            </a:r>
            <a:r>
              <a:rPr lang="en-US" dirty="0"/>
              <a:t>, how will it be </a:t>
            </a:r>
            <a:r>
              <a:rPr lang="en-US" b="1" u="sng" dirty="0">
                <a:solidFill>
                  <a:schemeClr val="accent6"/>
                </a:solidFill>
              </a:rPr>
              <a:t>known</a:t>
            </a:r>
            <a:r>
              <a:rPr lang="en-US" dirty="0"/>
              <a:t> what is spoken? For you will be speaking into the air. </a:t>
            </a:r>
            <a:r>
              <a:rPr lang="en-US" b="1" baseline="30000" dirty="0"/>
              <a:t>10 </a:t>
            </a:r>
            <a:r>
              <a:rPr lang="en-US" dirty="0"/>
              <a:t>There are, perhaps, a great many kinds of languages in the world, and no </a:t>
            </a:r>
            <a:r>
              <a:rPr lang="en-US" i="1" dirty="0"/>
              <a:t>kind</a:t>
            </a:r>
            <a:r>
              <a:rPr lang="en-US" dirty="0"/>
              <a:t> is without </a:t>
            </a:r>
            <a:r>
              <a:rPr lang="en-US" b="1" u="sng" dirty="0">
                <a:solidFill>
                  <a:schemeClr val="accent6"/>
                </a:solidFill>
              </a:rPr>
              <a:t>meaning</a:t>
            </a:r>
            <a:r>
              <a:rPr lang="en-US" dirty="0"/>
              <a:t>. </a:t>
            </a:r>
            <a:r>
              <a:rPr lang="en-US" b="1" baseline="30000" dirty="0"/>
              <a:t>11 </a:t>
            </a:r>
            <a:r>
              <a:rPr lang="en-US" dirty="0"/>
              <a:t>If then I do not know the </a:t>
            </a:r>
            <a:r>
              <a:rPr lang="en-US" b="1" u="sng" dirty="0">
                <a:solidFill>
                  <a:schemeClr val="accent6"/>
                </a:solidFill>
              </a:rPr>
              <a:t>meaning</a:t>
            </a:r>
            <a:r>
              <a:rPr lang="en-US" dirty="0"/>
              <a:t> of the language, I will be to the one who speaks a barbarian, and the one who speaks will be a barbarian to me. </a:t>
            </a:r>
            <a:r>
              <a:rPr lang="en-US" baseline="30000" dirty="0">
                <a:solidFill>
                  <a:schemeClr val="tx1"/>
                </a:solidFill>
              </a:rPr>
              <a:t>12 </a:t>
            </a:r>
            <a:r>
              <a:rPr lang="en-US" dirty="0">
                <a:solidFill>
                  <a:schemeClr val="tx1"/>
                </a:solidFill>
              </a:rPr>
              <a:t>So also you, since you are zealous of spiritual gifts, seek to abound for the edification of the church.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244929"/>
            <a:ext cx="7912553" cy="5045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baseline="30000" dirty="0"/>
              <a:t>6 </a:t>
            </a:r>
            <a:r>
              <a:rPr lang="en-US" dirty="0"/>
              <a:t>But now, brethren, if I come to you speaking in tongues, what will I profit you unless I speak to you either by way of </a:t>
            </a:r>
            <a:r>
              <a:rPr lang="en-US" b="1" u="sng" dirty="0">
                <a:solidFill>
                  <a:schemeClr val="accent6"/>
                </a:solidFill>
              </a:rPr>
              <a:t>revelation</a:t>
            </a:r>
            <a:r>
              <a:rPr lang="en-US" dirty="0"/>
              <a:t> or of </a:t>
            </a:r>
            <a:r>
              <a:rPr lang="en-US" b="1" u="sng" dirty="0">
                <a:solidFill>
                  <a:schemeClr val="accent6"/>
                </a:solidFill>
              </a:rPr>
              <a:t>knowledge</a:t>
            </a:r>
            <a:r>
              <a:rPr lang="en-US" dirty="0"/>
              <a:t> or of </a:t>
            </a:r>
            <a:r>
              <a:rPr lang="en-US" b="1" u="sng" dirty="0">
                <a:solidFill>
                  <a:schemeClr val="accent6"/>
                </a:solidFill>
              </a:rPr>
              <a:t>prophecy</a:t>
            </a:r>
            <a:r>
              <a:rPr lang="en-US" dirty="0"/>
              <a:t> or of </a:t>
            </a:r>
            <a:r>
              <a:rPr lang="en-US" b="1" u="sng" dirty="0">
                <a:solidFill>
                  <a:schemeClr val="accent6"/>
                </a:solidFill>
              </a:rPr>
              <a:t>teaching</a:t>
            </a:r>
            <a:r>
              <a:rPr lang="en-US" dirty="0"/>
              <a:t>? </a:t>
            </a:r>
            <a:r>
              <a:rPr lang="en-US" b="1" baseline="30000" dirty="0"/>
              <a:t>7 </a:t>
            </a:r>
            <a:r>
              <a:rPr lang="en-US" dirty="0"/>
              <a:t>Yet </a:t>
            </a:r>
            <a:r>
              <a:rPr lang="en-US" i="1" dirty="0"/>
              <a:t>even</a:t>
            </a:r>
            <a:r>
              <a:rPr lang="en-US" dirty="0"/>
              <a:t> lifeless things, either flute or harp, in producing a sound, if they do not produce a distinction in the tones, how will it be </a:t>
            </a:r>
            <a:r>
              <a:rPr lang="en-US" b="1" u="sng" dirty="0">
                <a:solidFill>
                  <a:schemeClr val="accent6"/>
                </a:solidFill>
              </a:rPr>
              <a:t>known</a:t>
            </a:r>
            <a:r>
              <a:rPr lang="en-US" dirty="0"/>
              <a:t> what is played on the flute or on the harp? </a:t>
            </a:r>
            <a:r>
              <a:rPr lang="en-US" b="1" baseline="30000" dirty="0"/>
              <a:t>8 </a:t>
            </a:r>
            <a:r>
              <a:rPr lang="en-US" dirty="0"/>
              <a:t>For if the bugle produces an indistinct sound, who will prepare himself for battle?</a:t>
            </a:r>
            <a:r>
              <a:rPr lang="en-US" b="1" baseline="30000" dirty="0"/>
              <a:t>9 </a:t>
            </a:r>
            <a:r>
              <a:rPr lang="en-US" dirty="0"/>
              <a:t>So also you, unless you utter by the tongue speech that is </a:t>
            </a:r>
            <a:r>
              <a:rPr lang="en-US" b="1" u="sng" dirty="0">
                <a:solidFill>
                  <a:schemeClr val="accent6"/>
                </a:solidFill>
              </a:rPr>
              <a:t>clear</a:t>
            </a:r>
            <a:r>
              <a:rPr lang="en-US" dirty="0"/>
              <a:t>, how will it be </a:t>
            </a:r>
            <a:r>
              <a:rPr lang="en-US" b="1" u="sng" dirty="0">
                <a:solidFill>
                  <a:schemeClr val="accent6"/>
                </a:solidFill>
              </a:rPr>
              <a:t>known</a:t>
            </a:r>
            <a:r>
              <a:rPr lang="en-US" dirty="0"/>
              <a:t> what is spoken? For you will be speaking into the air. </a:t>
            </a:r>
            <a:r>
              <a:rPr lang="en-US" b="1" baseline="30000" dirty="0"/>
              <a:t>10 </a:t>
            </a:r>
            <a:r>
              <a:rPr lang="en-US" dirty="0"/>
              <a:t>There are, perhaps, a great many kinds of languages in the world, and no </a:t>
            </a:r>
            <a:r>
              <a:rPr lang="en-US" i="1" dirty="0"/>
              <a:t>kind</a:t>
            </a:r>
            <a:r>
              <a:rPr lang="en-US" dirty="0"/>
              <a:t> is without </a:t>
            </a:r>
            <a:r>
              <a:rPr lang="en-US" b="1" u="sng" dirty="0">
                <a:solidFill>
                  <a:schemeClr val="accent6"/>
                </a:solidFill>
              </a:rPr>
              <a:t>meaning</a:t>
            </a:r>
            <a:r>
              <a:rPr lang="en-US" dirty="0"/>
              <a:t>. </a:t>
            </a:r>
            <a:r>
              <a:rPr lang="en-US" b="1" baseline="30000" dirty="0"/>
              <a:t>11 </a:t>
            </a:r>
            <a:r>
              <a:rPr lang="en-US" dirty="0"/>
              <a:t>If then I do not know the </a:t>
            </a:r>
            <a:r>
              <a:rPr lang="en-US" b="1" u="sng" dirty="0">
                <a:solidFill>
                  <a:schemeClr val="accent6"/>
                </a:solidFill>
              </a:rPr>
              <a:t>meaning</a:t>
            </a:r>
            <a:r>
              <a:rPr lang="en-US" dirty="0"/>
              <a:t> of the language, I will be to the one who speaks a barbarian, and the one who speaks will be a barbarian to me. </a:t>
            </a:r>
            <a:r>
              <a:rPr lang="en-US" b="1" baseline="30000" dirty="0"/>
              <a:t>12 </a:t>
            </a:r>
            <a:r>
              <a:rPr lang="en-US" dirty="0"/>
              <a:t>So also you, since you are zealous of spiritual </a:t>
            </a:r>
            <a:r>
              <a:rPr lang="en-US" i="1" dirty="0"/>
              <a:t>gifts</a:t>
            </a:r>
            <a:r>
              <a:rPr lang="en-US" dirty="0"/>
              <a:t>, </a:t>
            </a:r>
            <a:r>
              <a:rPr lang="en-US" b="1" i="1" u="sng" dirty="0">
                <a:solidFill>
                  <a:schemeClr val="accent3"/>
                </a:solidFill>
              </a:rPr>
              <a:t>seek to abound for the edification of the church</a:t>
            </a:r>
            <a:r>
              <a:rPr lang="en-US" dirty="0"/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244929"/>
            <a:ext cx="7912553" cy="5045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baseline="30000" dirty="0"/>
              <a:t>6 </a:t>
            </a:r>
            <a:r>
              <a:rPr lang="en-US" sz="1500" dirty="0"/>
              <a:t>But now, brethren, if I come to you speaking in tongues, what will I profit you unless I speak to you either by way of </a:t>
            </a:r>
            <a:r>
              <a:rPr lang="en-US" sz="1500" b="1" u="sng" dirty="0">
                <a:solidFill>
                  <a:schemeClr val="accent6"/>
                </a:solidFill>
              </a:rPr>
              <a:t>revelation</a:t>
            </a:r>
            <a:r>
              <a:rPr lang="en-US" sz="1500" dirty="0"/>
              <a:t> or of </a:t>
            </a:r>
            <a:r>
              <a:rPr lang="en-US" sz="1500" b="1" u="sng" dirty="0">
                <a:solidFill>
                  <a:schemeClr val="accent6"/>
                </a:solidFill>
              </a:rPr>
              <a:t>knowledge</a:t>
            </a:r>
            <a:r>
              <a:rPr lang="en-US" sz="1500" dirty="0"/>
              <a:t> or of </a:t>
            </a:r>
            <a:r>
              <a:rPr lang="en-US" sz="1500" b="1" u="sng" dirty="0">
                <a:solidFill>
                  <a:schemeClr val="accent6"/>
                </a:solidFill>
              </a:rPr>
              <a:t>prophecy</a:t>
            </a:r>
            <a:r>
              <a:rPr lang="en-US" sz="1500" dirty="0"/>
              <a:t> or of </a:t>
            </a:r>
            <a:r>
              <a:rPr lang="en-US" sz="1500" b="1" u="sng" dirty="0">
                <a:solidFill>
                  <a:schemeClr val="accent6"/>
                </a:solidFill>
              </a:rPr>
              <a:t>teaching</a:t>
            </a:r>
            <a:r>
              <a:rPr lang="en-US" sz="1500" dirty="0"/>
              <a:t>? </a:t>
            </a:r>
            <a:r>
              <a:rPr lang="en-US" sz="1500" b="1" baseline="30000" dirty="0"/>
              <a:t>7 </a:t>
            </a:r>
            <a:r>
              <a:rPr lang="en-US" sz="1500" dirty="0"/>
              <a:t>Yet </a:t>
            </a:r>
            <a:r>
              <a:rPr lang="en-US" sz="1500" i="1" dirty="0"/>
              <a:t>even</a:t>
            </a:r>
            <a:r>
              <a:rPr lang="en-US" sz="1500" dirty="0"/>
              <a:t> lifeless things, either flute or harp, in producing a sound, if they do not produce a distinction in the tones, how will it be </a:t>
            </a:r>
            <a:r>
              <a:rPr lang="en-US" sz="1500" b="1" u="sng" dirty="0">
                <a:solidFill>
                  <a:schemeClr val="accent6"/>
                </a:solidFill>
              </a:rPr>
              <a:t>known</a:t>
            </a:r>
            <a:r>
              <a:rPr lang="en-US" sz="1500" dirty="0"/>
              <a:t> what is played on the flute or on the harp? </a:t>
            </a:r>
            <a:r>
              <a:rPr lang="en-US" sz="1500" b="1" baseline="30000" dirty="0"/>
              <a:t>8 </a:t>
            </a:r>
            <a:r>
              <a:rPr lang="en-US" sz="1500" dirty="0"/>
              <a:t>For if the bugle produces an indistinct sound, who will prepare himself for battle?</a:t>
            </a:r>
            <a:r>
              <a:rPr lang="en-US" sz="1500" b="1" baseline="30000" dirty="0"/>
              <a:t>9 </a:t>
            </a:r>
            <a:r>
              <a:rPr lang="en-US" sz="1500" dirty="0"/>
              <a:t>So also you, unless you utter by the tongue speech that is </a:t>
            </a:r>
            <a:r>
              <a:rPr lang="en-US" sz="1500" b="1" u="sng" dirty="0">
                <a:solidFill>
                  <a:schemeClr val="accent6"/>
                </a:solidFill>
              </a:rPr>
              <a:t>clear</a:t>
            </a:r>
            <a:r>
              <a:rPr lang="en-US" sz="1500" dirty="0"/>
              <a:t>, how will it be </a:t>
            </a:r>
            <a:r>
              <a:rPr lang="en-US" sz="1500" b="1" u="sng" dirty="0">
                <a:solidFill>
                  <a:schemeClr val="accent6"/>
                </a:solidFill>
              </a:rPr>
              <a:t>known</a:t>
            </a:r>
            <a:r>
              <a:rPr lang="en-US" sz="1500" dirty="0"/>
              <a:t> what is spoken? For you will be speaking into the air. </a:t>
            </a:r>
            <a:r>
              <a:rPr lang="en-US" sz="1500" b="1" baseline="30000" dirty="0"/>
              <a:t>10 </a:t>
            </a:r>
            <a:r>
              <a:rPr lang="en-US" sz="1500" dirty="0"/>
              <a:t>There are, perhaps, a great many kinds of languages in the world, and no </a:t>
            </a:r>
            <a:r>
              <a:rPr lang="en-US" sz="1500" i="1" dirty="0"/>
              <a:t>kind</a:t>
            </a:r>
            <a:r>
              <a:rPr lang="en-US" sz="1500" dirty="0"/>
              <a:t> is without </a:t>
            </a:r>
            <a:r>
              <a:rPr lang="en-US" sz="1500" b="1" u="sng" dirty="0">
                <a:solidFill>
                  <a:schemeClr val="accent6"/>
                </a:solidFill>
              </a:rPr>
              <a:t>meaning</a:t>
            </a:r>
            <a:r>
              <a:rPr lang="en-US" sz="1500" dirty="0"/>
              <a:t>. </a:t>
            </a:r>
            <a:r>
              <a:rPr lang="en-US" sz="1500" b="1" baseline="30000" dirty="0"/>
              <a:t>11 </a:t>
            </a:r>
            <a:r>
              <a:rPr lang="en-US" sz="1500" dirty="0"/>
              <a:t>If then I do not know the </a:t>
            </a:r>
            <a:r>
              <a:rPr lang="en-US" sz="1500" b="1" u="sng" dirty="0">
                <a:solidFill>
                  <a:schemeClr val="accent6"/>
                </a:solidFill>
              </a:rPr>
              <a:t>meaning</a:t>
            </a:r>
            <a:r>
              <a:rPr lang="en-US" sz="1500" dirty="0"/>
              <a:t> of the language, I will be to the one who speaks a barbarian, and the one who speaks will be a barbarian to me. </a:t>
            </a:r>
            <a:r>
              <a:rPr lang="en-US" sz="1500" b="1" baseline="30000" dirty="0"/>
              <a:t>12 </a:t>
            </a:r>
            <a:r>
              <a:rPr lang="en-US" sz="1500" dirty="0"/>
              <a:t>So also you, since you are zealous of spiritual </a:t>
            </a:r>
            <a:r>
              <a:rPr lang="en-US" sz="1500" i="1" dirty="0"/>
              <a:t>gifts</a:t>
            </a:r>
            <a:r>
              <a:rPr lang="en-US" sz="1500" dirty="0"/>
              <a:t>, </a:t>
            </a:r>
            <a:r>
              <a:rPr lang="en-US" sz="1500" b="1" i="1" u="sng" dirty="0">
                <a:solidFill>
                  <a:schemeClr val="accent3"/>
                </a:solidFill>
              </a:rPr>
              <a:t>seek to abound for the edification of the church</a:t>
            </a:r>
            <a:r>
              <a:rPr lang="en-US" sz="1500" dirty="0"/>
              <a:t>.</a:t>
            </a: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aseline="30000" dirty="0"/>
              <a:t>13 </a:t>
            </a:r>
            <a:r>
              <a:rPr lang="en-US" sz="2000" dirty="0"/>
              <a:t>Therefore let one who speaks in a tongue pray that he may </a:t>
            </a:r>
            <a:r>
              <a:rPr lang="en-US" sz="2000" b="1" u="sng" dirty="0">
                <a:solidFill>
                  <a:schemeClr val="accent6"/>
                </a:solidFill>
              </a:rPr>
              <a:t>interpret</a:t>
            </a:r>
            <a:r>
              <a:rPr lang="en-US" sz="2000" dirty="0"/>
              <a:t>.</a:t>
            </a:r>
            <a:r>
              <a:rPr lang="en-US" sz="2000" baseline="30000" dirty="0"/>
              <a:t>14 </a:t>
            </a:r>
            <a:r>
              <a:rPr lang="en-US" sz="2000" dirty="0"/>
              <a:t>For if I pray in a tongue, my spirit prays, but </a:t>
            </a:r>
            <a:r>
              <a:rPr lang="en-US" sz="2000" b="1" u="sng" dirty="0">
                <a:solidFill>
                  <a:schemeClr val="accent6"/>
                </a:solidFill>
              </a:rPr>
              <a:t>my mind </a:t>
            </a:r>
            <a:r>
              <a:rPr lang="en-US" sz="2000" dirty="0"/>
              <a:t>is unfruitful.</a:t>
            </a:r>
            <a:r>
              <a:rPr lang="en-US" sz="2000" baseline="30000" dirty="0"/>
              <a:t>15 </a:t>
            </a:r>
            <a:r>
              <a:rPr lang="en-US" sz="2000" dirty="0"/>
              <a:t>What is the outcome then? I will pray with the spirit and I will </a:t>
            </a:r>
            <a:r>
              <a:rPr lang="en-US" sz="2000" b="1" u="sng" dirty="0">
                <a:solidFill>
                  <a:schemeClr val="accent6"/>
                </a:solidFill>
              </a:rPr>
              <a:t>pray with the mind also</a:t>
            </a:r>
            <a:r>
              <a:rPr lang="en-US" sz="2000" dirty="0"/>
              <a:t>; I will sing with the spirit and </a:t>
            </a:r>
            <a:r>
              <a:rPr lang="en-US" sz="2000" b="1" u="sng" dirty="0">
                <a:solidFill>
                  <a:schemeClr val="accent6"/>
                </a:solidFill>
              </a:rPr>
              <a:t>I will sing with the mind also</a:t>
            </a:r>
            <a:r>
              <a:rPr lang="en-US" sz="2000" dirty="0"/>
              <a:t>.</a:t>
            </a:r>
            <a:r>
              <a:rPr lang="en-US" sz="2000" baseline="30000" dirty="0"/>
              <a:t>16 </a:t>
            </a:r>
            <a:r>
              <a:rPr lang="en-US" sz="2000" dirty="0"/>
              <a:t>Otherwise if you bless in the spirit only, how will the one who fills the place of the ungifted say the “Amen” at your giving of thanks, since </a:t>
            </a:r>
            <a:r>
              <a:rPr lang="en-US" sz="2000" b="1" u="sng" dirty="0">
                <a:solidFill>
                  <a:schemeClr val="accent6"/>
                </a:solidFill>
              </a:rPr>
              <a:t>he does not know </a:t>
            </a:r>
            <a:r>
              <a:rPr lang="en-US" sz="2000" dirty="0"/>
              <a:t>what you are saying? </a:t>
            </a:r>
            <a:r>
              <a:rPr lang="en-US" sz="2000" baseline="30000" dirty="0"/>
              <a:t>17 </a:t>
            </a:r>
            <a:r>
              <a:rPr lang="en-US" sz="2000" dirty="0"/>
              <a:t>For you are giving thanks well enough, but </a:t>
            </a:r>
            <a:r>
              <a:rPr lang="en-US" sz="2000" b="1" i="1" u="sng" dirty="0">
                <a:solidFill>
                  <a:schemeClr val="accent3"/>
                </a:solidFill>
              </a:rPr>
              <a:t>the other person is not edified</a:t>
            </a:r>
            <a:r>
              <a:rPr lang="en-US" sz="2000" dirty="0"/>
              <a:t>. </a:t>
            </a:r>
            <a:r>
              <a:rPr lang="en-US" sz="2000" baseline="30000" dirty="0"/>
              <a:t>18 </a:t>
            </a:r>
            <a:r>
              <a:rPr lang="en-US" sz="2000" dirty="0"/>
              <a:t>I thank God, I speak in tongues more than you all; </a:t>
            </a:r>
            <a:r>
              <a:rPr lang="en-US" sz="2000" baseline="30000" dirty="0"/>
              <a:t>19 </a:t>
            </a:r>
            <a:r>
              <a:rPr lang="en-US" sz="2000" dirty="0"/>
              <a:t>however, in the church </a:t>
            </a:r>
            <a:r>
              <a:rPr lang="en-US" sz="2000" b="1" i="1" u="sng" dirty="0">
                <a:solidFill>
                  <a:schemeClr val="accent6"/>
                </a:solidFill>
              </a:rPr>
              <a:t>I desire to speak five words with my mind so that I may instruct others also</a:t>
            </a:r>
            <a:r>
              <a:rPr lang="en-US" sz="2000" dirty="0"/>
              <a:t>, rather than ten thousand words in a tongue.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Principles for Edification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408908"/>
            <a:ext cx="8368145" cy="39250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Edification is the purpose of the body. (14:3, 4, 5, 12, 17, 26, 31)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Edifying love for one another is an intentional pursuit. (14:1)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There can be no edification without understandable communication. (14:16-19)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29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3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244929"/>
            <a:ext cx="7912553" cy="5045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300" b="1" baseline="30000" dirty="0"/>
              <a:t>20 </a:t>
            </a:r>
            <a:r>
              <a:rPr lang="en-US" sz="2300" dirty="0"/>
              <a:t>Brethren, do not be children in your thinking; yet in evil be infants, but in your thinking be mature. </a:t>
            </a:r>
            <a:r>
              <a:rPr lang="en-US" sz="2300" b="1" baseline="30000" dirty="0"/>
              <a:t>21 </a:t>
            </a:r>
            <a:r>
              <a:rPr lang="en-US" sz="2300" dirty="0"/>
              <a:t>In the Law it is written, “</a:t>
            </a:r>
            <a:r>
              <a:rPr lang="en-US" sz="2300" cap="small" dirty="0"/>
              <a:t>By men of strange tongues and by the lips of strangers I will speak to this people, and even so they will not listen to Me</a:t>
            </a:r>
            <a:r>
              <a:rPr lang="en-US" sz="2300" dirty="0"/>
              <a:t>,” says the Lord. </a:t>
            </a:r>
            <a:r>
              <a:rPr lang="en-US" sz="2300" b="1" baseline="30000" dirty="0"/>
              <a:t>22 </a:t>
            </a:r>
            <a:r>
              <a:rPr lang="en-US" sz="2300" dirty="0"/>
              <a:t>So then tongues are for a sign, not to those who believe but to unbelievers; but prophecy </a:t>
            </a:r>
            <a:r>
              <a:rPr lang="en-US" sz="2300" i="1" dirty="0"/>
              <a:t>is for a sign</a:t>
            </a:r>
            <a:r>
              <a:rPr lang="en-US" sz="2300" dirty="0"/>
              <a:t>, not to unbelievers but to those who believe. </a:t>
            </a:r>
            <a:r>
              <a:rPr lang="en-US" sz="2300" b="1" baseline="30000" dirty="0"/>
              <a:t>23 </a:t>
            </a:r>
            <a:r>
              <a:rPr lang="en-US" sz="2300" dirty="0"/>
              <a:t>Therefore if the whole church assembles together and all speak in tongues, and ungifted men or unbelievers enter, will they not say that you are mad? </a:t>
            </a:r>
            <a:r>
              <a:rPr lang="en-US" sz="2300" b="1" baseline="30000" dirty="0"/>
              <a:t>24 </a:t>
            </a:r>
            <a:r>
              <a:rPr lang="en-US" sz="2300" dirty="0"/>
              <a:t>But if all prophesy, and an unbeliever or an ungifted man enters, he is convicted by all, he is called to account by all; </a:t>
            </a:r>
            <a:r>
              <a:rPr lang="en-US" sz="2300" b="1" baseline="30000" dirty="0"/>
              <a:t>25 </a:t>
            </a:r>
            <a:r>
              <a:rPr lang="en-US" sz="2300" dirty="0"/>
              <a:t>the secrets of his heart are disclosed; and so he will fall on his face and worship God, declaring that God is certainly among you.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Principles for Edification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408908"/>
            <a:ext cx="8368145" cy="39250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Edification is the purpose of the body. (14:3, 4, 5, 12, 17, 26, 31)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Edifying love for one another is an intentional pursuit. (14:1)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There can be no edification without understandable communication. (14:16-19)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Church assemblies should consider the conviction of unbelievers as we work for edification of believers. (14:20-26)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124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6" y="381000"/>
            <a:ext cx="3566603" cy="921327"/>
          </a:xfrm>
        </p:spPr>
        <p:txBody>
          <a:bodyPr>
            <a:normAutofit/>
          </a:bodyPr>
          <a:lstStyle/>
          <a:p>
            <a:r>
              <a:rPr lang="en-US" sz="2800" b="1" dirty="0"/>
              <a:t>Commands for Church Assemblies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3" y="381000"/>
            <a:ext cx="4718957" cy="507274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baseline="30000" dirty="0"/>
              <a:t>27 </a:t>
            </a:r>
            <a:r>
              <a:rPr lang="en-US" sz="1800" dirty="0"/>
              <a:t>If anyone speaks in a tongue, </a:t>
            </a:r>
            <a:r>
              <a:rPr lang="en-US" sz="1800" i="1" dirty="0"/>
              <a:t>it should be</a:t>
            </a:r>
            <a:r>
              <a:rPr lang="en-US" sz="1800" dirty="0"/>
              <a:t> by two or at the most three, and </a:t>
            </a:r>
            <a:r>
              <a:rPr lang="en-US" sz="1800" i="1" dirty="0"/>
              <a:t>each</a:t>
            </a:r>
            <a:r>
              <a:rPr lang="en-US" sz="1800" dirty="0"/>
              <a:t> in turn, and one must interpret; </a:t>
            </a:r>
            <a:r>
              <a:rPr lang="en-US" sz="1800" b="1" baseline="30000" dirty="0"/>
              <a:t>28 </a:t>
            </a:r>
            <a:r>
              <a:rPr lang="en-US" sz="1800" dirty="0"/>
              <a:t>but if there is no interpreter, he must keep silent in the church; and let him speak to himself and to God. </a:t>
            </a:r>
            <a:r>
              <a:rPr lang="en-US" sz="1800" b="1" baseline="30000" dirty="0"/>
              <a:t>29 </a:t>
            </a:r>
            <a:r>
              <a:rPr lang="en-US" sz="1800" dirty="0"/>
              <a:t>Let two or three prophets speak, and let the others pass judgment. </a:t>
            </a:r>
            <a:r>
              <a:rPr lang="en-US" sz="1800" b="1" baseline="30000" dirty="0"/>
              <a:t>30 </a:t>
            </a:r>
            <a:r>
              <a:rPr lang="en-US" sz="1800" dirty="0"/>
              <a:t>But if a revelation is made to another who is seated, the first one must keep silent. </a:t>
            </a:r>
            <a:r>
              <a:rPr lang="en-US" sz="1800" b="1" baseline="30000" dirty="0"/>
              <a:t>31 </a:t>
            </a:r>
            <a:r>
              <a:rPr lang="en-US" sz="1800" dirty="0"/>
              <a:t>For you can all prophesy one by one, </a:t>
            </a:r>
            <a:r>
              <a:rPr lang="en-US" sz="1800" b="1" i="1" u="sng" dirty="0">
                <a:solidFill>
                  <a:schemeClr val="accent3"/>
                </a:solidFill>
              </a:rPr>
              <a:t>so that all may learn and all may be exhorted</a:t>
            </a:r>
            <a:r>
              <a:rPr lang="en-US" sz="1800" dirty="0"/>
              <a:t>; </a:t>
            </a:r>
            <a:r>
              <a:rPr lang="en-US" sz="1800" b="1" baseline="30000" dirty="0"/>
              <a:t>32 </a:t>
            </a:r>
            <a:r>
              <a:rPr lang="en-US" sz="1800" dirty="0"/>
              <a:t>and the spirits of prophets are subject to prophets; </a:t>
            </a:r>
            <a:r>
              <a:rPr lang="en-US" sz="1800" b="1" baseline="30000" dirty="0"/>
              <a:t>33 </a:t>
            </a:r>
            <a:r>
              <a:rPr lang="en-US" sz="1800" dirty="0"/>
              <a:t>for God is not </a:t>
            </a:r>
            <a:r>
              <a:rPr lang="en-US" sz="1800" i="1" dirty="0"/>
              <a:t>a God</a:t>
            </a:r>
            <a:r>
              <a:rPr lang="en-US" sz="1800" dirty="0"/>
              <a:t> of confusion but of peace, as in all the churches of the saints.</a:t>
            </a:r>
          </a:p>
          <a:p>
            <a:pPr marL="0" indent="0">
              <a:buNone/>
            </a:pPr>
            <a:r>
              <a:rPr lang="en-US" sz="1800" b="1" baseline="30000" dirty="0"/>
              <a:t>34 </a:t>
            </a:r>
            <a:r>
              <a:rPr lang="en-US" sz="1800" dirty="0"/>
              <a:t>The women are to keep silent in the churches; for they are not permitted to speak, but are to subject themselves, just as the Law also says. </a:t>
            </a:r>
            <a:r>
              <a:rPr lang="en-US" sz="1800" b="1" baseline="30000" dirty="0"/>
              <a:t>35 </a:t>
            </a:r>
            <a:r>
              <a:rPr lang="en-US" sz="1800" dirty="0"/>
              <a:t>If they desire to learn anything, let them ask their own husbands at home; for it is improper for a woman to speak in church.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26" y="1468582"/>
            <a:ext cx="3566603" cy="3870861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Take turns in an orderly manner in addressing the church.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Many must keep silent [3x]</a:t>
            </a:r>
          </a:p>
          <a:p>
            <a:r>
              <a:rPr lang="en-US" sz="2000" dirty="0">
                <a:solidFill>
                  <a:schemeClr val="tx1"/>
                </a:solidFill>
              </a:rPr>
              <a:t>Tongues: No interpreter, then silence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Prophets: Wait for others to finish</a:t>
            </a:r>
          </a:p>
          <a:p>
            <a:r>
              <a:rPr lang="en-US" sz="2000" dirty="0">
                <a:solidFill>
                  <a:schemeClr val="tx1"/>
                </a:solidFill>
              </a:rPr>
              <a:t>Women: Subject themselves, no speaking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Assemblies have these restrictions in order to reflect the character of God. (14:33)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76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22" y="529480"/>
            <a:ext cx="6858000" cy="1367908"/>
          </a:xfrm>
        </p:spPr>
        <p:txBody>
          <a:bodyPr>
            <a:normAutofit/>
          </a:bodyPr>
          <a:lstStyle/>
          <a:p>
            <a:pPr algn="ctr"/>
            <a:r>
              <a:rPr lang="en-US" sz="6500" b="1" dirty="0"/>
              <a:t>I Corinthians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424" y="3591073"/>
            <a:ext cx="6858000" cy="62835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Auditorium</a:t>
            </a:r>
          </a:p>
          <a:p>
            <a:pPr algn="ctr"/>
            <a:r>
              <a:rPr lang="en-US" sz="3600" dirty="0"/>
              <a:t>Class 11</a:t>
            </a:r>
          </a:p>
          <a:p>
            <a:pPr algn="ctr"/>
            <a:r>
              <a:rPr lang="en-US" sz="2800" dirty="0"/>
              <a:t>I Corinthians 14:1 - 40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493251"/>
            <a:ext cx="4530725" cy="313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986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702129"/>
            <a:ext cx="7912553" cy="45883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500" b="1" baseline="30000" dirty="0"/>
              <a:t>36 </a:t>
            </a:r>
            <a:r>
              <a:rPr lang="en-US" sz="2500" dirty="0"/>
              <a:t>Was it from you that the word of God </a:t>
            </a:r>
            <a:r>
              <a:rPr lang="en-US" sz="2500" i="1" dirty="0"/>
              <a:t>first</a:t>
            </a:r>
            <a:r>
              <a:rPr lang="en-US" sz="2500" dirty="0"/>
              <a:t> went forth? Or has it come to you only? </a:t>
            </a:r>
            <a:r>
              <a:rPr lang="en-US" sz="2500" b="1" baseline="30000" dirty="0"/>
              <a:t>37 </a:t>
            </a:r>
            <a:r>
              <a:rPr lang="en-US" sz="2500" dirty="0"/>
              <a:t>If anyone thinks he is a prophet or spiritual, let him recognize that the things which I write to you are the Lord’s commandment. </a:t>
            </a:r>
            <a:r>
              <a:rPr lang="en-US" sz="2500" b="1" baseline="30000" dirty="0"/>
              <a:t>38 </a:t>
            </a:r>
            <a:r>
              <a:rPr lang="en-US" sz="2500" dirty="0"/>
              <a:t>But if anyone does not recognize </a:t>
            </a:r>
            <a:r>
              <a:rPr lang="en-US" sz="2500" i="1" dirty="0"/>
              <a:t>this</a:t>
            </a:r>
            <a:r>
              <a:rPr lang="en-US" sz="2500" dirty="0"/>
              <a:t>, he is not recognized.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baseline="30000" dirty="0"/>
              <a:t>39 </a:t>
            </a:r>
            <a:r>
              <a:rPr lang="en-US" sz="2500" dirty="0"/>
              <a:t>Therefore, my brethren, desire earnestly to prophesy, and do not forbid to speak in tongues. </a:t>
            </a:r>
            <a:r>
              <a:rPr lang="en-US" sz="2500" b="1" baseline="30000" dirty="0"/>
              <a:t>40 </a:t>
            </a:r>
            <a:r>
              <a:rPr lang="en-US" sz="2500" dirty="0"/>
              <a:t>But all things must be done properly and in an orderly manner.</a:t>
            </a:r>
          </a:p>
        </p:txBody>
      </p:sp>
    </p:spTree>
    <p:extLst>
      <p:ext uri="{BB962C8B-B14F-4D97-AF65-F5344CB8AC3E}">
        <p14:creationId xmlns:p14="http://schemas.microsoft.com/office/powerpoint/2010/main" val="3960757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Principles for Edification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408908"/>
            <a:ext cx="8368145" cy="392509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Edification is the purpose of the body. (14:3, 4, 5, 12, 17, 26, 31)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Edifying love for one another is an intentional pursuit. (14:1)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There can be no edification without understandable communication. (14:16-19)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Church assemblies should consider the conviction of unbelievers as we work for edification of believers. (14:20-25)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God has given directions and restrictions for the conducting of edifying and convicting assemblies. (14:26-34)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Gifts in the body are under the control of the gifted who are to exercise these gifts for the good of others. (14:31-32)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All things must be done properly and in an orderly manner (14:40)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0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9725"/>
              </p:ext>
            </p:extLst>
          </p:nvPr>
        </p:nvGraphicFramePr>
        <p:xfrm>
          <a:off x="819149" y="447675"/>
          <a:ext cx="7419975" cy="4952999"/>
        </p:xfrm>
        <a:graphic>
          <a:graphicData uri="http://schemas.openxmlformats.org/drawingml/2006/table">
            <a:tbl>
              <a:tblPr/>
              <a:tblGrid>
                <a:gridCol w="5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3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</a:rPr>
                        <a:t>Title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</a:rPr>
                        <a:t>Day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</a:rPr>
                        <a:t>Date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Lessons from History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</a:rPr>
                        <a:t>Sunday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</a:rPr>
                        <a:t>March 26, 2017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Men and Women, Lord's Supper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</a:rPr>
                        <a:t>Wednesday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</a:rPr>
                        <a:t>March 29, 2017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1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Spiritual Gifts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Sunday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April 2,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effectLst/>
                          <a:latin typeface="Garamond"/>
                          <a:ea typeface="Times New Roman"/>
                        </a:rPr>
                        <a:t>11</a:t>
                      </a:r>
                      <a:endParaRPr lang="en-US" sz="18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Spiritual Gifts in Worship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effectLst/>
                          <a:latin typeface="Garamond"/>
                          <a:ea typeface="Times New Roman"/>
                        </a:rPr>
                        <a:t>Wednesday</a:t>
                      </a:r>
                      <a:endParaRPr lang="en-US" sz="1800" b="1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April 5,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/>
                          <a:ea typeface="Times New Roman"/>
                        </a:rPr>
                        <a:t>12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Resurrection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/>
                          <a:ea typeface="Times New Roman"/>
                        </a:rPr>
                        <a:t>Sunday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/>
                          <a:ea typeface="Times New Roman"/>
                        </a:rPr>
                        <a:t>April 9, 2017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2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/>
                          <a:ea typeface="Times New Roman"/>
                        </a:rPr>
                        <a:t>13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Conclusion and Review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/>
                          <a:ea typeface="Times New Roman"/>
                        </a:rPr>
                        <a:t>Wednesday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/>
                          <a:ea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/>
                          <a:ea typeface="Times New Roman"/>
                        </a:rPr>
                        <a:t>April 12, 2017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5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050" y="285962"/>
            <a:ext cx="7376550" cy="97133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Approach for Today’s Study: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5985" y="1405305"/>
            <a:ext cx="8143189" cy="400489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75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effectLst/>
              </a:rPr>
              <a:t>Overview: Purpose of Assemblies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effectLst/>
              </a:rPr>
              <a:t>General Practices in Assemblies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effectLst/>
              </a:rPr>
              <a:t>Restrictions for Assemblies</a:t>
            </a:r>
          </a:p>
        </p:txBody>
      </p:sp>
    </p:spTree>
    <p:extLst>
      <p:ext uri="{BB962C8B-B14F-4D97-AF65-F5344CB8AC3E}">
        <p14:creationId xmlns:p14="http://schemas.microsoft.com/office/powerpoint/2010/main" val="3597464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5"/>
                </a:solidFill>
              </a:rPr>
              <a:t>What does 1 Corinthians 14 teach to be the primary purpose of church assemblies?</a:t>
            </a:r>
          </a:p>
        </p:txBody>
      </p:sp>
    </p:spTree>
    <p:extLst>
      <p:ext uri="{BB962C8B-B14F-4D97-AF65-F5344CB8AC3E}">
        <p14:creationId xmlns:p14="http://schemas.microsoft.com/office/powerpoint/2010/main" val="807955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Assemblies are for Edification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8907"/>
            <a:ext cx="8044294" cy="3897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But one who prophesies speaks to men for </a:t>
            </a:r>
            <a:r>
              <a:rPr lang="en-US" b="1" dirty="0">
                <a:solidFill>
                  <a:schemeClr val="accent5"/>
                </a:solidFill>
              </a:rPr>
              <a:t>edification</a:t>
            </a:r>
            <a:r>
              <a:rPr lang="en-US" dirty="0"/>
              <a:t> and </a:t>
            </a:r>
            <a:r>
              <a:rPr lang="en-US" b="1" dirty="0">
                <a:solidFill>
                  <a:schemeClr val="accent5"/>
                </a:solidFill>
              </a:rPr>
              <a:t>exhortation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5"/>
                </a:solidFill>
              </a:rPr>
              <a:t>consolation</a:t>
            </a:r>
            <a:r>
              <a:rPr lang="en-US" dirty="0"/>
              <a:t>. (3)</a:t>
            </a:r>
          </a:p>
          <a:p>
            <a:pPr marL="0" indent="0">
              <a:buNone/>
            </a:pPr>
            <a:r>
              <a:rPr lang="en-US" dirty="0"/>
              <a:t>One who speaks in a tongue </a:t>
            </a:r>
            <a:r>
              <a:rPr lang="en-US" b="1" dirty="0">
                <a:solidFill>
                  <a:schemeClr val="accent5"/>
                </a:solidFill>
              </a:rPr>
              <a:t>edifies himself</a:t>
            </a:r>
            <a:r>
              <a:rPr lang="en-US" dirty="0"/>
              <a:t>; but one who prophesies </a:t>
            </a:r>
            <a:r>
              <a:rPr lang="en-US" b="1" dirty="0">
                <a:solidFill>
                  <a:schemeClr val="accent5"/>
                </a:solidFill>
              </a:rPr>
              <a:t>edifies the church</a:t>
            </a:r>
            <a:r>
              <a:rPr lang="en-US" dirty="0"/>
              <a:t>. (4)</a:t>
            </a:r>
          </a:p>
          <a:p>
            <a:pPr marL="0" indent="0">
              <a:buNone/>
            </a:pPr>
            <a:r>
              <a:rPr lang="en-US" dirty="0"/>
              <a:t>Now I wish … that you would prophesy … </a:t>
            </a:r>
            <a:r>
              <a:rPr lang="en-US" b="1" dirty="0">
                <a:solidFill>
                  <a:schemeClr val="accent5"/>
                </a:solidFill>
              </a:rPr>
              <a:t>so that the church may receive edifying</a:t>
            </a:r>
            <a:r>
              <a:rPr lang="en-US" dirty="0"/>
              <a:t>. (6)</a:t>
            </a:r>
          </a:p>
          <a:p>
            <a:pPr marL="0" indent="0">
              <a:buNone/>
            </a:pPr>
            <a:r>
              <a:rPr lang="en-US" dirty="0"/>
              <a:t>… </a:t>
            </a:r>
            <a:r>
              <a:rPr lang="en-US" b="1" dirty="0">
                <a:solidFill>
                  <a:schemeClr val="accent5"/>
                </a:solidFill>
              </a:rPr>
              <a:t>seek to abound </a:t>
            </a:r>
            <a:r>
              <a:rPr lang="en-US" dirty="0"/>
              <a:t>for the edification of the church. (12)</a:t>
            </a:r>
          </a:p>
          <a:p>
            <a:pPr marL="0" indent="0">
              <a:buNone/>
            </a:pPr>
            <a:r>
              <a:rPr lang="en-US" dirty="0"/>
              <a:t>For you are giving thanks well enough, </a:t>
            </a:r>
            <a:r>
              <a:rPr lang="en-US" b="1" dirty="0">
                <a:solidFill>
                  <a:schemeClr val="accent5"/>
                </a:solidFill>
              </a:rPr>
              <a:t>but the other person is not edified</a:t>
            </a:r>
            <a:r>
              <a:rPr lang="en-US" dirty="0"/>
              <a:t>. (17)</a:t>
            </a:r>
          </a:p>
          <a:p>
            <a:pPr marL="0" indent="0">
              <a:buNone/>
            </a:pPr>
            <a:r>
              <a:rPr lang="en-US" dirty="0"/>
              <a:t>When you assemble … </a:t>
            </a:r>
            <a:r>
              <a:rPr lang="en-US" b="1" dirty="0">
                <a:solidFill>
                  <a:schemeClr val="accent5"/>
                </a:solidFill>
              </a:rPr>
              <a:t>Let all things be done </a:t>
            </a:r>
            <a:r>
              <a:rPr lang="en-US" dirty="0"/>
              <a:t>for edification. (26)</a:t>
            </a:r>
          </a:p>
          <a:p>
            <a:pPr marL="0" indent="0">
              <a:buNone/>
            </a:pPr>
            <a:r>
              <a:rPr lang="en-US" dirty="0"/>
              <a:t>For you can all prophesy one by one, </a:t>
            </a:r>
            <a:r>
              <a:rPr lang="en-US" b="1" dirty="0">
                <a:solidFill>
                  <a:schemeClr val="accent5"/>
                </a:solidFill>
              </a:rPr>
              <a:t>so that all may learn and all may be exhorted</a:t>
            </a:r>
            <a:r>
              <a:rPr lang="en-US" dirty="0"/>
              <a:t> (31)</a:t>
            </a:r>
          </a:p>
        </p:txBody>
      </p:sp>
    </p:spTree>
    <p:extLst>
      <p:ext uri="{BB962C8B-B14F-4D97-AF65-F5344CB8AC3E}">
        <p14:creationId xmlns:p14="http://schemas.microsoft.com/office/powerpoint/2010/main" val="3120142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Principles for Edification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408908"/>
            <a:ext cx="8368145" cy="39250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Edification is the purpose of the body. (14:3, 4, 5, 12, 17, 26, 31)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10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244929"/>
            <a:ext cx="7912553" cy="5045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500" b="1" dirty="0"/>
              <a:t>14 </a:t>
            </a:r>
            <a:r>
              <a:rPr lang="en-US" sz="2500" b="1" i="1" u="sng" dirty="0">
                <a:solidFill>
                  <a:schemeClr val="accent3"/>
                </a:solidFill>
              </a:rPr>
              <a:t>Pursue love</a:t>
            </a:r>
            <a:r>
              <a:rPr lang="en-US" sz="2500" dirty="0"/>
              <a:t>, yet desire earnestly spiritual </a:t>
            </a:r>
            <a:r>
              <a:rPr lang="en-US" sz="2500" i="1" dirty="0"/>
              <a:t>gifts</a:t>
            </a:r>
            <a:r>
              <a:rPr lang="en-US" sz="2500" dirty="0"/>
              <a:t>, but especially that you may prophesy. </a:t>
            </a:r>
            <a:r>
              <a:rPr lang="en-US" sz="2500" b="1" baseline="30000" dirty="0"/>
              <a:t>2 </a:t>
            </a:r>
            <a:r>
              <a:rPr lang="en-US" sz="2500" dirty="0"/>
              <a:t>For one who speaks in a tongue does not speak to men but to God; for no one understands, but in </a:t>
            </a:r>
            <a:r>
              <a:rPr lang="en-US" sz="2500" i="1" dirty="0"/>
              <a:t>his</a:t>
            </a:r>
            <a:r>
              <a:rPr lang="en-US" sz="2500" dirty="0"/>
              <a:t> spirit he speaks mysteries.</a:t>
            </a:r>
            <a:r>
              <a:rPr lang="en-US" sz="2500" b="1" baseline="30000" dirty="0"/>
              <a:t>3 </a:t>
            </a:r>
            <a:r>
              <a:rPr lang="en-US" sz="2500" dirty="0"/>
              <a:t>But one who prophesies speaks to men for </a:t>
            </a:r>
            <a:r>
              <a:rPr lang="en-US" sz="2500" b="1" u="sng" dirty="0">
                <a:solidFill>
                  <a:schemeClr val="accent3"/>
                </a:solidFill>
              </a:rPr>
              <a:t>edification</a:t>
            </a:r>
            <a:r>
              <a:rPr lang="en-US" sz="2500" dirty="0"/>
              <a:t> and exhortation and consolation. </a:t>
            </a:r>
            <a:r>
              <a:rPr lang="en-US" sz="2500" b="1" baseline="30000" dirty="0"/>
              <a:t>4 </a:t>
            </a:r>
            <a:r>
              <a:rPr lang="en-US" sz="2500" dirty="0"/>
              <a:t>One who speaks in a tongue </a:t>
            </a:r>
            <a:r>
              <a:rPr lang="en-US" sz="2500" b="1" u="sng" dirty="0">
                <a:solidFill>
                  <a:schemeClr val="accent3"/>
                </a:solidFill>
              </a:rPr>
              <a:t>edifies</a:t>
            </a:r>
            <a:r>
              <a:rPr lang="en-US" sz="2500" dirty="0"/>
              <a:t> himself; but one who prophesies </a:t>
            </a:r>
            <a:r>
              <a:rPr lang="en-US" sz="2500" b="1" u="sng" dirty="0">
                <a:solidFill>
                  <a:schemeClr val="accent3"/>
                </a:solidFill>
              </a:rPr>
              <a:t>edifies</a:t>
            </a:r>
            <a:r>
              <a:rPr lang="en-US" sz="2500" dirty="0"/>
              <a:t> the church. </a:t>
            </a:r>
            <a:r>
              <a:rPr lang="en-US" sz="2500" b="1" baseline="30000" dirty="0"/>
              <a:t>5 </a:t>
            </a:r>
            <a:r>
              <a:rPr lang="en-US" sz="2500" dirty="0"/>
              <a:t>Now I wish that you all spoke in tongues, but </a:t>
            </a:r>
            <a:r>
              <a:rPr lang="en-US" sz="2500" i="1" dirty="0"/>
              <a:t>even</a:t>
            </a:r>
            <a:r>
              <a:rPr lang="en-US" sz="2500" dirty="0"/>
              <a:t> more that you would prophesy; and greater is one who prophesies than one who speaks in tongues, unless he interprets, so that the church may receive </a:t>
            </a:r>
            <a:r>
              <a:rPr lang="en-US" sz="2500" b="1" u="sng" dirty="0">
                <a:solidFill>
                  <a:schemeClr val="accent3"/>
                </a:solidFill>
              </a:rPr>
              <a:t>edifying</a:t>
            </a:r>
            <a:r>
              <a:rPr lang="en-US" sz="2500" dirty="0"/>
              <a:t>.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Principles for Edification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408908"/>
            <a:ext cx="8368145" cy="39250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Edification is the purpose of the body. (14:3, 4, 5, 12, 17, 26, 31)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Edifying love for one another is an intentional pursuit. (14:1)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8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6802</TotalTime>
  <Words>1374</Words>
  <Application>Microsoft Office PowerPoint</Application>
  <PresentationFormat>On-screen Show (16:10)</PresentationFormat>
  <Paragraphs>180</Paragraphs>
  <Slides>21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Corbel</vt:lpstr>
      <vt:lpstr>Garamond</vt:lpstr>
      <vt:lpstr>Times New Roman</vt:lpstr>
      <vt:lpstr>Wingdings</vt:lpstr>
      <vt:lpstr>Depth</vt:lpstr>
      <vt:lpstr>PowerPoint Presentation</vt:lpstr>
      <vt:lpstr>I Corinthians</vt:lpstr>
      <vt:lpstr>PowerPoint Presentation</vt:lpstr>
      <vt:lpstr>Approach for Today’s Study:</vt:lpstr>
      <vt:lpstr>PowerPoint Presentation</vt:lpstr>
      <vt:lpstr>Assemblies are for Edification</vt:lpstr>
      <vt:lpstr>Principles for Edification</vt:lpstr>
      <vt:lpstr>PowerPoint Presentation</vt:lpstr>
      <vt:lpstr>Principles for Edification</vt:lpstr>
      <vt:lpstr>PowerPoint Presentation</vt:lpstr>
      <vt:lpstr>PowerPoint Presentation</vt:lpstr>
      <vt:lpstr>PowerPoint Presentation</vt:lpstr>
      <vt:lpstr>PowerPoint Presentation</vt:lpstr>
      <vt:lpstr>Principles for Edification</vt:lpstr>
      <vt:lpstr>PowerPoint Presentation</vt:lpstr>
      <vt:lpstr>PowerPoint Presentation</vt:lpstr>
      <vt:lpstr>Principles for Edification</vt:lpstr>
      <vt:lpstr>PowerPoint Presentation</vt:lpstr>
      <vt:lpstr>Commands for Church Assemblies</vt:lpstr>
      <vt:lpstr>PowerPoint Presentation</vt:lpstr>
      <vt:lpstr>Principles for Edification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God’s Will</dc:title>
  <dc:creator>Owner</dc:creator>
  <cp:lastModifiedBy>Brad Beutjer</cp:lastModifiedBy>
  <cp:revision>540</cp:revision>
  <cp:lastPrinted>2017-03-12T02:29:35Z</cp:lastPrinted>
  <dcterms:created xsi:type="dcterms:W3CDTF">2014-10-30T23:01:40Z</dcterms:created>
  <dcterms:modified xsi:type="dcterms:W3CDTF">2017-04-05T23:22:26Z</dcterms:modified>
</cp:coreProperties>
</file>