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58"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4435" autoAdjust="0"/>
  </p:normalViewPr>
  <p:slideViewPr>
    <p:cSldViewPr snapToGrid="0" snapToObjects="1">
      <p:cViewPr varScale="1">
        <p:scale>
          <a:sx n="86" d="100"/>
          <a:sy n="86" d="100"/>
        </p:scale>
        <p:origin x="848" y="19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8549E-C451-1E44-99D1-ED6D4C3D1032}" type="datetimeFigureOut">
              <a:rPr lang="en-US" smtClean="0"/>
              <a:pPr/>
              <a:t>4/28/17</a:t>
            </a:fld>
            <a:endParaRPr lang="en-US"/>
          </a:p>
        </p:txBody>
      </p:sp>
      <p:sp>
        <p:nvSpPr>
          <p:cNvPr id="4" name="Slide Image Placeholder 3"/>
          <p:cNvSpPr>
            <a:spLocks noGrp="1" noRot="1" noChangeAspect="1"/>
          </p:cNvSpPr>
          <p:nvPr>
            <p:ph type="sldImg" idx="2"/>
          </p:nvPr>
        </p:nvSpPr>
        <p:spPr>
          <a:xfrm>
            <a:off x="1054100" y="152400"/>
            <a:ext cx="4760913" cy="2976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3595" y="3335523"/>
            <a:ext cx="6517556" cy="55847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643248" y="457200"/>
            <a:ext cx="1057903" cy="457200"/>
          </a:xfrm>
          <a:prstGeom prst="rect">
            <a:avLst/>
          </a:prstGeom>
        </p:spPr>
        <p:txBody>
          <a:bodyPr vert="horz" lIns="91440" tIns="45720" rIns="91440" bIns="45720" rtlCol="0" anchor="b"/>
          <a:lstStyle>
            <a:lvl1pPr algn="r">
              <a:defRPr sz="1200"/>
            </a:lvl1pPr>
          </a:lstStyle>
          <a:p>
            <a:fld id="{E9AAFE8F-746B-AA4C-9AC7-88AC09DE0C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r>
              <a:rPr lang="en-US" sz="1800" dirty="0" smtClean="0"/>
              <a:t>On the surface this</a:t>
            </a:r>
            <a:r>
              <a:rPr lang="en-US" sz="1800" baseline="0" dirty="0" smtClean="0"/>
              <a:t> false doctrine seems attractive…but there are big problems and we need to understand them – so that we can defend SOUND DOCTRINE and so that we can help our friends or family who have been taught this false system of theology.</a:t>
            </a:r>
            <a:endParaRPr lang="en-US" sz="1800"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AFE8F-746B-AA4C-9AC7-88AC09DE0C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r>
              <a:rPr lang="en-US" sz="1800" dirty="0" smtClean="0"/>
              <a:t>Puppy Illustration</a:t>
            </a:r>
          </a:p>
          <a:p>
            <a:endParaRPr lang="en-US" sz="1800" dirty="0" smtClean="0"/>
          </a:p>
          <a:p>
            <a:r>
              <a:rPr lang="en-US" sz="1800" b="1" dirty="0" smtClean="0"/>
              <a:t>THD</a:t>
            </a:r>
            <a:r>
              <a:rPr lang="en-US" sz="1800" dirty="0" smtClean="0"/>
              <a:t> – 10 puppies born in a pound – completely trapped in captivity – no fault of their own.</a:t>
            </a:r>
          </a:p>
          <a:p>
            <a:endParaRPr lang="en-US" sz="1800" dirty="0" smtClean="0"/>
          </a:p>
          <a:p>
            <a:r>
              <a:rPr lang="en-US" sz="1800" b="1" dirty="0" smtClean="0"/>
              <a:t>UE</a:t>
            </a:r>
            <a:r>
              <a:rPr lang="en-US" sz="1800" dirty="0" smtClean="0"/>
              <a:t> – I send my</a:t>
            </a:r>
            <a:r>
              <a:rPr lang="en-US" sz="1800" baseline="0" dirty="0" smtClean="0"/>
              <a:t> sweet spirited </a:t>
            </a:r>
            <a:r>
              <a:rPr lang="en-US" sz="1800" dirty="0" smtClean="0"/>
              <a:t>Abby in to pick out</a:t>
            </a:r>
            <a:r>
              <a:rPr lang="en-US" sz="1800" baseline="0" dirty="0" smtClean="0"/>
              <a:t> 3 of them. The choice is hers.</a:t>
            </a:r>
          </a:p>
          <a:p>
            <a:endParaRPr lang="en-US" sz="1800" baseline="0" dirty="0" smtClean="0"/>
          </a:p>
          <a:p>
            <a:r>
              <a:rPr lang="en-US" sz="1800" b="1" baseline="0" dirty="0" smtClean="0"/>
              <a:t>LA</a:t>
            </a:r>
            <a:r>
              <a:rPr lang="en-US" sz="1800" baseline="0" dirty="0" smtClean="0"/>
              <a:t> – I send my Son to pay (get the connection). He only pays for the 3 – none others.</a:t>
            </a:r>
          </a:p>
          <a:p>
            <a:endParaRPr lang="en-US" sz="1800" baseline="0" dirty="0" smtClean="0"/>
          </a:p>
          <a:p>
            <a:r>
              <a:rPr lang="en-US" sz="1800" b="1" baseline="0" dirty="0" smtClean="0"/>
              <a:t>IG</a:t>
            </a:r>
            <a:r>
              <a:rPr lang="en-US" sz="1800" baseline="0" dirty="0" smtClean="0"/>
              <a:t> – The puppies are coming home with me  - whether they like it or not. If they try to run away, I will stop them and keep them.</a:t>
            </a:r>
          </a:p>
          <a:p>
            <a:endParaRPr lang="en-US" sz="1800" baseline="0" dirty="0" smtClean="0"/>
          </a:p>
          <a:p>
            <a:r>
              <a:rPr lang="en-US" sz="1800" b="1" baseline="0" dirty="0" err="1" smtClean="0"/>
              <a:t>PotS</a:t>
            </a:r>
            <a:r>
              <a:rPr lang="en-US" sz="1800" baseline="0" dirty="0" smtClean="0"/>
              <a:t> – Even if they miss their mother or siblings back in the pound – they can’t go. I’ve got them. Even if they want to run off and starve – they can’t. I’m in control.</a:t>
            </a:r>
            <a:endParaRPr lang="en-US" sz="1800"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r>
              <a:rPr lang="en-US" dirty="0" smtClean="0"/>
              <a:t>Now –</a:t>
            </a:r>
            <a:r>
              <a:rPr lang="en-US" baseline="0" dirty="0" smtClean="0"/>
              <a:t> I like the word </a:t>
            </a:r>
            <a:r>
              <a:rPr lang="en-US" baseline="0" dirty="0" err="1" smtClean="0"/>
              <a:t>Irresistable</a:t>
            </a:r>
            <a:r>
              <a:rPr lang="en-US" baseline="0" dirty="0" smtClean="0"/>
              <a:t> – because if we really know all that God says about grace – we will find it so wonderfully attractive the choice becomes obvious.  But that is not how the Calvinist is using this word – they are saying – God takes over and there is nothing you can do about it.</a:t>
            </a:r>
          </a:p>
          <a:p>
            <a:endParaRPr lang="en-US" baseline="0" dirty="0" smtClean="0"/>
          </a:p>
          <a:p>
            <a:r>
              <a:rPr lang="en-US" baseline="0" dirty="0" smtClean="0"/>
              <a:t>Rom 8:7 - - yes, minds governed by the flesh do not chose to submit…but as people – our minds are governed by AGAIN- what we chose to follow.  1 </a:t>
            </a:r>
            <a:r>
              <a:rPr lang="en-US" baseline="0" dirty="0" err="1" smtClean="0"/>
              <a:t>Cor</a:t>
            </a:r>
            <a:r>
              <a:rPr lang="en-US" baseline="0" dirty="0" smtClean="0"/>
              <a:t> 6:9-11 shows the long list of sins committed by those whose minds were seeking fleshly desires – but who upon hearing the gospel – decided enough is enough. I’m going to follow God.</a:t>
            </a:r>
          </a:p>
        </p:txBody>
      </p:sp>
      <p:sp>
        <p:nvSpPr>
          <p:cNvPr id="4" name="Slide Number Placeholder 3"/>
          <p:cNvSpPr>
            <a:spLocks noGrp="1"/>
          </p:cNvSpPr>
          <p:nvPr>
            <p:ph type="sldNum" sz="quarter" idx="10"/>
          </p:nvPr>
        </p:nvSpPr>
        <p:spPr/>
        <p:txBody>
          <a:bodyPr/>
          <a:lstStyle/>
          <a:p>
            <a:fld id="{E9AAFE8F-746B-AA4C-9AC7-88AC09DE0CE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r>
              <a:rPr lang="en-US" dirty="0" smtClean="0"/>
              <a:t>10 puppies born in pound</a:t>
            </a:r>
          </a:p>
          <a:p>
            <a:endParaRPr lang="en-US" dirty="0" smtClean="0"/>
          </a:p>
          <a:p>
            <a:r>
              <a:rPr lang="en-US" dirty="0" smtClean="0"/>
              <a:t>Truth is…</a:t>
            </a:r>
          </a:p>
          <a:p>
            <a:r>
              <a:rPr lang="en-US" dirty="0" smtClean="0"/>
              <a:t>God determined before he ever created</a:t>
            </a:r>
            <a:r>
              <a:rPr lang="en-US" baseline="0" dirty="0" smtClean="0"/>
              <a:t> the puppies</a:t>
            </a:r>
            <a:r>
              <a:rPr lang="en-US" dirty="0" smtClean="0"/>
              <a:t> – I</a:t>
            </a:r>
            <a:r>
              <a:rPr lang="en-US" baseline="0" dirty="0" smtClean="0"/>
              <a:t> want to rescue them all.</a:t>
            </a:r>
          </a:p>
          <a:p>
            <a:r>
              <a:rPr lang="en-US" baseline="0" dirty="0" smtClean="0"/>
              <a:t>I send my Spirit with my message – all can come to me.</a:t>
            </a:r>
          </a:p>
          <a:p>
            <a:r>
              <a:rPr lang="en-US" baseline="0" dirty="0" smtClean="0"/>
              <a:t>I send my Son – with a card with no limit – pay for all of them RIGHT NOW.  “But some are mean, and dirty, and may not come when you call them – I know – but I love them and I can’t stand to see them locked in such a sad condition – I want to pay for all of them. And if I have to call them to me for 100 years I’ll never stop calling – urging them to come.</a:t>
            </a:r>
          </a:p>
          <a:p>
            <a:endParaRPr lang="en-US" baseline="0" dirty="0" smtClean="0"/>
          </a:p>
          <a:p>
            <a:r>
              <a:rPr lang="en-US" baseline="0" dirty="0" smtClean="0"/>
              <a:t>I will patiently call for them…2 Peter 3:9 – remember that passage.  I will get down on their level and show them how good I am and how much I love them. I’ll give bacon flavored treats out so that the most hesitant can see – how much I want to care for them.</a:t>
            </a:r>
          </a:p>
          <a:p>
            <a:endParaRPr lang="en-US" baseline="0" dirty="0" smtClean="0"/>
          </a:p>
          <a:p>
            <a:r>
              <a:rPr lang="en-US" baseline="0" dirty="0" smtClean="0"/>
              <a:t>When I take them home – I’ll put them in safe enclosure to protect them from the dangers and threats out there…I know some will still dig under the fence and run away when they see something they want to chase.  But I’ll search near and far – whatever it takes so that I can help them come back home safely.  BECAUSE I AM LOVING AND I AM GOOD – TOWARDS ALL MY PEOPLE.</a:t>
            </a:r>
          </a:p>
          <a:p>
            <a:endParaRPr lang="en-US" baseline="0" dirty="0" smtClean="0"/>
          </a:p>
          <a:p>
            <a:r>
              <a:rPr lang="en-US" baseline="0" dirty="0" smtClean="0"/>
              <a:t>Friends the GOD WE SERVE is the GOD of Luke 15 – that never gives up, that wants ALL of the sheep to be SAVED. THAT RUNS to the lost who has decided to come home. WE SERVE A GOD WHOSE LOVE IS SO AWESOMLY BEYOND  DESCRIPTION – THAT HE JUST SHOWS IT TO US – in his Son’s sacrifice on the cross.</a:t>
            </a:r>
            <a:endParaRPr lang="en-US"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152400"/>
            <a:ext cx="4760913" cy="2976563"/>
          </a:xfrm>
        </p:spPr>
      </p:sp>
      <p:sp>
        <p:nvSpPr>
          <p:cNvPr id="3" name="Notes Placeholder 2"/>
          <p:cNvSpPr>
            <a:spLocks noGrp="1"/>
          </p:cNvSpPr>
          <p:nvPr>
            <p:ph type="body" idx="1"/>
          </p:nvPr>
        </p:nvSpPr>
        <p:spPr/>
        <p:txBody>
          <a:bodyPr>
            <a:normAutofit/>
          </a:bodyPr>
          <a:lstStyle/>
          <a:p>
            <a:r>
              <a:rPr lang="en-US" dirty="0" smtClean="0"/>
              <a:t>On the surface this</a:t>
            </a:r>
            <a:r>
              <a:rPr lang="en-US" baseline="0" dirty="0" smtClean="0"/>
              <a:t> false doctrine seems attractive…but there are big problems and we need to understand them – so that we can defend SOUND DOCTRINE and so that we can help our friends or family who have been taught this false system of theology.</a:t>
            </a:r>
            <a:endParaRPr lang="en-US" dirty="0"/>
          </a:p>
        </p:txBody>
      </p:sp>
      <p:sp>
        <p:nvSpPr>
          <p:cNvPr id="4" name="Slide Number Placeholder 3"/>
          <p:cNvSpPr>
            <a:spLocks noGrp="1"/>
          </p:cNvSpPr>
          <p:nvPr>
            <p:ph type="sldNum" sz="quarter" idx="10"/>
          </p:nvPr>
        </p:nvSpPr>
        <p:spPr/>
        <p:txBody>
          <a:bodyPr/>
          <a:lstStyle/>
          <a:p>
            <a:fld id="{E9AAFE8F-746B-AA4C-9AC7-88AC09DE0CE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7218A-E109-6443-8415-A8326BEEB7D7}" type="datetimeFigureOut">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5C7218A-E109-6443-8415-A8326BEEB7D7}" type="datetimeFigureOut">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7218A-E109-6443-8415-A8326BEEB7D7}" type="datetimeFigureOut">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7218A-E109-6443-8415-A8326BEEB7D7}" type="datetimeFigureOut">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7218A-E109-6443-8415-A8326BEEB7D7}" type="datetimeFigureOut">
              <a:rPr lang="en-US" smtClean="0"/>
              <a:pPr/>
              <a:t>4/28/17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7218A-E109-6443-8415-A8326BEEB7D7}" type="datetimeFigureOut">
              <a:rPr lang="en-US" smtClean="0"/>
              <a:pPr/>
              <a:t>4/28/17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218A-E109-6443-8415-A8326BEEB7D7}" type="datetimeFigureOut">
              <a:rPr lang="en-US" smtClean="0"/>
              <a:pPr/>
              <a:t>4/28/17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218A-E109-6443-8415-A8326BEEB7D7}" type="datetimeFigureOut">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218A-E109-6443-8415-A8326BEEB7D7}" type="datetimeFigureOut">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3FEB-2D36-2A45-BA5C-733351263414}"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9495" y="1333500"/>
            <a:ext cx="7817305"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95C7218A-E109-6443-8415-A8326BEEB7D7}" type="datetimeFigureOut">
              <a:rPr lang="en-US" smtClean="0"/>
              <a:pPr/>
              <a:t>4/28/17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34683FEB-2D36-2A45-BA5C-7333512634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par>
    </p:tnLst>
  </p:timing>
  <p:txStyles>
    <p:titleStyle>
      <a:lvl1pPr algn="ctr" defTabSz="380985" rtl="0" eaLnBrk="1" latinLnBrk="0" hangingPunct="1">
        <a:spcBef>
          <a:spcPct val="0"/>
        </a:spcBef>
        <a:buNone/>
        <a:defRPr sz="3667" b="1" kern="1200">
          <a:solidFill>
            <a:schemeClr val="tx1"/>
          </a:solidFill>
          <a:latin typeface="Rockwell"/>
          <a:ea typeface="+mj-ea"/>
          <a:cs typeface="Rockwell"/>
        </a:defRPr>
      </a:lvl1pPr>
    </p:titleStyle>
    <p:bodyStyle>
      <a:lvl1pPr marL="285739" indent="-285739" algn="l" defTabSz="380985" rtl="0" eaLnBrk="1" latinLnBrk="0" hangingPunct="1">
        <a:spcBef>
          <a:spcPct val="20000"/>
        </a:spcBef>
        <a:buFont typeface="Arial"/>
        <a:buChar char="•"/>
        <a:defRPr sz="2667" b="0" kern="1200">
          <a:solidFill>
            <a:schemeClr val="tx1"/>
          </a:solidFill>
          <a:latin typeface="Arial"/>
          <a:ea typeface="+mn-ea"/>
          <a:cs typeface="Arial"/>
        </a:defRPr>
      </a:lvl1pPr>
      <a:lvl2pPr marL="619100" indent="-238115" algn="l" defTabSz="380985" rtl="0" eaLnBrk="1" latinLnBrk="0" hangingPunct="1">
        <a:spcBef>
          <a:spcPct val="20000"/>
        </a:spcBef>
        <a:buFont typeface="Arial"/>
        <a:buChar char="–"/>
        <a:defRPr sz="2333" b="0" kern="1200">
          <a:solidFill>
            <a:schemeClr val="tx1"/>
          </a:solidFill>
          <a:latin typeface="Arial"/>
          <a:ea typeface="+mn-ea"/>
          <a:cs typeface="Arial"/>
        </a:defRPr>
      </a:lvl2pPr>
      <a:lvl3pPr marL="952462" indent="-190492" algn="l" defTabSz="380985" rtl="0" eaLnBrk="1" latinLnBrk="0" hangingPunct="1">
        <a:spcBef>
          <a:spcPct val="20000"/>
        </a:spcBef>
        <a:buFont typeface="Arial"/>
        <a:buChar char="•"/>
        <a:defRPr sz="2000" b="0" kern="1200">
          <a:solidFill>
            <a:schemeClr val="tx1"/>
          </a:solidFill>
          <a:latin typeface="Arial"/>
          <a:ea typeface="+mn-ea"/>
          <a:cs typeface="Arial"/>
        </a:defRPr>
      </a:lvl3pPr>
      <a:lvl4pPr marL="1333447" indent="-190492" algn="l" defTabSz="380985" rtl="0" eaLnBrk="1" latinLnBrk="0" hangingPunct="1">
        <a:spcBef>
          <a:spcPct val="20000"/>
        </a:spcBef>
        <a:buFont typeface="Arial"/>
        <a:buChar char="–"/>
        <a:defRPr sz="1667" b="0" kern="1200">
          <a:solidFill>
            <a:schemeClr val="tx1"/>
          </a:solidFill>
          <a:latin typeface="Arial"/>
          <a:ea typeface="+mn-ea"/>
          <a:cs typeface="Arial"/>
        </a:defRPr>
      </a:lvl4pPr>
      <a:lvl5pPr marL="1714431" indent="-190492" algn="l" defTabSz="380985" rtl="0" eaLnBrk="1" latinLnBrk="0" hangingPunct="1">
        <a:spcBef>
          <a:spcPct val="20000"/>
        </a:spcBef>
        <a:buFont typeface="Arial"/>
        <a:buChar char="»"/>
        <a:defRPr sz="1667" b="0" kern="1200">
          <a:solidFill>
            <a:schemeClr val="tx1"/>
          </a:solidFill>
          <a:latin typeface="Arial"/>
          <a:ea typeface="+mn-ea"/>
          <a:cs typeface="Arial"/>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Exposing Calvinism</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Exposing Calvinism</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a:t>
            </a:r>
            <a:endParaRPr lang="en-US" dirty="0"/>
          </a:p>
        </p:txBody>
      </p:sp>
      <p:sp>
        <p:nvSpPr>
          <p:cNvPr id="3" name="Content Placeholder 2"/>
          <p:cNvSpPr>
            <a:spLocks noGrp="1"/>
          </p:cNvSpPr>
          <p:nvPr>
            <p:ph idx="1"/>
          </p:nvPr>
        </p:nvSpPr>
        <p:spPr>
          <a:xfrm>
            <a:off x="1184223" y="1333500"/>
            <a:ext cx="7502577" cy="3771636"/>
          </a:xfrm>
        </p:spPr>
        <p:txBody>
          <a:bodyPr/>
          <a:lstStyle/>
          <a:p>
            <a:r>
              <a:rPr lang="en-US" dirty="0" smtClean="0"/>
              <a:t>John Calvin lived in the 16</a:t>
            </a:r>
            <a:r>
              <a:rPr lang="en-US" baseline="30000" dirty="0" smtClean="0"/>
              <a:t>th</a:t>
            </a:r>
            <a:r>
              <a:rPr lang="en-US" dirty="0" smtClean="0"/>
              <a:t> Century.</a:t>
            </a:r>
          </a:p>
          <a:p>
            <a:r>
              <a:rPr lang="en-US" dirty="0" smtClean="0"/>
              <a:t>Calvinism began in the 1530’s when he and many others broke away from the Roman Catholic Church.</a:t>
            </a:r>
          </a:p>
          <a:p>
            <a:r>
              <a:rPr lang="en-US" dirty="0" smtClean="0"/>
              <a:t>John Calvin wrote “Institutes of the Christian Religion” in 1536.</a:t>
            </a:r>
          </a:p>
          <a:p>
            <a:r>
              <a:rPr lang="en-US" dirty="0" smtClean="0"/>
              <a:t>Calvinism is commonly summarized by the 5 Point acronym T.U.L.I.P.</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000" y="140677"/>
            <a:ext cx="6858000" cy="952500"/>
          </a:xfrm>
        </p:spPr>
        <p:txBody>
          <a:bodyPr/>
          <a:lstStyle/>
          <a:p>
            <a:r>
              <a:rPr lang="en-US" dirty="0" smtClean="0"/>
              <a:t>5 Points of Calvinism</a:t>
            </a:r>
            <a:endParaRPr lang="en-US" dirty="0"/>
          </a:p>
        </p:txBody>
      </p:sp>
      <p:sp>
        <p:nvSpPr>
          <p:cNvPr id="3" name="Content Placeholder 2"/>
          <p:cNvSpPr>
            <a:spLocks noGrp="1"/>
          </p:cNvSpPr>
          <p:nvPr>
            <p:ph idx="1"/>
          </p:nvPr>
        </p:nvSpPr>
        <p:spPr>
          <a:xfrm>
            <a:off x="1486579" y="957487"/>
            <a:ext cx="6708381" cy="4757513"/>
          </a:xfrm>
        </p:spPr>
        <p:txBody>
          <a:bodyPr>
            <a:normAutofit fontScale="92500" lnSpcReduction="10000"/>
          </a:bodyPr>
          <a:lstStyle/>
          <a:p>
            <a:r>
              <a:rPr lang="en-US" sz="3333" b="1" dirty="0" err="1"/>
              <a:t>T</a:t>
            </a:r>
            <a:r>
              <a:rPr lang="en-US" b="1" dirty="0" err="1" smtClean="0"/>
              <a:t>.</a:t>
            </a:r>
            <a:r>
              <a:rPr lang="en-US" dirty="0" err="1" smtClean="0"/>
              <a:t>otal</a:t>
            </a:r>
            <a:r>
              <a:rPr lang="en-US" dirty="0" smtClean="0"/>
              <a:t> Heredity Depravity: all born in sin.</a:t>
            </a:r>
          </a:p>
          <a:p>
            <a:r>
              <a:rPr lang="en-US" sz="3333" b="1" dirty="0" err="1"/>
              <a:t>U</a:t>
            </a:r>
            <a:r>
              <a:rPr lang="en-US" b="1" dirty="0" err="1" smtClean="0"/>
              <a:t>.</a:t>
            </a:r>
            <a:r>
              <a:rPr lang="en-US" dirty="0" err="1" smtClean="0"/>
              <a:t>nconditional</a:t>
            </a:r>
            <a:r>
              <a:rPr lang="en-US" dirty="0" smtClean="0"/>
              <a:t> Election: Individualized predestination.</a:t>
            </a:r>
          </a:p>
          <a:p>
            <a:r>
              <a:rPr lang="en-US" sz="3603" b="1" dirty="0" err="1"/>
              <a:t>L</a:t>
            </a:r>
            <a:r>
              <a:rPr lang="en-US" b="1" dirty="0" err="1" smtClean="0"/>
              <a:t>.</a:t>
            </a:r>
            <a:r>
              <a:rPr lang="en-US" dirty="0" err="1" smtClean="0"/>
              <a:t>imited</a:t>
            </a:r>
            <a:r>
              <a:rPr lang="en-US" dirty="0" smtClean="0"/>
              <a:t> Atonement: Jesus’ death is only for a limited number of people.</a:t>
            </a:r>
          </a:p>
          <a:p>
            <a:r>
              <a:rPr lang="en-US" sz="3603" b="1" dirty="0" err="1"/>
              <a:t>I</a:t>
            </a:r>
            <a:r>
              <a:rPr lang="en-US" b="1" dirty="0" err="1" smtClean="0"/>
              <a:t>.</a:t>
            </a:r>
            <a:r>
              <a:rPr lang="en-US" dirty="0" err="1" smtClean="0"/>
              <a:t>rresistable</a:t>
            </a:r>
            <a:r>
              <a:rPr lang="en-US" dirty="0" smtClean="0"/>
              <a:t> Grace: Salvation is 100% God’s choice.</a:t>
            </a:r>
          </a:p>
          <a:p>
            <a:r>
              <a:rPr lang="en-US" sz="3603" b="1" dirty="0" err="1"/>
              <a:t>P</a:t>
            </a:r>
            <a:r>
              <a:rPr lang="en-US" b="1" dirty="0" err="1" smtClean="0"/>
              <a:t>.</a:t>
            </a:r>
            <a:r>
              <a:rPr lang="en-US" dirty="0" err="1" smtClean="0"/>
              <a:t>erseverance</a:t>
            </a:r>
            <a:r>
              <a:rPr lang="en-US" dirty="0" smtClean="0"/>
              <a:t> of the Saints: Because this </a:t>
            </a:r>
            <a:br>
              <a:rPr lang="en-US" dirty="0" smtClean="0"/>
            </a:br>
            <a:r>
              <a:rPr lang="en-US" dirty="0" smtClean="0"/>
              <a:t> is God’s choice, once He saves you, you </a:t>
            </a:r>
            <a:br>
              <a:rPr lang="en-US" dirty="0" smtClean="0"/>
            </a:br>
            <a:r>
              <a:rPr lang="en-US" dirty="0" smtClean="0"/>
              <a:t>   are always saved.</a:t>
            </a: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1394085" y="1333500"/>
            <a:ext cx="7292715" cy="3771636"/>
          </a:xfrm>
        </p:spPr>
        <p:txBody>
          <a:bodyPr/>
          <a:lstStyle/>
          <a:p>
            <a:pPr>
              <a:buNone/>
            </a:pPr>
            <a:r>
              <a:rPr lang="en-US" b="1" dirty="0" smtClean="0"/>
              <a:t>Total Hereditary Depravity:</a:t>
            </a:r>
          </a:p>
          <a:p>
            <a:r>
              <a:rPr lang="en-US" dirty="0" smtClean="0"/>
              <a:t>Truth: Sin spreads because </a:t>
            </a:r>
            <a:r>
              <a:rPr lang="en-US" u="sng" dirty="0" smtClean="0"/>
              <a:t>all have chosen to sin</a:t>
            </a:r>
            <a:r>
              <a:rPr lang="en-US" dirty="0" smtClean="0"/>
              <a:t>, not simply by birth. </a:t>
            </a:r>
          </a:p>
          <a:p>
            <a:pPr lvl="1"/>
            <a:r>
              <a:rPr lang="en-US" dirty="0" smtClean="0"/>
              <a:t>Romans 5:12</a:t>
            </a:r>
          </a:p>
          <a:p>
            <a:r>
              <a:rPr lang="en-US" dirty="0" smtClean="0"/>
              <a:t>Truth: We sin by violating the law. We are not born in sin.</a:t>
            </a:r>
          </a:p>
          <a:p>
            <a:pPr lvl="1"/>
            <a:r>
              <a:rPr lang="en-US" dirty="0" smtClean="0"/>
              <a:t>Romans 7:9-11</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1454046" y="1333500"/>
            <a:ext cx="7232754" cy="4141221"/>
          </a:xfrm>
        </p:spPr>
        <p:txBody>
          <a:bodyPr>
            <a:normAutofit/>
          </a:bodyPr>
          <a:lstStyle/>
          <a:p>
            <a:pPr>
              <a:buNone/>
            </a:pPr>
            <a:r>
              <a:rPr lang="en-US" b="1" dirty="0" smtClean="0"/>
              <a:t>Unconditional Election</a:t>
            </a:r>
          </a:p>
          <a:p>
            <a:r>
              <a:rPr lang="en-US" dirty="0" smtClean="0"/>
              <a:t>Truth: God provides for “those who love God” not just those God loves.</a:t>
            </a:r>
          </a:p>
          <a:p>
            <a:pPr lvl="1"/>
            <a:r>
              <a:rPr lang="en-US" dirty="0" smtClean="0"/>
              <a:t>Romans 8:28-30</a:t>
            </a:r>
          </a:p>
          <a:p>
            <a:r>
              <a:rPr lang="en-US" dirty="0" smtClean="0"/>
              <a:t>Truth: God predestined a class of people, those “in Christ,” not specific individuals.</a:t>
            </a:r>
          </a:p>
          <a:p>
            <a:pPr lvl="1"/>
            <a:r>
              <a:rPr lang="en-US" dirty="0" smtClean="0"/>
              <a:t>Ephesians 1:4,5,11</a:t>
            </a:r>
          </a:p>
          <a:p>
            <a:r>
              <a:rPr lang="en-US" dirty="0" smtClean="0"/>
              <a:t>God desires all to CHOSE HIM.</a:t>
            </a:r>
          </a:p>
          <a:p>
            <a:pPr lvl="1"/>
            <a:r>
              <a:rPr lang="en-US" dirty="0" smtClean="0"/>
              <a:t>2 Peter 3:9</a:t>
            </a: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1334124" y="1333500"/>
            <a:ext cx="7352675" cy="3771636"/>
          </a:xfrm>
        </p:spPr>
        <p:txBody>
          <a:bodyPr>
            <a:normAutofit lnSpcReduction="10000"/>
          </a:bodyPr>
          <a:lstStyle/>
          <a:p>
            <a:pPr>
              <a:buNone/>
            </a:pPr>
            <a:r>
              <a:rPr lang="en-US" b="1" dirty="0" smtClean="0"/>
              <a:t>Limited Atonement</a:t>
            </a:r>
          </a:p>
          <a:p>
            <a:r>
              <a:rPr lang="en-US" dirty="0" smtClean="0"/>
              <a:t>Truth: You Choose To Be In The Flock!</a:t>
            </a:r>
          </a:p>
          <a:p>
            <a:pPr lvl="1"/>
            <a:r>
              <a:rPr lang="en-US" dirty="0" smtClean="0"/>
              <a:t>John 10:15</a:t>
            </a:r>
          </a:p>
          <a:p>
            <a:r>
              <a:rPr lang="en-US" dirty="0" smtClean="0"/>
              <a:t>Truth: Those Outside of Christ Can </a:t>
            </a:r>
            <a:r>
              <a:rPr lang="en-US" dirty="0" smtClean="0"/>
              <a:t/>
            </a:r>
            <a:br>
              <a:rPr lang="en-US" dirty="0" smtClean="0"/>
            </a:br>
            <a:r>
              <a:rPr lang="en-US" dirty="0" smtClean="0"/>
              <a:t>Embrace Him.</a:t>
            </a:r>
            <a:endParaRPr lang="en-US" dirty="0" smtClean="0"/>
          </a:p>
          <a:p>
            <a:pPr lvl="1"/>
            <a:r>
              <a:rPr lang="en-US" dirty="0" smtClean="0"/>
              <a:t>Acts 20:28, Acts 22:16</a:t>
            </a:r>
          </a:p>
          <a:p>
            <a:r>
              <a:rPr lang="en-US" dirty="0" smtClean="0"/>
              <a:t>Truth: His atonement is universally available. “gave Himself…for all”</a:t>
            </a:r>
          </a:p>
          <a:p>
            <a:pPr lvl="1"/>
            <a:r>
              <a:rPr lang="en-US" dirty="0" smtClean="0"/>
              <a:t>1 Timothy 2:5-6</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Exposing The Error</a:t>
            </a:r>
            <a:endParaRPr lang="en-US" dirty="0"/>
          </a:p>
        </p:txBody>
      </p:sp>
      <p:sp>
        <p:nvSpPr>
          <p:cNvPr id="3" name="Content Placeholder 2"/>
          <p:cNvSpPr>
            <a:spLocks noGrp="1"/>
          </p:cNvSpPr>
          <p:nvPr>
            <p:ph idx="1"/>
          </p:nvPr>
        </p:nvSpPr>
        <p:spPr>
          <a:xfrm>
            <a:off x="1364105" y="1333500"/>
            <a:ext cx="7322695" cy="3771636"/>
          </a:xfrm>
        </p:spPr>
        <p:txBody>
          <a:bodyPr/>
          <a:lstStyle/>
          <a:p>
            <a:pPr>
              <a:buNone/>
            </a:pPr>
            <a:r>
              <a:rPr lang="en-US" b="1" dirty="0" smtClean="0"/>
              <a:t>Irresistible Grace</a:t>
            </a:r>
          </a:p>
          <a:p>
            <a:r>
              <a:rPr lang="en-US" dirty="0" smtClean="0"/>
              <a:t>‘Proof Text’ –“The Lord opened her heart.”</a:t>
            </a:r>
          </a:p>
          <a:p>
            <a:pPr lvl="1"/>
            <a:r>
              <a:rPr lang="en-US" dirty="0" smtClean="0"/>
              <a:t>Acts 16:14</a:t>
            </a:r>
          </a:p>
          <a:p>
            <a:r>
              <a:rPr lang="en-US" dirty="0" smtClean="0"/>
              <a:t>TRUTH: She chose to worship, she chose to listen, and she chose to obey!</a:t>
            </a:r>
          </a:p>
          <a:p>
            <a:r>
              <a:rPr lang="en-US" dirty="0" smtClean="0"/>
              <a:t>God Calls Us Through The Gospel.</a:t>
            </a:r>
          </a:p>
          <a:p>
            <a:pPr lvl="1"/>
            <a:r>
              <a:rPr lang="en-US" dirty="0" smtClean="0"/>
              <a:t>Romans 8:7, 2 Thessalonians 2:14</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063" y="228865"/>
            <a:ext cx="6514422" cy="952500"/>
          </a:xfrm>
        </p:spPr>
        <p:txBody>
          <a:bodyPr/>
          <a:lstStyle/>
          <a:p>
            <a:r>
              <a:rPr lang="en-US" dirty="0" smtClean="0"/>
              <a:t>Exposing The Error</a:t>
            </a:r>
            <a:endParaRPr lang="en-US" dirty="0"/>
          </a:p>
        </p:txBody>
      </p:sp>
      <p:sp>
        <p:nvSpPr>
          <p:cNvPr id="3" name="Content Placeholder 2"/>
          <p:cNvSpPr>
            <a:spLocks noGrp="1"/>
          </p:cNvSpPr>
          <p:nvPr>
            <p:ph idx="1"/>
          </p:nvPr>
        </p:nvSpPr>
        <p:spPr>
          <a:xfrm>
            <a:off x="1364105" y="1333500"/>
            <a:ext cx="7322695" cy="3771636"/>
          </a:xfrm>
        </p:spPr>
        <p:txBody>
          <a:bodyPr/>
          <a:lstStyle/>
          <a:p>
            <a:pPr>
              <a:buNone/>
            </a:pPr>
            <a:r>
              <a:rPr lang="en-US" b="1" dirty="0" smtClean="0"/>
              <a:t>Perseverance of the Saints</a:t>
            </a:r>
          </a:p>
          <a:p>
            <a:r>
              <a:rPr lang="en-US" dirty="0" smtClean="0"/>
              <a:t>Truth: Jesus Requires Following Him</a:t>
            </a:r>
          </a:p>
          <a:p>
            <a:pPr lvl="1"/>
            <a:r>
              <a:rPr lang="en-US" dirty="0" smtClean="0"/>
              <a:t>John 10:27-28</a:t>
            </a:r>
          </a:p>
          <a:p>
            <a:r>
              <a:rPr lang="en-US" dirty="0" smtClean="0"/>
              <a:t>Many Passages Demonstrate The Possibility of Christians Rebelling &amp; Therefore Losing Their Salvation.</a:t>
            </a:r>
          </a:p>
          <a:p>
            <a:pPr lvl="1"/>
            <a:r>
              <a:rPr lang="en-US" dirty="0" smtClean="0"/>
              <a:t>Galatians 5:4, 2 Peter 3:17, James 5:19-20, Revelation 3:5, 2 Peter 2:20-22</a:t>
            </a:r>
          </a:p>
          <a:p>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2:3-6</a:t>
            </a:r>
            <a:endParaRPr lang="en-US" dirty="0"/>
          </a:p>
        </p:txBody>
      </p:sp>
      <p:sp>
        <p:nvSpPr>
          <p:cNvPr id="3" name="Content Placeholder 2"/>
          <p:cNvSpPr>
            <a:spLocks noGrp="1"/>
          </p:cNvSpPr>
          <p:nvPr>
            <p:ph idx="1"/>
          </p:nvPr>
        </p:nvSpPr>
        <p:spPr>
          <a:xfrm>
            <a:off x="1289154" y="1333500"/>
            <a:ext cx="7397646" cy="3771636"/>
          </a:xfrm>
        </p:spPr>
        <p:txBody>
          <a:bodyPr>
            <a:normAutofit/>
          </a:bodyPr>
          <a:lstStyle/>
          <a:p>
            <a:r>
              <a:rPr lang="en-US" sz="2800" dirty="0" smtClean="0"/>
              <a:t>“This is good and acceptable in the sight of God our Savior, </a:t>
            </a:r>
            <a:r>
              <a:rPr lang="en-US" sz="2800" b="1" u="sng" dirty="0" smtClean="0"/>
              <a:t>who desires all men to be saved</a:t>
            </a:r>
            <a:r>
              <a:rPr lang="en-US" sz="2800" u="sng" dirty="0" smtClean="0"/>
              <a:t> </a:t>
            </a:r>
            <a:r>
              <a:rPr lang="en-US" sz="2800" dirty="0" smtClean="0"/>
              <a:t>and </a:t>
            </a:r>
            <a:r>
              <a:rPr lang="en-US" sz="2800" b="1" u="sng" dirty="0" smtClean="0"/>
              <a:t>to come to the knowledge of the truth</a:t>
            </a:r>
            <a:r>
              <a:rPr lang="en-US" sz="2800" dirty="0" smtClean="0"/>
              <a:t>. For there is one God, </a:t>
            </a:r>
            <a:r>
              <a:rPr lang="en-US" sz="2800" i="1" dirty="0" smtClean="0"/>
              <a:t>and </a:t>
            </a:r>
            <a:r>
              <a:rPr lang="en-US" sz="2800" dirty="0" smtClean="0"/>
              <a:t>one mediator also between God and men</a:t>
            </a:r>
            <a:r>
              <a:rPr lang="en-US" sz="2800" i="1" dirty="0" smtClean="0"/>
              <a:t>, the </a:t>
            </a:r>
            <a:r>
              <a:rPr lang="en-US" sz="2800" dirty="0" smtClean="0"/>
              <a:t>man Christ Jesus</a:t>
            </a:r>
            <a:r>
              <a:rPr lang="en-US" sz="2800" i="1" dirty="0" smtClean="0"/>
              <a:t>, </a:t>
            </a:r>
            <a:r>
              <a:rPr lang="en-US" sz="2800" b="1" u="sng" dirty="0" smtClean="0"/>
              <a:t>who gave Himself as a ransom for all</a:t>
            </a:r>
            <a:r>
              <a:rPr lang="en-US" sz="2800" dirty="0" smtClean="0"/>
              <a:t>, the testimony </a:t>
            </a:r>
            <a:r>
              <a:rPr lang="en-US" sz="2800" i="1" dirty="0" smtClean="0"/>
              <a:t>given </a:t>
            </a:r>
            <a:r>
              <a:rPr lang="en-US" sz="2800" dirty="0" smtClean="0"/>
              <a:t>at the proper time.” </a:t>
            </a:r>
            <a:endParaRPr lang="en-US" sz="2800"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TotalTime>
  <Words>1087</Words>
  <Application>Microsoft Macintosh PowerPoint</Application>
  <PresentationFormat>On-screen Show (16:10)</PresentationFormat>
  <Paragraphs>84</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Rockwell</vt:lpstr>
      <vt:lpstr>Arial</vt:lpstr>
      <vt:lpstr>Office Theme</vt:lpstr>
      <vt:lpstr>Exposing Calvinism</vt:lpstr>
      <vt:lpstr>The Background</vt:lpstr>
      <vt:lpstr>5 Points of Calvinism</vt:lpstr>
      <vt:lpstr>Exposing The Error</vt:lpstr>
      <vt:lpstr>Exposing The Error</vt:lpstr>
      <vt:lpstr>Exposing The Error</vt:lpstr>
      <vt:lpstr>Exposing The Error</vt:lpstr>
      <vt:lpstr>Exposing The Error</vt:lpstr>
      <vt:lpstr>1 Timothy 2:3-6</vt:lpstr>
      <vt:lpstr>Exposing Calvinism</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Exposing Calvinism</dc:title>
  <dc:creator>Phillip Shumake</dc:creator>
  <cp:lastModifiedBy>Phillip Shumake</cp:lastModifiedBy>
  <cp:revision>36</cp:revision>
  <dcterms:created xsi:type="dcterms:W3CDTF">2014-07-13T16:59:22Z</dcterms:created>
  <dcterms:modified xsi:type="dcterms:W3CDTF">2017-04-28T17:07:03Z</dcterms:modified>
</cp:coreProperties>
</file>