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06" d="100"/>
          <a:sy n="106" d="100"/>
        </p:scale>
        <p:origin x="70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2E5730-76B9-1345-BBAD-2FD747F06E76}" type="doc">
      <dgm:prSet loTypeId="urn:microsoft.com/office/officeart/2005/8/layout/radial4" loCatId="" qsTypeId="urn:microsoft.com/office/officeart/2005/8/quickstyle/3D1" qsCatId="3D" csTypeId="urn:microsoft.com/office/officeart/2005/8/colors/colorful4" csCatId="colorful" phldr="1"/>
      <dgm:spPr/>
      <dgm:t>
        <a:bodyPr/>
        <a:lstStyle/>
        <a:p>
          <a:endParaRPr lang="en-US"/>
        </a:p>
      </dgm:t>
    </dgm:pt>
    <dgm:pt modelId="{11522159-CBF0-3D4C-ABD6-3AC19B91903D}">
      <dgm:prSet phldrT="[Text]"/>
      <dgm:spPr/>
      <dgm:t>
        <a:bodyPr/>
        <a:lstStyle/>
        <a:p>
          <a:r>
            <a:rPr lang="en-US" dirty="0">
              <a:solidFill>
                <a:schemeClr val="bg1"/>
              </a:solidFill>
            </a:rPr>
            <a:t>No Resurrection </a:t>
          </a:r>
        </a:p>
      </dgm:t>
    </dgm:pt>
    <dgm:pt modelId="{BEEB1AFC-1185-9F43-9E5E-FFDCB36EB57A}" type="parTrans" cxnId="{A734859C-1593-6240-8F43-58F3BF009EC8}">
      <dgm:prSet/>
      <dgm:spPr/>
      <dgm:t>
        <a:bodyPr/>
        <a:lstStyle/>
        <a:p>
          <a:endParaRPr lang="en-US"/>
        </a:p>
      </dgm:t>
    </dgm:pt>
    <dgm:pt modelId="{247561B0-991E-2C4B-822B-41A4786A3537}" type="sibTrans" cxnId="{A734859C-1593-6240-8F43-58F3BF009EC8}">
      <dgm:prSet/>
      <dgm:spPr/>
      <dgm:t>
        <a:bodyPr/>
        <a:lstStyle/>
        <a:p>
          <a:endParaRPr lang="en-US"/>
        </a:p>
      </dgm:t>
    </dgm:pt>
    <dgm:pt modelId="{1494BC49-7EB4-6044-B7EF-9318A0874360}">
      <dgm:prSet phldrT="[Text]"/>
      <dgm:spPr/>
      <dgm:t>
        <a:bodyPr/>
        <a:lstStyle/>
        <a:p>
          <a:r>
            <a:rPr lang="en-US" dirty="0">
              <a:solidFill>
                <a:schemeClr val="bg1"/>
              </a:solidFill>
            </a:rPr>
            <a:t>We would be hopeless and alienated from God. (v.19)</a:t>
          </a:r>
        </a:p>
      </dgm:t>
    </dgm:pt>
    <dgm:pt modelId="{191BC74B-FA57-7E49-9520-CB8D34306684}" type="parTrans" cxnId="{76322C82-FFCA-E74C-9F73-F924E84ADF72}">
      <dgm:prSet/>
      <dgm:spPr/>
      <dgm:t>
        <a:bodyPr/>
        <a:lstStyle/>
        <a:p>
          <a:endParaRPr lang="en-US"/>
        </a:p>
      </dgm:t>
    </dgm:pt>
    <dgm:pt modelId="{A80A5E07-E4CF-8F43-95D6-2654362ECAB2}" type="sibTrans" cxnId="{76322C82-FFCA-E74C-9F73-F924E84ADF72}">
      <dgm:prSet/>
      <dgm:spPr/>
      <dgm:t>
        <a:bodyPr/>
        <a:lstStyle/>
        <a:p>
          <a:endParaRPr lang="en-US"/>
        </a:p>
      </dgm:t>
    </dgm:pt>
    <dgm:pt modelId="{A3487942-471C-9B4A-88B4-4BA8085D9FE7}">
      <dgm:prSet phldrT="[Text]"/>
      <dgm:spPr/>
      <dgm:t>
        <a:bodyPr/>
        <a:lstStyle/>
        <a:p>
          <a:r>
            <a:rPr lang="en-US" dirty="0">
              <a:solidFill>
                <a:schemeClr val="bg1"/>
              </a:solidFill>
            </a:rPr>
            <a:t>People wouldn't be asleep. They would be gone. (v.18)</a:t>
          </a:r>
        </a:p>
      </dgm:t>
    </dgm:pt>
    <dgm:pt modelId="{A1B550EE-AB06-7E49-A354-50C8DD4096F6}" type="parTrans" cxnId="{D6DE87DF-EC92-1A4C-AB2E-D230F913BDB9}">
      <dgm:prSet/>
      <dgm:spPr/>
      <dgm:t>
        <a:bodyPr/>
        <a:lstStyle/>
        <a:p>
          <a:endParaRPr lang="en-US"/>
        </a:p>
      </dgm:t>
    </dgm:pt>
    <dgm:pt modelId="{07610A5A-D6DA-AC4C-A364-76FFE4A8C41D}" type="sibTrans" cxnId="{D6DE87DF-EC92-1A4C-AB2E-D230F913BDB9}">
      <dgm:prSet/>
      <dgm:spPr/>
      <dgm:t>
        <a:bodyPr/>
        <a:lstStyle/>
        <a:p>
          <a:endParaRPr lang="en-US"/>
        </a:p>
      </dgm:t>
    </dgm:pt>
    <dgm:pt modelId="{4442FE41-FEAC-9141-85C2-7D329FADBFB2}">
      <dgm:prSet phldrT="[Text]"/>
      <dgm:spPr/>
      <dgm:t>
        <a:bodyPr/>
        <a:lstStyle/>
        <a:p>
          <a:r>
            <a:rPr lang="en-US" dirty="0">
              <a:solidFill>
                <a:schemeClr val="bg1"/>
              </a:solidFill>
            </a:rPr>
            <a:t>The NT would be false. (v.15)</a:t>
          </a:r>
        </a:p>
      </dgm:t>
    </dgm:pt>
    <dgm:pt modelId="{ABF969A3-0628-8F4F-B89D-49753E06A7CC}" type="parTrans" cxnId="{2C5F17C4-D490-3A4C-80A8-9DD977A3D3AF}">
      <dgm:prSet/>
      <dgm:spPr/>
      <dgm:t>
        <a:bodyPr/>
        <a:lstStyle/>
        <a:p>
          <a:endParaRPr lang="en-US"/>
        </a:p>
      </dgm:t>
    </dgm:pt>
    <dgm:pt modelId="{7880D8C7-46F5-764C-A7FC-1BE0A4134361}" type="sibTrans" cxnId="{2C5F17C4-D490-3A4C-80A8-9DD977A3D3AF}">
      <dgm:prSet/>
      <dgm:spPr/>
      <dgm:t>
        <a:bodyPr/>
        <a:lstStyle/>
        <a:p>
          <a:endParaRPr lang="en-US"/>
        </a:p>
      </dgm:t>
    </dgm:pt>
    <dgm:pt modelId="{AD0D3BCB-2D5E-5345-BA13-28772879B54E}">
      <dgm:prSet/>
      <dgm:spPr/>
      <dgm:t>
        <a:bodyPr/>
        <a:lstStyle/>
        <a:p>
          <a:r>
            <a:rPr lang="en-US" dirty="0">
              <a:solidFill>
                <a:schemeClr val="bg1"/>
              </a:solidFill>
            </a:rPr>
            <a:t>We would still be guilty of sin.(v.17) </a:t>
          </a:r>
        </a:p>
      </dgm:t>
    </dgm:pt>
    <dgm:pt modelId="{A75E19B5-EABE-424C-92D5-A82CD0FCF64A}" type="parTrans" cxnId="{8229A20E-76D3-4A4B-99AE-F8DE2D8D0C0A}">
      <dgm:prSet/>
      <dgm:spPr/>
      <dgm:t>
        <a:bodyPr/>
        <a:lstStyle/>
        <a:p>
          <a:endParaRPr lang="en-US"/>
        </a:p>
      </dgm:t>
    </dgm:pt>
    <dgm:pt modelId="{8951A5F8-9A12-CC44-8BDB-C2A67A0D5437}" type="sibTrans" cxnId="{8229A20E-76D3-4A4B-99AE-F8DE2D8D0C0A}">
      <dgm:prSet/>
      <dgm:spPr/>
      <dgm:t>
        <a:bodyPr/>
        <a:lstStyle/>
        <a:p>
          <a:endParaRPr lang="en-US"/>
        </a:p>
      </dgm:t>
    </dgm:pt>
    <dgm:pt modelId="{54DCD16B-2773-F24C-9F19-3C3B835B151B}">
      <dgm:prSet phldrT="[Text]"/>
      <dgm:spPr/>
      <dgm:t>
        <a:bodyPr/>
        <a:lstStyle/>
        <a:p>
          <a:r>
            <a:rPr lang="en-US" dirty="0">
              <a:solidFill>
                <a:schemeClr val="bg1"/>
              </a:solidFill>
            </a:rPr>
            <a:t>Our religious practice is worthless (v.14)</a:t>
          </a:r>
        </a:p>
      </dgm:t>
    </dgm:pt>
    <dgm:pt modelId="{3E5A46BE-ABE9-5344-8713-E0FA9A531DCD}" type="parTrans" cxnId="{63DAF00C-5066-6F4A-8DE7-7671A240A010}">
      <dgm:prSet/>
      <dgm:spPr/>
      <dgm:t>
        <a:bodyPr/>
        <a:lstStyle/>
        <a:p>
          <a:endParaRPr lang="en-US"/>
        </a:p>
      </dgm:t>
    </dgm:pt>
    <dgm:pt modelId="{214CA7DC-EB08-1F4F-9F14-79DD85105CEB}" type="sibTrans" cxnId="{63DAF00C-5066-6F4A-8DE7-7671A240A010}">
      <dgm:prSet/>
      <dgm:spPr/>
      <dgm:t>
        <a:bodyPr/>
        <a:lstStyle/>
        <a:p>
          <a:endParaRPr lang="en-US"/>
        </a:p>
      </dgm:t>
    </dgm:pt>
    <dgm:pt modelId="{B25AA059-0C50-D547-8931-717600A25964}" type="pres">
      <dgm:prSet presAssocID="{DB2E5730-76B9-1345-BBAD-2FD747F06E76}" presName="cycle" presStyleCnt="0">
        <dgm:presLayoutVars>
          <dgm:chMax val="1"/>
          <dgm:dir/>
          <dgm:animLvl val="ctr"/>
          <dgm:resizeHandles val="exact"/>
        </dgm:presLayoutVars>
      </dgm:prSet>
      <dgm:spPr/>
    </dgm:pt>
    <dgm:pt modelId="{FE159F41-1409-304E-A5BB-7CB0C00BAC7B}" type="pres">
      <dgm:prSet presAssocID="{11522159-CBF0-3D4C-ABD6-3AC19B91903D}" presName="centerShape" presStyleLbl="node0" presStyleIdx="0" presStyleCnt="1"/>
      <dgm:spPr/>
    </dgm:pt>
    <dgm:pt modelId="{6D57B011-376F-9F49-BF68-A33F65D5A68C}" type="pres">
      <dgm:prSet presAssocID="{3E5A46BE-ABE9-5344-8713-E0FA9A531DCD}" presName="parTrans" presStyleLbl="bgSibTrans2D1" presStyleIdx="0" presStyleCnt="5"/>
      <dgm:spPr/>
    </dgm:pt>
    <dgm:pt modelId="{99F9DDF3-C964-5646-866B-C5FA61B7FAB4}" type="pres">
      <dgm:prSet presAssocID="{54DCD16B-2773-F24C-9F19-3C3B835B151B}" presName="node" presStyleLbl="node1" presStyleIdx="0" presStyleCnt="5">
        <dgm:presLayoutVars>
          <dgm:bulletEnabled val="1"/>
        </dgm:presLayoutVars>
      </dgm:prSet>
      <dgm:spPr/>
    </dgm:pt>
    <dgm:pt modelId="{338843DD-4D85-2C4F-BB1B-626AE741BE7F}" type="pres">
      <dgm:prSet presAssocID="{ABF969A3-0628-8F4F-B89D-49753E06A7CC}" presName="parTrans" presStyleLbl="bgSibTrans2D1" presStyleIdx="1" presStyleCnt="5"/>
      <dgm:spPr/>
    </dgm:pt>
    <dgm:pt modelId="{8B3F6778-F1F8-CC4D-958E-FCAE05552E27}" type="pres">
      <dgm:prSet presAssocID="{4442FE41-FEAC-9141-85C2-7D329FADBFB2}" presName="node" presStyleLbl="node1" presStyleIdx="1" presStyleCnt="5">
        <dgm:presLayoutVars>
          <dgm:bulletEnabled val="1"/>
        </dgm:presLayoutVars>
      </dgm:prSet>
      <dgm:spPr/>
    </dgm:pt>
    <dgm:pt modelId="{AF09B60B-519B-714B-A134-74F387012955}" type="pres">
      <dgm:prSet presAssocID="{A75E19B5-EABE-424C-92D5-A82CD0FCF64A}" presName="parTrans" presStyleLbl="bgSibTrans2D1" presStyleIdx="2" presStyleCnt="5"/>
      <dgm:spPr/>
    </dgm:pt>
    <dgm:pt modelId="{7DA14249-DBFE-7748-BABA-6C790093BE24}" type="pres">
      <dgm:prSet presAssocID="{AD0D3BCB-2D5E-5345-BA13-28772879B54E}" presName="node" presStyleLbl="node1" presStyleIdx="2" presStyleCnt="5">
        <dgm:presLayoutVars>
          <dgm:bulletEnabled val="1"/>
        </dgm:presLayoutVars>
      </dgm:prSet>
      <dgm:spPr/>
    </dgm:pt>
    <dgm:pt modelId="{6A0E8EC7-1815-1543-BC72-394C76DA79F1}" type="pres">
      <dgm:prSet presAssocID="{A1B550EE-AB06-7E49-A354-50C8DD4096F6}" presName="parTrans" presStyleLbl="bgSibTrans2D1" presStyleIdx="3" presStyleCnt="5"/>
      <dgm:spPr/>
    </dgm:pt>
    <dgm:pt modelId="{FC9CDC32-D038-8E43-99A9-A9B55716E70A}" type="pres">
      <dgm:prSet presAssocID="{A3487942-471C-9B4A-88B4-4BA8085D9FE7}" presName="node" presStyleLbl="node1" presStyleIdx="3" presStyleCnt="5">
        <dgm:presLayoutVars>
          <dgm:bulletEnabled val="1"/>
        </dgm:presLayoutVars>
      </dgm:prSet>
      <dgm:spPr/>
    </dgm:pt>
    <dgm:pt modelId="{7A2A0A77-EB4E-6546-9D20-D515C9E630BC}" type="pres">
      <dgm:prSet presAssocID="{191BC74B-FA57-7E49-9520-CB8D34306684}" presName="parTrans" presStyleLbl="bgSibTrans2D1" presStyleIdx="4" presStyleCnt="5"/>
      <dgm:spPr/>
    </dgm:pt>
    <dgm:pt modelId="{6E09D87F-FA4D-394B-8CBC-5BDE9ECFBBF6}" type="pres">
      <dgm:prSet presAssocID="{1494BC49-7EB4-6044-B7EF-9318A0874360}" presName="node" presStyleLbl="node1" presStyleIdx="4" presStyleCnt="5">
        <dgm:presLayoutVars>
          <dgm:bulletEnabled val="1"/>
        </dgm:presLayoutVars>
      </dgm:prSet>
      <dgm:spPr/>
    </dgm:pt>
  </dgm:ptLst>
  <dgm:cxnLst>
    <dgm:cxn modelId="{63DAF00C-5066-6F4A-8DE7-7671A240A010}" srcId="{11522159-CBF0-3D4C-ABD6-3AC19B91903D}" destId="{54DCD16B-2773-F24C-9F19-3C3B835B151B}" srcOrd="0" destOrd="0" parTransId="{3E5A46BE-ABE9-5344-8713-E0FA9A531DCD}" sibTransId="{214CA7DC-EB08-1F4F-9F14-79DD85105CEB}"/>
    <dgm:cxn modelId="{8229A20E-76D3-4A4B-99AE-F8DE2D8D0C0A}" srcId="{11522159-CBF0-3D4C-ABD6-3AC19B91903D}" destId="{AD0D3BCB-2D5E-5345-BA13-28772879B54E}" srcOrd="2" destOrd="0" parTransId="{A75E19B5-EABE-424C-92D5-A82CD0FCF64A}" sibTransId="{8951A5F8-9A12-CC44-8BDB-C2A67A0D5437}"/>
    <dgm:cxn modelId="{68851A14-DA4E-BD4F-B3E4-3D20FE633134}" type="presOf" srcId="{AD0D3BCB-2D5E-5345-BA13-28772879B54E}" destId="{7DA14249-DBFE-7748-BABA-6C790093BE24}" srcOrd="0" destOrd="0" presId="urn:microsoft.com/office/officeart/2005/8/layout/radial4"/>
    <dgm:cxn modelId="{BFFD5233-8453-5844-990C-69A094E140E5}" type="presOf" srcId="{54DCD16B-2773-F24C-9F19-3C3B835B151B}" destId="{99F9DDF3-C964-5646-866B-C5FA61B7FAB4}" srcOrd="0" destOrd="0" presId="urn:microsoft.com/office/officeart/2005/8/layout/radial4"/>
    <dgm:cxn modelId="{8CF39A45-17D7-294F-B2F2-2A4518FDC901}" type="presOf" srcId="{11522159-CBF0-3D4C-ABD6-3AC19B91903D}" destId="{FE159F41-1409-304E-A5BB-7CB0C00BAC7B}" srcOrd="0" destOrd="0" presId="urn:microsoft.com/office/officeart/2005/8/layout/radial4"/>
    <dgm:cxn modelId="{DB60044A-07A2-B145-A835-92E314034669}" type="presOf" srcId="{1494BC49-7EB4-6044-B7EF-9318A0874360}" destId="{6E09D87F-FA4D-394B-8CBC-5BDE9ECFBBF6}" srcOrd="0" destOrd="0" presId="urn:microsoft.com/office/officeart/2005/8/layout/radial4"/>
    <dgm:cxn modelId="{B0450053-218E-0A49-B174-4E0E4342F7FD}" type="presOf" srcId="{DB2E5730-76B9-1345-BBAD-2FD747F06E76}" destId="{B25AA059-0C50-D547-8931-717600A25964}" srcOrd="0" destOrd="0" presId="urn:microsoft.com/office/officeart/2005/8/layout/radial4"/>
    <dgm:cxn modelId="{76322C82-FFCA-E74C-9F73-F924E84ADF72}" srcId="{11522159-CBF0-3D4C-ABD6-3AC19B91903D}" destId="{1494BC49-7EB4-6044-B7EF-9318A0874360}" srcOrd="4" destOrd="0" parTransId="{191BC74B-FA57-7E49-9520-CB8D34306684}" sibTransId="{A80A5E07-E4CF-8F43-95D6-2654362ECAB2}"/>
    <dgm:cxn modelId="{DA031784-BFF9-2444-A5C7-A71C811FEF5F}" type="presOf" srcId="{4442FE41-FEAC-9141-85C2-7D329FADBFB2}" destId="{8B3F6778-F1F8-CC4D-958E-FCAE05552E27}" srcOrd="0" destOrd="0" presId="urn:microsoft.com/office/officeart/2005/8/layout/radial4"/>
    <dgm:cxn modelId="{A0E70493-AF40-C84E-A0D3-0B5D2B3D74DE}" type="presOf" srcId="{A1B550EE-AB06-7E49-A354-50C8DD4096F6}" destId="{6A0E8EC7-1815-1543-BC72-394C76DA79F1}" srcOrd="0" destOrd="0" presId="urn:microsoft.com/office/officeart/2005/8/layout/radial4"/>
    <dgm:cxn modelId="{7F409F97-F2F0-7C45-9CC9-0FB7E2786961}" type="presOf" srcId="{ABF969A3-0628-8F4F-B89D-49753E06A7CC}" destId="{338843DD-4D85-2C4F-BB1B-626AE741BE7F}" srcOrd="0" destOrd="0" presId="urn:microsoft.com/office/officeart/2005/8/layout/radial4"/>
    <dgm:cxn modelId="{A734859C-1593-6240-8F43-58F3BF009EC8}" srcId="{DB2E5730-76B9-1345-BBAD-2FD747F06E76}" destId="{11522159-CBF0-3D4C-ABD6-3AC19B91903D}" srcOrd="0" destOrd="0" parTransId="{BEEB1AFC-1185-9F43-9E5E-FFDCB36EB57A}" sibTransId="{247561B0-991E-2C4B-822B-41A4786A3537}"/>
    <dgm:cxn modelId="{3FE09BBD-51C2-F64D-9389-56C3D576D58A}" type="presOf" srcId="{191BC74B-FA57-7E49-9520-CB8D34306684}" destId="{7A2A0A77-EB4E-6546-9D20-D515C9E630BC}" srcOrd="0" destOrd="0" presId="urn:microsoft.com/office/officeart/2005/8/layout/radial4"/>
    <dgm:cxn modelId="{2C5F17C4-D490-3A4C-80A8-9DD977A3D3AF}" srcId="{11522159-CBF0-3D4C-ABD6-3AC19B91903D}" destId="{4442FE41-FEAC-9141-85C2-7D329FADBFB2}" srcOrd="1" destOrd="0" parTransId="{ABF969A3-0628-8F4F-B89D-49753E06A7CC}" sibTransId="{7880D8C7-46F5-764C-A7FC-1BE0A4134361}"/>
    <dgm:cxn modelId="{DE6F44CD-A1F8-6A44-A07E-779AA3BCB1B4}" type="presOf" srcId="{3E5A46BE-ABE9-5344-8713-E0FA9A531DCD}" destId="{6D57B011-376F-9F49-BF68-A33F65D5A68C}" srcOrd="0" destOrd="0" presId="urn:microsoft.com/office/officeart/2005/8/layout/radial4"/>
    <dgm:cxn modelId="{D6DE87DF-EC92-1A4C-AB2E-D230F913BDB9}" srcId="{11522159-CBF0-3D4C-ABD6-3AC19B91903D}" destId="{A3487942-471C-9B4A-88B4-4BA8085D9FE7}" srcOrd="3" destOrd="0" parTransId="{A1B550EE-AB06-7E49-A354-50C8DD4096F6}" sibTransId="{07610A5A-D6DA-AC4C-A364-76FFE4A8C41D}"/>
    <dgm:cxn modelId="{ED1047ED-9213-164B-B90C-C9A445832777}" type="presOf" srcId="{A75E19B5-EABE-424C-92D5-A82CD0FCF64A}" destId="{AF09B60B-519B-714B-A134-74F387012955}" srcOrd="0" destOrd="0" presId="urn:microsoft.com/office/officeart/2005/8/layout/radial4"/>
    <dgm:cxn modelId="{825F8EF9-F139-764F-9441-7C1A9A7677B4}" type="presOf" srcId="{A3487942-471C-9B4A-88B4-4BA8085D9FE7}" destId="{FC9CDC32-D038-8E43-99A9-A9B55716E70A}" srcOrd="0" destOrd="0" presId="urn:microsoft.com/office/officeart/2005/8/layout/radial4"/>
    <dgm:cxn modelId="{96804995-7A7E-CC4A-A196-6D849D0FDD14}" type="presParOf" srcId="{B25AA059-0C50-D547-8931-717600A25964}" destId="{FE159F41-1409-304E-A5BB-7CB0C00BAC7B}" srcOrd="0" destOrd="0" presId="urn:microsoft.com/office/officeart/2005/8/layout/radial4"/>
    <dgm:cxn modelId="{488FE870-CC94-DE4C-9EFD-E372C3306DFC}" type="presParOf" srcId="{B25AA059-0C50-D547-8931-717600A25964}" destId="{6D57B011-376F-9F49-BF68-A33F65D5A68C}" srcOrd="1" destOrd="0" presId="urn:microsoft.com/office/officeart/2005/8/layout/radial4"/>
    <dgm:cxn modelId="{4C94FF54-F14F-2948-B306-5C4362C266B4}" type="presParOf" srcId="{B25AA059-0C50-D547-8931-717600A25964}" destId="{99F9DDF3-C964-5646-866B-C5FA61B7FAB4}" srcOrd="2" destOrd="0" presId="urn:microsoft.com/office/officeart/2005/8/layout/radial4"/>
    <dgm:cxn modelId="{81BBF009-D937-0843-B891-5247AF2AB317}" type="presParOf" srcId="{B25AA059-0C50-D547-8931-717600A25964}" destId="{338843DD-4D85-2C4F-BB1B-626AE741BE7F}" srcOrd="3" destOrd="0" presId="urn:microsoft.com/office/officeart/2005/8/layout/radial4"/>
    <dgm:cxn modelId="{E47CD3AD-635B-004D-A15B-D5124BBD7172}" type="presParOf" srcId="{B25AA059-0C50-D547-8931-717600A25964}" destId="{8B3F6778-F1F8-CC4D-958E-FCAE05552E27}" srcOrd="4" destOrd="0" presId="urn:microsoft.com/office/officeart/2005/8/layout/radial4"/>
    <dgm:cxn modelId="{580F1FD1-41C2-FF40-A657-ECA4B3E77C76}" type="presParOf" srcId="{B25AA059-0C50-D547-8931-717600A25964}" destId="{AF09B60B-519B-714B-A134-74F387012955}" srcOrd="5" destOrd="0" presId="urn:microsoft.com/office/officeart/2005/8/layout/radial4"/>
    <dgm:cxn modelId="{9BB0A719-DC38-8E40-AD0A-1FA0D5480B26}" type="presParOf" srcId="{B25AA059-0C50-D547-8931-717600A25964}" destId="{7DA14249-DBFE-7748-BABA-6C790093BE24}" srcOrd="6" destOrd="0" presId="urn:microsoft.com/office/officeart/2005/8/layout/radial4"/>
    <dgm:cxn modelId="{C0D2E307-CE06-DA4A-B584-D0D433169AA5}" type="presParOf" srcId="{B25AA059-0C50-D547-8931-717600A25964}" destId="{6A0E8EC7-1815-1543-BC72-394C76DA79F1}" srcOrd="7" destOrd="0" presId="urn:microsoft.com/office/officeart/2005/8/layout/radial4"/>
    <dgm:cxn modelId="{83A411F7-0510-3E42-BD9E-8B3CC359C0D9}" type="presParOf" srcId="{B25AA059-0C50-D547-8931-717600A25964}" destId="{FC9CDC32-D038-8E43-99A9-A9B55716E70A}" srcOrd="8" destOrd="0" presId="urn:microsoft.com/office/officeart/2005/8/layout/radial4"/>
    <dgm:cxn modelId="{6B056FFF-7386-1647-A859-5B000CF6622B}" type="presParOf" srcId="{B25AA059-0C50-D547-8931-717600A25964}" destId="{7A2A0A77-EB4E-6546-9D20-D515C9E630BC}" srcOrd="9" destOrd="0" presId="urn:microsoft.com/office/officeart/2005/8/layout/radial4"/>
    <dgm:cxn modelId="{B6B4BAB8-D232-6642-9471-D31BC16DEE84}" type="presParOf" srcId="{B25AA059-0C50-D547-8931-717600A25964}" destId="{6E09D87F-FA4D-394B-8CBC-5BDE9ECFBBF6}"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59F41-1409-304E-A5BB-7CB0C00BAC7B}">
      <dsp:nvSpPr>
        <dsp:cNvPr id="0" name=""/>
        <dsp:cNvSpPr/>
      </dsp:nvSpPr>
      <dsp:spPr>
        <a:xfrm>
          <a:off x="3077581" y="2801675"/>
          <a:ext cx="2074437" cy="2074437"/>
        </a:xfrm>
        <a:prstGeom prst="ellipse">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No Resurrection </a:t>
          </a:r>
        </a:p>
      </dsp:txBody>
      <dsp:txXfrm>
        <a:off x="3381375" y="3105469"/>
        <a:ext cx="1466849" cy="1466849"/>
      </dsp:txXfrm>
    </dsp:sp>
    <dsp:sp modelId="{6D57B011-376F-9F49-BF68-A33F65D5A68C}">
      <dsp:nvSpPr>
        <dsp:cNvPr id="0" name=""/>
        <dsp:cNvSpPr/>
      </dsp:nvSpPr>
      <dsp:spPr>
        <a:xfrm rot="10800000">
          <a:off x="1064878" y="3543287"/>
          <a:ext cx="1902003" cy="591214"/>
        </a:xfrm>
        <a:prstGeom prst="leftArrow">
          <a:avLst>
            <a:gd name="adj1" fmla="val 60000"/>
            <a:gd name="adj2" fmla="val 5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9F9DDF3-C964-5646-866B-C5FA61B7FAB4}">
      <dsp:nvSpPr>
        <dsp:cNvPr id="0" name=""/>
        <dsp:cNvSpPr/>
      </dsp:nvSpPr>
      <dsp:spPr>
        <a:xfrm>
          <a:off x="79520" y="3050608"/>
          <a:ext cx="1970715" cy="1576572"/>
        </a:xfrm>
        <a:prstGeom prst="roundRect">
          <a:avLst>
            <a:gd name="adj" fmla="val 1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Our religious practice is worthless (v.14)</a:t>
          </a:r>
        </a:p>
      </dsp:txBody>
      <dsp:txXfrm>
        <a:off x="125696" y="3096784"/>
        <a:ext cx="1878363" cy="1484220"/>
      </dsp:txXfrm>
    </dsp:sp>
    <dsp:sp modelId="{338843DD-4D85-2C4F-BB1B-626AE741BE7F}">
      <dsp:nvSpPr>
        <dsp:cNvPr id="0" name=""/>
        <dsp:cNvSpPr/>
      </dsp:nvSpPr>
      <dsp:spPr>
        <a:xfrm rot="13500000">
          <a:off x="1679637" y="2059126"/>
          <a:ext cx="1902003" cy="591214"/>
        </a:xfrm>
        <a:prstGeom prst="leftArrow">
          <a:avLst>
            <a:gd name="adj1" fmla="val 60000"/>
            <a:gd name="adj2" fmla="val 50000"/>
          </a:avLst>
        </a:prstGeom>
        <a:gradFill rotWithShape="0">
          <a:gsLst>
            <a:gs pos="0">
              <a:schemeClr val="accent4">
                <a:hueOff val="54323"/>
                <a:satOff val="-517"/>
                <a:lumOff val="5196"/>
                <a:alphaOff val="0"/>
                <a:shade val="70000"/>
                <a:satMod val="150000"/>
              </a:schemeClr>
            </a:gs>
            <a:gs pos="34000">
              <a:schemeClr val="accent4">
                <a:hueOff val="54323"/>
                <a:satOff val="-517"/>
                <a:lumOff val="5196"/>
                <a:alphaOff val="0"/>
                <a:shade val="70000"/>
                <a:satMod val="140000"/>
              </a:schemeClr>
            </a:gs>
            <a:gs pos="70000">
              <a:schemeClr val="accent4">
                <a:hueOff val="54323"/>
                <a:satOff val="-517"/>
                <a:lumOff val="5196"/>
                <a:alphaOff val="0"/>
                <a:tint val="100000"/>
                <a:shade val="90000"/>
                <a:satMod val="140000"/>
              </a:schemeClr>
            </a:gs>
            <a:gs pos="100000">
              <a:schemeClr val="accent4">
                <a:hueOff val="54323"/>
                <a:satOff val="-517"/>
                <a:lumOff val="5196"/>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B3F6778-F1F8-CC4D-958E-FCAE05552E27}">
      <dsp:nvSpPr>
        <dsp:cNvPr id="0" name=""/>
        <dsp:cNvSpPr/>
      </dsp:nvSpPr>
      <dsp:spPr>
        <a:xfrm>
          <a:off x="972821" y="893987"/>
          <a:ext cx="1970715" cy="1576572"/>
        </a:xfrm>
        <a:prstGeom prst="roundRect">
          <a:avLst>
            <a:gd name="adj" fmla="val 10000"/>
          </a:avLst>
        </a:prstGeom>
        <a:gradFill rotWithShape="0">
          <a:gsLst>
            <a:gs pos="0">
              <a:schemeClr val="accent4">
                <a:hueOff val="54323"/>
                <a:satOff val="-517"/>
                <a:lumOff val="5196"/>
                <a:alphaOff val="0"/>
                <a:shade val="70000"/>
                <a:satMod val="150000"/>
              </a:schemeClr>
            </a:gs>
            <a:gs pos="34000">
              <a:schemeClr val="accent4">
                <a:hueOff val="54323"/>
                <a:satOff val="-517"/>
                <a:lumOff val="5196"/>
                <a:alphaOff val="0"/>
                <a:shade val="70000"/>
                <a:satMod val="140000"/>
              </a:schemeClr>
            </a:gs>
            <a:gs pos="70000">
              <a:schemeClr val="accent4">
                <a:hueOff val="54323"/>
                <a:satOff val="-517"/>
                <a:lumOff val="5196"/>
                <a:alphaOff val="0"/>
                <a:tint val="100000"/>
                <a:shade val="90000"/>
                <a:satMod val="140000"/>
              </a:schemeClr>
            </a:gs>
            <a:gs pos="100000">
              <a:schemeClr val="accent4">
                <a:hueOff val="54323"/>
                <a:satOff val="-517"/>
                <a:lumOff val="5196"/>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The NT would be false. (v.15)</a:t>
          </a:r>
        </a:p>
      </dsp:txBody>
      <dsp:txXfrm>
        <a:off x="1018997" y="940163"/>
        <a:ext cx="1878363" cy="1484220"/>
      </dsp:txXfrm>
    </dsp:sp>
    <dsp:sp modelId="{AF09B60B-519B-714B-A134-74F387012955}">
      <dsp:nvSpPr>
        <dsp:cNvPr id="0" name=""/>
        <dsp:cNvSpPr/>
      </dsp:nvSpPr>
      <dsp:spPr>
        <a:xfrm rot="16200000">
          <a:off x="3163798" y="1444367"/>
          <a:ext cx="1902003" cy="591214"/>
        </a:xfrm>
        <a:prstGeom prst="leftArrow">
          <a:avLst>
            <a:gd name="adj1" fmla="val 60000"/>
            <a:gd name="adj2" fmla="val 50000"/>
          </a:avLst>
        </a:prstGeom>
        <a:gradFill rotWithShape="0">
          <a:gsLst>
            <a:gs pos="0">
              <a:schemeClr val="accent4">
                <a:hueOff val="108645"/>
                <a:satOff val="-1035"/>
                <a:lumOff val="10392"/>
                <a:alphaOff val="0"/>
                <a:shade val="70000"/>
                <a:satMod val="150000"/>
              </a:schemeClr>
            </a:gs>
            <a:gs pos="34000">
              <a:schemeClr val="accent4">
                <a:hueOff val="108645"/>
                <a:satOff val="-1035"/>
                <a:lumOff val="10392"/>
                <a:alphaOff val="0"/>
                <a:shade val="70000"/>
                <a:satMod val="140000"/>
              </a:schemeClr>
            </a:gs>
            <a:gs pos="70000">
              <a:schemeClr val="accent4">
                <a:hueOff val="108645"/>
                <a:satOff val="-1035"/>
                <a:lumOff val="10392"/>
                <a:alphaOff val="0"/>
                <a:tint val="100000"/>
                <a:shade val="90000"/>
                <a:satMod val="140000"/>
              </a:schemeClr>
            </a:gs>
            <a:gs pos="100000">
              <a:schemeClr val="accent4">
                <a:hueOff val="108645"/>
                <a:satOff val="-1035"/>
                <a:lumOff val="10392"/>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DA14249-DBFE-7748-BABA-6C790093BE24}">
      <dsp:nvSpPr>
        <dsp:cNvPr id="0" name=""/>
        <dsp:cNvSpPr/>
      </dsp:nvSpPr>
      <dsp:spPr>
        <a:xfrm>
          <a:off x="3129442" y="686"/>
          <a:ext cx="1970715" cy="1576572"/>
        </a:xfrm>
        <a:prstGeom prst="roundRect">
          <a:avLst>
            <a:gd name="adj" fmla="val 10000"/>
          </a:avLst>
        </a:prstGeom>
        <a:gradFill rotWithShape="0">
          <a:gsLst>
            <a:gs pos="0">
              <a:schemeClr val="accent4">
                <a:hueOff val="108645"/>
                <a:satOff val="-1035"/>
                <a:lumOff val="10392"/>
                <a:alphaOff val="0"/>
                <a:shade val="70000"/>
                <a:satMod val="150000"/>
              </a:schemeClr>
            </a:gs>
            <a:gs pos="34000">
              <a:schemeClr val="accent4">
                <a:hueOff val="108645"/>
                <a:satOff val="-1035"/>
                <a:lumOff val="10392"/>
                <a:alphaOff val="0"/>
                <a:shade val="70000"/>
                <a:satMod val="140000"/>
              </a:schemeClr>
            </a:gs>
            <a:gs pos="70000">
              <a:schemeClr val="accent4">
                <a:hueOff val="108645"/>
                <a:satOff val="-1035"/>
                <a:lumOff val="10392"/>
                <a:alphaOff val="0"/>
                <a:tint val="100000"/>
                <a:shade val="90000"/>
                <a:satMod val="140000"/>
              </a:schemeClr>
            </a:gs>
            <a:gs pos="100000">
              <a:schemeClr val="accent4">
                <a:hueOff val="108645"/>
                <a:satOff val="-1035"/>
                <a:lumOff val="10392"/>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We would still be guilty of sin.(v.17) </a:t>
          </a:r>
        </a:p>
      </dsp:txBody>
      <dsp:txXfrm>
        <a:off x="3175618" y="46862"/>
        <a:ext cx="1878363" cy="1484220"/>
      </dsp:txXfrm>
    </dsp:sp>
    <dsp:sp modelId="{6A0E8EC7-1815-1543-BC72-394C76DA79F1}">
      <dsp:nvSpPr>
        <dsp:cNvPr id="0" name=""/>
        <dsp:cNvSpPr/>
      </dsp:nvSpPr>
      <dsp:spPr>
        <a:xfrm rot="18900000">
          <a:off x="4647958" y="2059126"/>
          <a:ext cx="1902003" cy="591214"/>
        </a:xfrm>
        <a:prstGeom prst="leftArrow">
          <a:avLst>
            <a:gd name="adj1" fmla="val 60000"/>
            <a:gd name="adj2" fmla="val 50000"/>
          </a:avLst>
        </a:prstGeom>
        <a:gradFill rotWithShape="0">
          <a:gsLst>
            <a:gs pos="0">
              <a:schemeClr val="accent4">
                <a:hueOff val="162968"/>
                <a:satOff val="-1552"/>
                <a:lumOff val="15588"/>
                <a:alphaOff val="0"/>
                <a:shade val="70000"/>
                <a:satMod val="150000"/>
              </a:schemeClr>
            </a:gs>
            <a:gs pos="34000">
              <a:schemeClr val="accent4">
                <a:hueOff val="162968"/>
                <a:satOff val="-1552"/>
                <a:lumOff val="15588"/>
                <a:alphaOff val="0"/>
                <a:shade val="70000"/>
                <a:satMod val="140000"/>
              </a:schemeClr>
            </a:gs>
            <a:gs pos="70000">
              <a:schemeClr val="accent4">
                <a:hueOff val="162968"/>
                <a:satOff val="-1552"/>
                <a:lumOff val="15588"/>
                <a:alphaOff val="0"/>
                <a:tint val="100000"/>
                <a:shade val="90000"/>
                <a:satMod val="140000"/>
              </a:schemeClr>
            </a:gs>
            <a:gs pos="100000">
              <a:schemeClr val="accent4">
                <a:hueOff val="162968"/>
                <a:satOff val="-1552"/>
                <a:lumOff val="1558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C9CDC32-D038-8E43-99A9-A9B55716E70A}">
      <dsp:nvSpPr>
        <dsp:cNvPr id="0" name=""/>
        <dsp:cNvSpPr/>
      </dsp:nvSpPr>
      <dsp:spPr>
        <a:xfrm>
          <a:off x="5286062" y="893987"/>
          <a:ext cx="1970715" cy="1576572"/>
        </a:xfrm>
        <a:prstGeom prst="roundRect">
          <a:avLst>
            <a:gd name="adj" fmla="val 10000"/>
          </a:avLst>
        </a:prstGeom>
        <a:gradFill rotWithShape="0">
          <a:gsLst>
            <a:gs pos="0">
              <a:schemeClr val="accent4">
                <a:hueOff val="162968"/>
                <a:satOff val="-1552"/>
                <a:lumOff val="15588"/>
                <a:alphaOff val="0"/>
                <a:shade val="70000"/>
                <a:satMod val="150000"/>
              </a:schemeClr>
            </a:gs>
            <a:gs pos="34000">
              <a:schemeClr val="accent4">
                <a:hueOff val="162968"/>
                <a:satOff val="-1552"/>
                <a:lumOff val="15588"/>
                <a:alphaOff val="0"/>
                <a:shade val="70000"/>
                <a:satMod val="140000"/>
              </a:schemeClr>
            </a:gs>
            <a:gs pos="70000">
              <a:schemeClr val="accent4">
                <a:hueOff val="162968"/>
                <a:satOff val="-1552"/>
                <a:lumOff val="15588"/>
                <a:alphaOff val="0"/>
                <a:tint val="100000"/>
                <a:shade val="90000"/>
                <a:satMod val="140000"/>
              </a:schemeClr>
            </a:gs>
            <a:gs pos="100000">
              <a:schemeClr val="accent4">
                <a:hueOff val="162968"/>
                <a:satOff val="-1552"/>
                <a:lumOff val="1558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People wouldn't be asleep. They would be gone. (v.18)</a:t>
          </a:r>
        </a:p>
      </dsp:txBody>
      <dsp:txXfrm>
        <a:off x="5332238" y="940163"/>
        <a:ext cx="1878363" cy="1484220"/>
      </dsp:txXfrm>
    </dsp:sp>
    <dsp:sp modelId="{7A2A0A77-EB4E-6546-9D20-D515C9E630BC}">
      <dsp:nvSpPr>
        <dsp:cNvPr id="0" name=""/>
        <dsp:cNvSpPr/>
      </dsp:nvSpPr>
      <dsp:spPr>
        <a:xfrm>
          <a:off x="5262717" y="3543287"/>
          <a:ext cx="1902003" cy="591214"/>
        </a:xfrm>
        <a:prstGeom prst="leftArrow">
          <a:avLst>
            <a:gd name="adj1" fmla="val 60000"/>
            <a:gd name="adj2" fmla="val 50000"/>
          </a:avLst>
        </a:prstGeom>
        <a:gradFill rotWithShape="0">
          <a:gsLst>
            <a:gs pos="0">
              <a:schemeClr val="accent4">
                <a:hueOff val="217290"/>
                <a:satOff val="-2070"/>
                <a:lumOff val="20784"/>
                <a:alphaOff val="0"/>
                <a:shade val="70000"/>
                <a:satMod val="150000"/>
              </a:schemeClr>
            </a:gs>
            <a:gs pos="34000">
              <a:schemeClr val="accent4">
                <a:hueOff val="217290"/>
                <a:satOff val="-2070"/>
                <a:lumOff val="20784"/>
                <a:alphaOff val="0"/>
                <a:shade val="70000"/>
                <a:satMod val="140000"/>
              </a:schemeClr>
            </a:gs>
            <a:gs pos="70000">
              <a:schemeClr val="accent4">
                <a:hueOff val="217290"/>
                <a:satOff val="-2070"/>
                <a:lumOff val="20784"/>
                <a:alphaOff val="0"/>
                <a:tint val="100000"/>
                <a:shade val="90000"/>
                <a:satMod val="140000"/>
              </a:schemeClr>
            </a:gs>
            <a:gs pos="100000">
              <a:schemeClr val="accent4">
                <a:hueOff val="217290"/>
                <a:satOff val="-2070"/>
                <a:lumOff val="20784"/>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E09D87F-FA4D-394B-8CBC-5BDE9ECFBBF6}">
      <dsp:nvSpPr>
        <dsp:cNvPr id="0" name=""/>
        <dsp:cNvSpPr/>
      </dsp:nvSpPr>
      <dsp:spPr>
        <a:xfrm>
          <a:off x="6179363" y="3050608"/>
          <a:ext cx="1970715" cy="1576572"/>
        </a:xfrm>
        <a:prstGeom prst="roundRect">
          <a:avLst>
            <a:gd name="adj" fmla="val 10000"/>
          </a:avLst>
        </a:prstGeom>
        <a:gradFill rotWithShape="0">
          <a:gsLst>
            <a:gs pos="0">
              <a:schemeClr val="accent4">
                <a:hueOff val="217290"/>
                <a:satOff val="-2070"/>
                <a:lumOff val="20784"/>
                <a:alphaOff val="0"/>
                <a:shade val="70000"/>
                <a:satMod val="150000"/>
              </a:schemeClr>
            </a:gs>
            <a:gs pos="34000">
              <a:schemeClr val="accent4">
                <a:hueOff val="217290"/>
                <a:satOff val="-2070"/>
                <a:lumOff val="20784"/>
                <a:alphaOff val="0"/>
                <a:shade val="70000"/>
                <a:satMod val="140000"/>
              </a:schemeClr>
            </a:gs>
            <a:gs pos="70000">
              <a:schemeClr val="accent4">
                <a:hueOff val="217290"/>
                <a:satOff val="-2070"/>
                <a:lumOff val="20784"/>
                <a:alphaOff val="0"/>
                <a:tint val="100000"/>
                <a:shade val="90000"/>
                <a:satMod val="140000"/>
              </a:schemeClr>
            </a:gs>
            <a:gs pos="100000">
              <a:schemeClr val="accent4">
                <a:hueOff val="217290"/>
                <a:satOff val="-2070"/>
                <a:lumOff val="20784"/>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We would be hopeless and alienated from God. (v.19)</a:t>
          </a:r>
        </a:p>
      </dsp:txBody>
      <dsp:txXfrm>
        <a:off x="6225539" y="3096784"/>
        <a:ext cx="1878363" cy="148422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84C6D-A1B7-42E4-89DF-2171729BB77D}" type="datetimeFigureOut">
              <a:rPr lang="en-US" smtClean="0"/>
              <a:t>4/2/2017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8B23F7-C42A-4624-ABDB-9FA2F2E8BB74}" type="slidenum">
              <a:rPr lang="en-US" smtClean="0"/>
              <a:t>‹#›</a:t>
            </a:fld>
            <a:endParaRPr lang="en-US"/>
          </a:p>
        </p:txBody>
      </p:sp>
    </p:spTree>
    <p:extLst>
      <p:ext uri="{BB962C8B-B14F-4D97-AF65-F5344CB8AC3E}">
        <p14:creationId xmlns:p14="http://schemas.microsoft.com/office/powerpoint/2010/main" val="2209716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Death won. </a:t>
            </a:r>
            <a:r>
              <a:rPr lang="en-US" dirty="0">
                <a:solidFill>
                  <a:srgbClr val="292934"/>
                </a:solidFill>
              </a:rPr>
              <a:t>Jesus would either be a fraud. Or God wouldn’t be powerful enough to save</a:t>
            </a:r>
            <a:r>
              <a:rPr lang="en-US" dirty="0"/>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94ABF-EFBB-8746-8433-C24CEB2C00D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742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Peter</a:t>
            </a:r>
            <a:r>
              <a:rPr lang="en-US" baseline="0" dirty="0"/>
              <a:t> denied knowing Jesus at His trial. Why claim to NOW have seen what was a supposedly ‘dead’ crucified criminal</a:t>
            </a:r>
          </a:p>
          <a:p>
            <a:r>
              <a:rPr lang="en-US" baseline="0" dirty="0"/>
              <a:t>The Twelve fled from Jesus after his arrest and were hiding after His death. Why come out now?</a:t>
            </a:r>
          </a:p>
          <a:p>
            <a:r>
              <a:rPr lang="en-US" baseline="0" dirty="0"/>
              <a:t>James the brother of Jesus didn’t even believe in Jesus when He was alive. Why would he be inclined to believe in Him now that He was dead?</a:t>
            </a:r>
          </a:p>
          <a:p>
            <a:r>
              <a:rPr lang="en-US" baseline="0" dirty="0"/>
              <a:t>All of the apostles (maybe including Matthias/Thomas)</a:t>
            </a:r>
          </a:p>
          <a:p>
            <a:r>
              <a:rPr lang="en-US" baseline="0" dirty="0"/>
              <a:t>Paul, who was putting people to death. </a:t>
            </a:r>
            <a:r>
              <a:rPr lang="mr-IN" baseline="0" dirty="0"/>
              <a:t>–</a:t>
            </a:r>
            <a:r>
              <a:rPr lang="en-US" baseline="0" dirty="0"/>
              <a:t> abnormal time. After the ascension. It wasn’t like there was something that the people were drinking that week that made them hallucinate. Paul was on the road to another town, with the purpose who squashing this very belief. Why believe it now?</a:t>
            </a:r>
          </a:p>
          <a:p>
            <a:br>
              <a:rPr lang="en-US" baseline="0" dirty="0"/>
            </a:br>
            <a:r>
              <a:rPr lang="en-US" baseline="0" dirty="0"/>
              <a:t>Why be at danger, and suffer for this cause. Why “die” daily? I wonder if that isn’t a spiritual putting of himself to death. Why fight beasts? </a:t>
            </a:r>
          </a:p>
          <a:p>
            <a:endParaRPr lang="en-US" baseline="0" dirty="0"/>
          </a:p>
          <a:p>
            <a:r>
              <a:rPr lang="en-US" baseline="0" dirty="0"/>
              <a:t>Jesus’ resurrection did more to accomplish change in the lives of His followers than His life did. </a:t>
            </a:r>
          </a:p>
          <a:p>
            <a:endParaRPr lang="en-US" baseline="0" dirty="0"/>
          </a:p>
          <a:p>
            <a:r>
              <a:rPr lang="en-US" baseline="0" dirty="0"/>
              <a:t>The biggest witness to the resurrection wasn’t just the eyes that saw the risen LORD but the hearts that were changed because of that fact. </a:t>
            </a:r>
          </a:p>
          <a:p>
            <a:endParaRPr lang="en-US" baseline="0" dirty="0"/>
          </a:p>
          <a:p>
            <a:r>
              <a:rPr lang="en-US" baseline="0" dirty="0"/>
              <a:t>If His death demonstrated the love of God and the severity of sin, the resurrection demonstrated the power of God and the ability to allow people to change.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94ABF-EFBB-8746-8433-C24CEB2C00D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1638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The same way that God wanted them to rebuild</a:t>
            </a:r>
            <a:r>
              <a:rPr lang="en-US" baseline="0" dirty="0"/>
              <a:t> the temple in Haggai Zechariah.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resurrection gives us the foundation(reason), the model(how), and the power(strength) to change.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If Jesus rose from</a:t>
            </a:r>
            <a:r>
              <a:rPr lang="en-US" baseline="0" dirty="0"/>
              <a:t> the dead you have to live like it.</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94ABF-EFBB-8746-8433-C24CEB2C00D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787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182"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Sunday, April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472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Sunday, April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0805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Sunday, April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98946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Sunday, April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92843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0"/>
            <a:ext cx="10363200" cy="2200276"/>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4"/>
            <a:ext cx="10363200" cy="1500187"/>
          </a:xfrm>
        </p:spPr>
        <p:txBody>
          <a:bodyPr anchor="t">
            <a:normAutofit/>
          </a:bodyPr>
          <a:lstStyle>
            <a:lvl1pPr marL="0" indent="0">
              <a:buNone/>
              <a:defRPr sz="2400">
                <a:solidFill>
                  <a:schemeClr val="tx2"/>
                </a:solidFill>
              </a:defRPr>
            </a:lvl1pPr>
            <a:lvl2pPr marL="457182" indent="0">
              <a:buNone/>
              <a:defRPr sz="1800">
                <a:solidFill>
                  <a:schemeClr val="tx1">
                    <a:tint val="75000"/>
                  </a:schemeClr>
                </a:solidFill>
              </a:defRPr>
            </a:lvl2pPr>
            <a:lvl3pPr marL="914364"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1"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Sunday, April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5432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Sunday, April 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80679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1"/>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1"/>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Sunday, April 2,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86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Sunday, April 2,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69406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Sunday, April 2,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52651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2"/>
            <a:ext cx="2852928" cy="4243615"/>
          </a:xfrm>
        </p:spPr>
        <p:txBody>
          <a:bodyPr/>
          <a:lstStyle>
            <a:lvl1pPr marL="0" indent="0">
              <a:buNone/>
              <a:defRPr sz="1400"/>
            </a:lvl1pPr>
            <a:lvl2pPr marL="457182"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1"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Sunday, April 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93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2"/>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182"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1"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Sunday, April 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80194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Sunday, April 2, 2017</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4281901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364" rtl="0" eaLnBrk="1" latinLnBrk="0" hangingPunct="1">
        <a:spcBef>
          <a:spcPct val="0"/>
        </a:spcBef>
        <a:buNone/>
        <a:defRPr sz="4000" kern="1200" spc="-100" baseline="0">
          <a:solidFill>
            <a:schemeClr val="tx2"/>
          </a:solidFill>
          <a:latin typeface="+mj-lt"/>
          <a:ea typeface="+mj-ea"/>
          <a:cs typeface="+mj-cs"/>
        </a:defRPr>
      </a:lvl1pPr>
    </p:titleStyle>
    <p:bodyStyle>
      <a:lvl1pPr marL="182873" indent="-182873" algn="l" defTabSz="914364"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182" indent="-182873" algn="l" defTabSz="914364"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491" indent="-182873" algn="l" defTabSz="914364"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799" indent="-182873" algn="l" defTabSz="914364"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672" indent="-137154" algn="l" defTabSz="914364"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545" indent="-182873" algn="l" defTabSz="91436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18" indent="-182873" algn="l" defTabSz="91436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290" indent="-182873" algn="l" defTabSz="91436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163" indent="-182873" algn="l" defTabSz="91436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480" y="1371601"/>
            <a:ext cx="10698480" cy="1927225"/>
          </a:xfrm>
        </p:spPr>
        <p:txBody>
          <a:bodyPr/>
          <a:lstStyle/>
          <a:p>
            <a:r>
              <a:rPr lang="en-US" dirty="0">
                <a:cs typeface="Athelas Regular"/>
              </a:rPr>
              <a:t>What if JESUS stayed Dead?</a:t>
            </a:r>
          </a:p>
        </p:txBody>
      </p:sp>
      <p:sp>
        <p:nvSpPr>
          <p:cNvPr id="3" name="Subtitle 2"/>
          <p:cNvSpPr>
            <a:spLocks noGrp="1"/>
          </p:cNvSpPr>
          <p:nvPr>
            <p:ph type="subTitle" idx="1"/>
          </p:nvPr>
        </p:nvSpPr>
        <p:spPr>
          <a:xfrm>
            <a:off x="2209800" y="3505200"/>
            <a:ext cx="6995311" cy="1752600"/>
          </a:xfrm>
        </p:spPr>
        <p:txBody>
          <a:bodyPr/>
          <a:lstStyle/>
          <a:p>
            <a:r>
              <a:rPr lang="en-US" dirty="0"/>
              <a:t>A Look into the Importance of the Resurrection </a:t>
            </a:r>
          </a:p>
        </p:txBody>
      </p:sp>
    </p:spTree>
    <p:extLst>
      <p:ext uri="{BB962C8B-B14F-4D97-AF65-F5344CB8AC3E}">
        <p14:creationId xmlns:p14="http://schemas.microsoft.com/office/powerpoint/2010/main" val="243809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What if He stayed in the Tomb?</a:t>
            </a:r>
          </a:p>
        </p:txBody>
      </p:sp>
      <p:graphicFrame>
        <p:nvGraphicFramePr>
          <p:cNvPr id="4" name="Content Placeholder 3"/>
          <p:cNvGraphicFramePr>
            <a:graphicFrameLocks noGrp="1"/>
          </p:cNvGraphicFramePr>
          <p:nvPr>
            <p:ph idx="1"/>
            <p:extLst/>
          </p:nvPr>
        </p:nvGraphicFramePr>
        <p:xfrm>
          <a:off x="1981200" y="1630082"/>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752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FE159F41-1409-304E-A5BB-7CB0C00BAC7B}"/>
                                            </p:graphicEl>
                                          </p:spTgt>
                                        </p:tgtEl>
                                        <p:attrNameLst>
                                          <p:attrName>style.visibility</p:attrName>
                                        </p:attrNameLst>
                                      </p:cBhvr>
                                      <p:to>
                                        <p:strVal val="visible"/>
                                      </p:to>
                                    </p:set>
                                    <p:animEffect transition="in" filter="barn(inVertical)">
                                      <p:cBhvr>
                                        <p:cTn id="7" dur="500"/>
                                        <p:tgtEl>
                                          <p:spTgt spid="4">
                                            <p:graphicEl>
                                              <a:dgm id="{FE159F41-1409-304E-A5BB-7CB0C00BAC7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6D57B011-376F-9F49-BF68-A33F65D5A68C}"/>
                                            </p:graphicEl>
                                          </p:spTgt>
                                        </p:tgtEl>
                                        <p:attrNameLst>
                                          <p:attrName>style.visibility</p:attrName>
                                        </p:attrNameLst>
                                      </p:cBhvr>
                                      <p:to>
                                        <p:strVal val="visible"/>
                                      </p:to>
                                    </p:set>
                                    <p:animEffect transition="in" filter="barn(inVertical)">
                                      <p:cBhvr>
                                        <p:cTn id="12" dur="500"/>
                                        <p:tgtEl>
                                          <p:spTgt spid="4">
                                            <p:graphicEl>
                                              <a:dgm id="{6D57B011-376F-9F49-BF68-A33F65D5A68C}"/>
                                            </p:graphic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graphicEl>
                                              <a:dgm id="{99F9DDF3-C964-5646-866B-C5FA61B7FAB4}"/>
                                            </p:graphicEl>
                                          </p:spTgt>
                                        </p:tgtEl>
                                        <p:attrNameLst>
                                          <p:attrName>style.visibility</p:attrName>
                                        </p:attrNameLst>
                                      </p:cBhvr>
                                      <p:to>
                                        <p:strVal val="visible"/>
                                      </p:to>
                                    </p:set>
                                    <p:animEffect transition="in" filter="barn(inVertical)">
                                      <p:cBhvr>
                                        <p:cTn id="15" dur="500"/>
                                        <p:tgtEl>
                                          <p:spTgt spid="4">
                                            <p:graphicEl>
                                              <a:dgm id="{99F9DDF3-C964-5646-866B-C5FA61B7FAB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graphicEl>
                                              <a:dgm id="{338843DD-4D85-2C4F-BB1B-626AE741BE7F}"/>
                                            </p:graphicEl>
                                          </p:spTgt>
                                        </p:tgtEl>
                                        <p:attrNameLst>
                                          <p:attrName>style.visibility</p:attrName>
                                        </p:attrNameLst>
                                      </p:cBhvr>
                                      <p:to>
                                        <p:strVal val="visible"/>
                                      </p:to>
                                    </p:set>
                                    <p:animEffect transition="in" filter="barn(inVertical)">
                                      <p:cBhvr>
                                        <p:cTn id="20" dur="500"/>
                                        <p:tgtEl>
                                          <p:spTgt spid="4">
                                            <p:graphicEl>
                                              <a:dgm id="{338843DD-4D85-2C4F-BB1B-626AE741BE7F}"/>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4">
                                            <p:graphicEl>
                                              <a:dgm id="{8B3F6778-F1F8-CC4D-958E-FCAE05552E27}"/>
                                            </p:graphicEl>
                                          </p:spTgt>
                                        </p:tgtEl>
                                        <p:attrNameLst>
                                          <p:attrName>style.visibility</p:attrName>
                                        </p:attrNameLst>
                                      </p:cBhvr>
                                      <p:to>
                                        <p:strVal val="visible"/>
                                      </p:to>
                                    </p:set>
                                    <p:animEffect transition="in" filter="barn(inVertical)">
                                      <p:cBhvr>
                                        <p:cTn id="23" dur="500"/>
                                        <p:tgtEl>
                                          <p:spTgt spid="4">
                                            <p:graphicEl>
                                              <a:dgm id="{8B3F6778-F1F8-CC4D-958E-FCAE05552E2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graphicEl>
                                              <a:dgm id="{AF09B60B-519B-714B-A134-74F387012955}"/>
                                            </p:graphicEl>
                                          </p:spTgt>
                                        </p:tgtEl>
                                        <p:attrNameLst>
                                          <p:attrName>style.visibility</p:attrName>
                                        </p:attrNameLst>
                                      </p:cBhvr>
                                      <p:to>
                                        <p:strVal val="visible"/>
                                      </p:to>
                                    </p:set>
                                    <p:animEffect transition="in" filter="barn(inVertical)">
                                      <p:cBhvr>
                                        <p:cTn id="28" dur="500"/>
                                        <p:tgtEl>
                                          <p:spTgt spid="4">
                                            <p:graphicEl>
                                              <a:dgm id="{AF09B60B-519B-714B-A134-74F387012955}"/>
                                            </p:graphic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4">
                                            <p:graphicEl>
                                              <a:dgm id="{7DA14249-DBFE-7748-BABA-6C790093BE24}"/>
                                            </p:graphicEl>
                                          </p:spTgt>
                                        </p:tgtEl>
                                        <p:attrNameLst>
                                          <p:attrName>style.visibility</p:attrName>
                                        </p:attrNameLst>
                                      </p:cBhvr>
                                      <p:to>
                                        <p:strVal val="visible"/>
                                      </p:to>
                                    </p:set>
                                    <p:animEffect transition="in" filter="barn(inVertical)">
                                      <p:cBhvr>
                                        <p:cTn id="31" dur="500"/>
                                        <p:tgtEl>
                                          <p:spTgt spid="4">
                                            <p:graphicEl>
                                              <a:dgm id="{7DA14249-DBFE-7748-BABA-6C790093BE2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4">
                                            <p:graphicEl>
                                              <a:dgm id="{6A0E8EC7-1815-1543-BC72-394C76DA79F1}"/>
                                            </p:graphicEl>
                                          </p:spTgt>
                                        </p:tgtEl>
                                        <p:attrNameLst>
                                          <p:attrName>style.visibility</p:attrName>
                                        </p:attrNameLst>
                                      </p:cBhvr>
                                      <p:to>
                                        <p:strVal val="visible"/>
                                      </p:to>
                                    </p:set>
                                    <p:animEffect transition="in" filter="barn(inVertical)">
                                      <p:cBhvr>
                                        <p:cTn id="36" dur="500"/>
                                        <p:tgtEl>
                                          <p:spTgt spid="4">
                                            <p:graphicEl>
                                              <a:dgm id="{6A0E8EC7-1815-1543-BC72-394C76DA79F1}"/>
                                            </p:graphic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4">
                                            <p:graphicEl>
                                              <a:dgm id="{FC9CDC32-D038-8E43-99A9-A9B55716E70A}"/>
                                            </p:graphicEl>
                                          </p:spTgt>
                                        </p:tgtEl>
                                        <p:attrNameLst>
                                          <p:attrName>style.visibility</p:attrName>
                                        </p:attrNameLst>
                                      </p:cBhvr>
                                      <p:to>
                                        <p:strVal val="visible"/>
                                      </p:to>
                                    </p:set>
                                    <p:animEffect transition="in" filter="barn(inVertical)">
                                      <p:cBhvr>
                                        <p:cTn id="39" dur="500"/>
                                        <p:tgtEl>
                                          <p:spTgt spid="4">
                                            <p:graphicEl>
                                              <a:dgm id="{FC9CDC32-D038-8E43-99A9-A9B55716E70A}"/>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4">
                                            <p:graphicEl>
                                              <a:dgm id="{7A2A0A77-EB4E-6546-9D20-D515C9E630BC}"/>
                                            </p:graphicEl>
                                          </p:spTgt>
                                        </p:tgtEl>
                                        <p:attrNameLst>
                                          <p:attrName>style.visibility</p:attrName>
                                        </p:attrNameLst>
                                      </p:cBhvr>
                                      <p:to>
                                        <p:strVal val="visible"/>
                                      </p:to>
                                    </p:set>
                                    <p:animEffect transition="in" filter="barn(inVertical)">
                                      <p:cBhvr>
                                        <p:cTn id="44" dur="500"/>
                                        <p:tgtEl>
                                          <p:spTgt spid="4">
                                            <p:graphicEl>
                                              <a:dgm id="{7A2A0A77-EB4E-6546-9D20-D515C9E630BC}"/>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6E09D87F-FA4D-394B-8CBC-5BDE9ECFBBF6}"/>
                                            </p:graphicEl>
                                          </p:spTgt>
                                        </p:tgtEl>
                                        <p:attrNameLst>
                                          <p:attrName>style.visibility</p:attrName>
                                        </p:attrNameLst>
                                      </p:cBhvr>
                                      <p:to>
                                        <p:strVal val="visible"/>
                                      </p:to>
                                    </p:set>
                                    <p:animEffect transition="in" filter="fade">
                                      <p:cBhvr>
                                        <p:cTn id="47" dur="500"/>
                                        <p:tgtEl>
                                          <p:spTgt spid="4">
                                            <p:graphicEl>
                                              <a:dgm id="{6E09D87F-FA4D-394B-8CBC-5BDE9ECFBBF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Witnesses of the Resurrection</a:t>
            </a:r>
          </a:p>
        </p:txBody>
      </p:sp>
      <p:sp>
        <p:nvSpPr>
          <p:cNvPr id="3" name="Content Placeholder 2"/>
          <p:cNvSpPr>
            <a:spLocks noGrp="1"/>
          </p:cNvSpPr>
          <p:nvPr>
            <p:ph idx="1"/>
          </p:nvPr>
        </p:nvSpPr>
        <p:spPr/>
        <p:txBody>
          <a:bodyPr/>
          <a:lstStyle/>
          <a:p>
            <a:r>
              <a:rPr lang="en-US" sz="2800" dirty="0"/>
              <a:t>He appeared to Peter. (v.5)</a:t>
            </a:r>
          </a:p>
          <a:p>
            <a:r>
              <a:rPr lang="en-US" sz="2800" dirty="0"/>
              <a:t>He appeared to the Apostles. (v.5) </a:t>
            </a:r>
          </a:p>
          <a:p>
            <a:r>
              <a:rPr lang="en-US" sz="2800" dirty="0"/>
              <a:t>He appeared to over 500 people at once. (v.6) </a:t>
            </a:r>
          </a:p>
          <a:p>
            <a:pPr lvl="1"/>
            <a:r>
              <a:rPr lang="en-US" sz="2400" dirty="0"/>
              <a:t>Most of whom were alive during the time of 1</a:t>
            </a:r>
            <a:r>
              <a:rPr lang="en-US" sz="2400" baseline="30000" dirty="0"/>
              <a:t>st</a:t>
            </a:r>
            <a:r>
              <a:rPr lang="en-US" sz="2400" dirty="0"/>
              <a:t> Corinthians. </a:t>
            </a:r>
          </a:p>
          <a:p>
            <a:r>
              <a:rPr lang="en-US" sz="2800" dirty="0"/>
              <a:t>He appeared to James (Jacob), the Lord’s brother. (v.7)</a:t>
            </a:r>
          </a:p>
          <a:p>
            <a:r>
              <a:rPr lang="en-US" sz="2800" dirty="0"/>
              <a:t>Then the Twelve again. (v.7)</a:t>
            </a:r>
          </a:p>
          <a:p>
            <a:r>
              <a:rPr lang="en-US" sz="2800" dirty="0"/>
              <a:t>Lastly He appeared to Paul. (v.7)</a:t>
            </a:r>
            <a:r>
              <a:rPr lang="en-US" dirty="0"/>
              <a:t>	</a:t>
            </a:r>
          </a:p>
          <a:p>
            <a:pPr lvl="1"/>
            <a:endParaRPr lang="en-US" dirty="0"/>
          </a:p>
        </p:txBody>
      </p:sp>
    </p:spTree>
    <p:extLst>
      <p:ext uri="{BB962C8B-B14F-4D97-AF65-F5344CB8AC3E}">
        <p14:creationId xmlns:p14="http://schemas.microsoft.com/office/powerpoint/2010/main" val="222685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Realities of the Resurrection</a:t>
            </a:r>
          </a:p>
        </p:txBody>
      </p:sp>
      <p:sp>
        <p:nvSpPr>
          <p:cNvPr id="3" name="Content Placeholder 2"/>
          <p:cNvSpPr>
            <a:spLocks noGrp="1"/>
          </p:cNvSpPr>
          <p:nvPr>
            <p:ph idx="1"/>
          </p:nvPr>
        </p:nvSpPr>
        <p:spPr/>
        <p:txBody>
          <a:bodyPr numCol="2">
            <a:normAutofit/>
          </a:bodyPr>
          <a:lstStyle/>
          <a:p>
            <a:pPr marL="0" indent="0">
              <a:buNone/>
            </a:pPr>
            <a:endParaRPr lang="en-US" dirty="0"/>
          </a:p>
          <a:p>
            <a:r>
              <a:rPr lang="en-US" sz="3200" dirty="0"/>
              <a:t>We prepare for the last resurrection by living resurrected lives. (v.29-32)</a:t>
            </a:r>
          </a:p>
          <a:p>
            <a:endParaRPr lang="en-US" dirty="0"/>
          </a:p>
          <a:p>
            <a:pPr marL="0" indent="0">
              <a:buNone/>
            </a:pPr>
            <a:endParaRPr lang="en-US" dirty="0"/>
          </a:p>
          <a:p>
            <a:endParaRPr lang="en-US" dirty="0"/>
          </a:p>
          <a:p>
            <a:endParaRPr lang="en-US" dirty="0"/>
          </a:p>
          <a:p>
            <a:pPr marL="0" indent="0">
              <a:buNone/>
            </a:pPr>
            <a:endParaRPr lang="en-US" dirty="0"/>
          </a:p>
          <a:p>
            <a:endParaRPr lang="en-US" dirty="0"/>
          </a:p>
          <a:p>
            <a:r>
              <a:rPr lang="en-US" sz="3200" dirty="0"/>
              <a:t>The resurrection of Christ gives us the </a:t>
            </a:r>
            <a:r>
              <a:rPr lang="en-US" sz="3200" i="1" dirty="0"/>
              <a:t>foundation</a:t>
            </a:r>
            <a:r>
              <a:rPr lang="en-US" sz="3200" dirty="0"/>
              <a:t>, the </a:t>
            </a:r>
            <a:r>
              <a:rPr lang="en-US" sz="3200" i="1" dirty="0"/>
              <a:t>model</a:t>
            </a:r>
            <a:r>
              <a:rPr lang="en-US" sz="3200" dirty="0"/>
              <a:t>, and the </a:t>
            </a:r>
            <a:r>
              <a:rPr lang="en-US" sz="3200" i="1" dirty="0"/>
              <a:t>power</a:t>
            </a:r>
            <a:r>
              <a:rPr lang="en-US" sz="3200" dirty="0"/>
              <a:t> to change.</a:t>
            </a:r>
          </a:p>
          <a:p>
            <a:pPr marL="274309" lvl="1" indent="0">
              <a:buNone/>
            </a:pPr>
            <a:r>
              <a:rPr lang="en-US" dirty="0"/>
              <a:t>(Every NT Epistle, save 2</a:t>
            </a:r>
            <a:r>
              <a:rPr lang="en-US" baseline="30000" dirty="0"/>
              <a:t>nd</a:t>
            </a:r>
            <a:r>
              <a:rPr lang="en-US" dirty="0"/>
              <a:t>/3</a:t>
            </a:r>
            <a:r>
              <a:rPr lang="en-US" baseline="30000" dirty="0"/>
              <a:t>rd</a:t>
            </a:r>
            <a:r>
              <a:rPr lang="en-US" dirty="0"/>
              <a:t> John)</a:t>
            </a:r>
          </a:p>
        </p:txBody>
      </p:sp>
    </p:spTree>
    <p:extLst>
      <p:ext uri="{BB962C8B-B14F-4D97-AF65-F5344CB8AC3E}">
        <p14:creationId xmlns:p14="http://schemas.microsoft.com/office/powerpoint/2010/main" val="203379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strips(downLeft)">
                                      <p:cBhvr>
                                        <p:cTn id="12" dur="500"/>
                                        <p:tgtEl>
                                          <p:spTgt spid="3">
                                            <p:txEl>
                                              <p:pRg st="8" end="8"/>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strips(downLeft)">
                                      <p:cBhvr>
                                        <p:cTn id="1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a Resurrected Life</a:t>
            </a:r>
          </a:p>
        </p:txBody>
      </p:sp>
      <p:sp>
        <p:nvSpPr>
          <p:cNvPr id="3" name="Content Placeholder 2"/>
          <p:cNvSpPr>
            <a:spLocks noGrp="1"/>
          </p:cNvSpPr>
          <p:nvPr>
            <p:ph idx="1"/>
          </p:nvPr>
        </p:nvSpPr>
        <p:spPr/>
        <p:txBody>
          <a:bodyPr/>
          <a:lstStyle/>
          <a:p>
            <a:r>
              <a:rPr lang="en-US" sz="3200" dirty="0"/>
              <a:t>Hold fast to the teachings of the apostles. (v.2)</a:t>
            </a:r>
          </a:p>
          <a:p>
            <a:r>
              <a:rPr lang="en-US" sz="3200" dirty="0"/>
              <a:t>Be sober minded, and stop sinning. (v.34)</a:t>
            </a:r>
          </a:p>
          <a:p>
            <a:r>
              <a:rPr lang="en-US" sz="3200" dirty="0"/>
              <a:t>Be steadfast. (v.58)</a:t>
            </a:r>
          </a:p>
          <a:p>
            <a:r>
              <a:rPr lang="en-US" sz="3200" dirty="0"/>
              <a:t>Be immovable. (v.58)</a:t>
            </a:r>
          </a:p>
          <a:p>
            <a:r>
              <a:rPr lang="en-US" sz="3200" dirty="0"/>
              <a:t>Always abound in the work of the Lord.    (v.58)</a:t>
            </a:r>
          </a:p>
          <a:p>
            <a:endParaRPr lang="en-US" dirty="0"/>
          </a:p>
        </p:txBody>
      </p:sp>
    </p:spTree>
    <p:extLst>
      <p:ext uri="{BB962C8B-B14F-4D97-AF65-F5344CB8AC3E}">
        <p14:creationId xmlns:p14="http://schemas.microsoft.com/office/powerpoint/2010/main" val="223128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499</Words>
  <Application>Microsoft Office PowerPoint</Application>
  <PresentationFormat>Widescreen</PresentationFormat>
  <Paragraphs>55</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Athelas Regular</vt:lpstr>
      <vt:lpstr>Calibri</vt:lpstr>
      <vt:lpstr>Mangal</vt:lpstr>
      <vt:lpstr>Clarity</vt:lpstr>
      <vt:lpstr>What if JESUS stayed Dead?</vt:lpstr>
      <vt:lpstr>What if He stayed in the Tomb?</vt:lpstr>
      <vt:lpstr>Witnesses of the Resurrection</vt:lpstr>
      <vt:lpstr>Realities of the Resurrection</vt:lpstr>
      <vt:lpstr>Living a Resurrected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if JESUS stayed Dead?</dc:title>
  <dc:creator>Brad Beutjer</dc:creator>
  <cp:lastModifiedBy>Brad Beutjer</cp:lastModifiedBy>
  <cp:revision>1</cp:revision>
  <dcterms:created xsi:type="dcterms:W3CDTF">2017-04-02T22:50:20Z</dcterms:created>
  <dcterms:modified xsi:type="dcterms:W3CDTF">2017-04-02T22:54:14Z</dcterms:modified>
</cp:coreProperties>
</file>