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3" r:id="rId3"/>
    <p:sldId id="265" r:id="rId4"/>
    <p:sldId id="259" r:id="rId5"/>
    <p:sldId id="260" r:id="rId6"/>
    <p:sldId id="261" r:id="rId7"/>
    <p:sldId id="263" r:id="rId8"/>
    <p:sldId id="274" r:id="rId9"/>
    <p:sldId id="264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1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3E770-480E-421D-A020-51619DA1B50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6BE9-534E-49C1-A8FA-25C84CBD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206500"/>
            <a:ext cx="6619244" cy="277465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981150"/>
            <a:ext cx="6619244" cy="71785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000489"/>
            <a:ext cx="6619243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71500"/>
            <a:ext cx="6619244" cy="30338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472771"/>
            <a:ext cx="6619242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0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06500"/>
            <a:ext cx="6619244" cy="1651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6619244" cy="1968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206500"/>
            <a:ext cx="5999486" cy="193614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142645"/>
            <a:ext cx="5459737" cy="28514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25548"/>
            <a:ext cx="6619244" cy="13970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80937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178156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96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603501"/>
            <a:ext cx="6619245" cy="137765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651000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222500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651000"/>
            <a:ext cx="220218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222500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651000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222500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542458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841500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022676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542458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841500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022676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542458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841500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022674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778000"/>
            <a:ext cx="0" cy="33020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778000"/>
            <a:ext cx="0" cy="33057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6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58511"/>
            <a:ext cx="1314451" cy="485510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739512"/>
            <a:ext cx="5567362" cy="4474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384778"/>
            <a:ext cx="6619243" cy="159637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981151"/>
            <a:ext cx="6619244" cy="7170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4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717146"/>
            <a:ext cx="3297254" cy="349646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713411"/>
            <a:ext cx="3297256" cy="35002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3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587500"/>
            <a:ext cx="329725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095500"/>
            <a:ext cx="3297254" cy="31181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6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8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0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206500"/>
            <a:ext cx="2550798" cy="12065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206500"/>
            <a:ext cx="3896998" cy="3810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607734"/>
            <a:ext cx="2550797" cy="24129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2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545160"/>
            <a:ext cx="3819680" cy="131234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952500"/>
            <a:ext cx="2400300" cy="381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048000"/>
            <a:ext cx="3813734" cy="11430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224738"/>
            <a:ext cx="3027759" cy="3490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410290"/>
            <a:ext cx="1141809" cy="197121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397000"/>
            <a:ext cx="2114550" cy="23495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95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080000"/>
            <a:ext cx="745301" cy="63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95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77265"/>
            <a:ext cx="7053542" cy="1167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710766"/>
            <a:ext cx="6709906" cy="349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75455" y="1504951"/>
            <a:ext cx="8254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1CEAC1-CDC5-4FA5-ADCC-9921D7900C2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552855" y="2700448"/>
            <a:ext cx="321649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46441"/>
            <a:ext cx="628649" cy="63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CB7B-F92A-4ABC-B26C-296649625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13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tle-ChildrenofL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31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865863"/>
            <a:ext cx="4081346" cy="202952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/>
              <a:t>Sobermindedness</a:t>
            </a:r>
            <a:r>
              <a:rPr lang="en-US" sz="3500" b="1" dirty="0"/>
              <a:t> v. Drunkenness</a:t>
            </a:r>
          </a:p>
        </p:txBody>
      </p:sp>
    </p:spTree>
    <p:extLst>
      <p:ext uri="{BB962C8B-B14F-4D97-AF65-F5344CB8AC3E}">
        <p14:creationId xmlns:p14="http://schemas.microsoft.com/office/powerpoint/2010/main" val="2527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9073" y="1710766"/>
            <a:ext cx="7259444" cy="3496234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rgbClr val="FFFF00"/>
                </a:solidFill>
              </a:rPr>
              <a:t>Drunkenness</a:t>
            </a:r>
            <a:r>
              <a:rPr lang="en-US" sz="3000" dirty="0"/>
              <a:t>:</a:t>
            </a:r>
          </a:p>
          <a:p>
            <a:pPr marL="0" indent="0">
              <a:buNone/>
            </a:pPr>
            <a:r>
              <a:rPr lang="en-US" sz="2500" dirty="0"/>
              <a:t>intentional alteration of mental faculties by a foreign substance for the purpose of pleasure and more specifically sinful pleasure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62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77265"/>
            <a:ext cx="7053542" cy="1250813"/>
          </a:xfrm>
        </p:spPr>
        <p:txBody>
          <a:bodyPr>
            <a:noAutofit/>
          </a:bodyPr>
          <a:lstStyle/>
          <a:p>
            <a:r>
              <a:rPr lang="en-US" sz="3800" b="1" dirty="0"/>
              <a:t>Fundamental Principle:</a:t>
            </a:r>
            <a:br>
              <a:rPr lang="en-US" sz="3800" b="1" dirty="0"/>
            </a:br>
            <a:r>
              <a:rPr lang="en-US" sz="3800" b="1" dirty="0"/>
              <a:t>Drunkenness Is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806498"/>
            <a:ext cx="8391788" cy="3568390"/>
          </a:xfrm>
        </p:spPr>
        <p:txBody>
          <a:bodyPr>
            <a:normAutofit/>
          </a:bodyPr>
          <a:lstStyle/>
          <a:p>
            <a:pPr lvl="0"/>
            <a:r>
              <a:rPr lang="en-US" sz="2500" dirty="0"/>
              <a:t>Clearly and repeatedly condemned. (Romans 13:13; 1 Corinthians 5:11; 6:9-11)</a:t>
            </a:r>
          </a:p>
          <a:p>
            <a:pPr lvl="0"/>
            <a:r>
              <a:rPr lang="en-US" sz="2500" dirty="0"/>
              <a:t>Numerous Biblical stories emphasize the wickedness of intoxication. (Noah, </a:t>
            </a:r>
            <a:r>
              <a:rPr lang="en-US" sz="2500" dirty="0" err="1"/>
              <a:t>Nadah</a:t>
            </a:r>
            <a:r>
              <a:rPr lang="en-US" sz="2500" dirty="0"/>
              <a:t> &amp; </a:t>
            </a:r>
            <a:r>
              <a:rPr lang="en-US" sz="2500" dirty="0" err="1"/>
              <a:t>Aihu</a:t>
            </a:r>
            <a:r>
              <a:rPr lang="en-US" sz="2500" dirty="0"/>
              <a:t>, </a:t>
            </a:r>
            <a:r>
              <a:rPr lang="en-US" sz="2500" dirty="0" err="1"/>
              <a:t>Nabal</a:t>
            </a:r>
            <a:r>
              <a:rPr lang="en-US" sz="2500" dirty="0"/>
              <a:t>)</a:t>
            </a:r>
          </a:p>
          <a:p>
            <a:pPr lvl="0"/>
            <a:r>
              <a:rPr lang="en-US" sz="2500" dirty="0"/>
              <a:t>Yet the Biblical picture of consumption of any amount of intoxicating substances is complex.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91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265752"/>
            <a:ext cx="7053542" cy="1167108"/>
          </a:xfrm>
        </p:spPr>
        <p:txBody>
          <a:bodyPr>
            <a:noAutofit/>
          </a:bodyPr>
          <a:lstStyle/>
          <a:p>
            <a:r>
              <a:rPr lang="en-US" sz="4000" b="1" dirty="0"/>
              <a:t>(Neutral) Perspectives on Wine from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3" y="1710766"/>
            <a:ext cx="8235671" cy="354145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500" dirty="0"/>
              <a:t>Wine of Bible times is often listed alongside </a:t>
            </a:r>
            <a:r>
              <a:rPr lang="en-US" sz="2500" b="1" dirty="0">
                <a:solidFill>
                  <a:srgbClr val="FFFF00"/>
                </a:solidFill>
              </a:rPr>
              <a:t>numerous typical provisions</a:t>
            </a:r>
            <a:r>
              <a:rPr lang="en-US" sz="2500" dirty="0"/>
              <a:t>. (1 Samuel 10:3, 16:20, 25:18; 2 Samuel 16:1-2; et al)</a:t>
            </a:r>
          </a:p>
          <a:p>
            <a:pPr lvl="0"/>
            <a:r>
              <a:rPr lang="en-US" sz="2500" dirty="0"/>
              <a:t>Wine is used as an </a:t>
            </a:r>
            <a:r>
              <a:rPr lang="en-US" sz="2500" b="1" dirty="0">
                <a:solidFill>
                  <a:srgbClr val="FFFF00"/>
                </a:solidFill>
              </a:rPr>
              <a:t>image for various concepts </a:t>
            </a:r>
            <a:r>
              <a:rPr lang="en-US" sz="2500" dirty="0"/>
              <a:t>such as: </a:t>
            </a:r>
          </a:p>
          <a:p>
            <a:pPr lvl="1"/>
            <a:r>
              <a:rPr lang="en-US" sz="1800" dirty="0"/>
              <a:t>God’s wrathful judgment (Psalm 60:3; 75:8; 78:65)</a:t>
            </a:r>
          </a:p>
          <a:p>
            <a:pPr lvl="1"/>
            <a:r>
              <a:rPr lang="en-US" sz="1800" dirty="0"/>
              <a:t>God’s blessing (Isaiah 55:1; Hosea 14:7; Amos 9:14)</a:t>
            </a:r>
          </a:p>
          <a:p>
            <a:pPr lvl="1"/>
            <a:r>
              <a:rPr lang="en-US" sz="1800" dirty="0"/>
              <a:t>Wicked behavior (Proverbs 4:17; 9:2, 5)</a:t>
            </a:r>
          </a:p>
          <a:p>
            <a:pPr lvl="1"/>
            <a:r>
              <a:rPr lang="en-US" sz="1800" dirty="0"/>
              <a:t>Romantic love and passion (Song of Solomon 1:2, 4; 2:4; 4:10; et al)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05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b="1" dirty="0"/>
              <a:t>(Positive) Perspectives on Wine from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710766"/>
            <a:ext cx="8179914" cy="349623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500" dirty="0"/>
              <a:t>Wine used in </a:t>
            </a:r>
            <a:r>
              <a:rPr lang="en-US" sz="2500" b="1" dirty="0">
                <a:solidFill>
                  <a:srgbClr val="FFFF00"/>
                </a:solidFill>
              </a:rPr>
              <a:t>various covenantal and worship ceremonies</a:t>
            </a:r>
            <a:r>
              <a:rPr lang="en-US" sz="2500" dirty="0"/>
              <a:t>. (Genesis 14:18; 27:25; 49:11-12; Exodus 29:40; et al)</a:t>
            </a:r>
          </a:p>
          <a:p>
            <a:r>
              <a:rPr lang="en-US" sz="2500" dirty="0"/>
              <a:t>Wine is promoted as a source of </a:t>
            </a:r>
            <a:r>
              <a:rPr lang="en-US" sz="2500" b="1" dirty="0">
                <a:solidFill>
                  <a:srgbClr val="FFFF00"/>
                </a:solidFill>
              </a:rPr>
              <a:t>physical pleasure</a:t>
            </a:r>
            <a:r>
              <a:rPr lang="en-US" sz="2500" dirty="0"/>
              <a:t>. (Ecclesiastes 2:3; 9:7; 10:19)</a:t>
            </a:r>
          </a:p>
          <a:p>
            <a:pPr lvl="0"/>
            <a:r>
              <a:rPr lang="en-US" sz="2500" b="1" dirty="0">
                <a:solidFill>
                  <a:srgbClr val="FFFF00"/>
                </a:solidFill>
              </a:rPr>
              <a:t>Jesus was associated </a:t>
            </a:r>
            <a:r>
              <a:rPr lang="en-US" sz="2500" dirty="0"/>
              <a:t>with wine. (John 2:1-12; Luke 7:33-35)</a:t>
            </a:r>
          </a:p>
          <a:p>
            <a:pPr lvl="0"/>
            <a:r>
              <a:rPr lang="en-US" sz="2500" dirty="0"/>
              <a:t>Paul instructs Timothy to drink a little wine for </a:t>
            </a:r>
            <a:r>
              <a:rPr lang="en-US" sz="2500" b="1" dirty="0">
                <a:solidFill>
                  <a:srgbClr val="FFFF00"/>
                </a:solidFill>
              </a:rPr>
              <a:t>physical health</a:t>
            </a:r>
            <a:r>
              <a:rPr lang="en-US" sz="2500" dirty="0"/>
              <a:t>. (1 Timothy 5:23)</a:t>
            </a:r>
          </a:p>
          <a:p>
            <a:r>
              <a:rPr lang="en-US" sz="2500" b="1" dirty="0">
                <a:solidFill>
                  <a:srgbClr val="FFFF00"/>
                </a:solidFill>
              </a:rPr>
              <a:t>Nowhere does the Bible condemn </a:t>
            </a:r>
            <a:r>
              <a:rPr lang="en-US" sz="2500" dirty="0"/>
              <a:t>all consumption of wine.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47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(Negative) Perspectives on Wine from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3" y="1710766"/>
            <a:ext cx="8246821" cy="3496234"/>
          </a:xfrm>
        </p:spPr>
        <p:txBody>
          <a:bodyPr>
            <a:normAutofit/>
          </a:bodyPr>
          <a:lstStyle/>
          <a:p>
            <a:pPr lvl="0"/>
            <a:r>
              <a:rPr lang="en-US" sz="2300" dirty="0"/>
              <a:t>At times </a:t>
            </a:r>
            <a:r>
              <a:rPr lang="en-US" sz="2300" b="1" dirty="0">
                <a:solidFill>
                  <a:srgbClr val="FFFF00"/>
                </a:solidFill>
              </a:rPr>
              <a:t>God prohibited </a:t>
            </a:r>
            <a:r>
              <a:rPr lang="en-US" sz="2300" dirty="0"/>
              <a:t>his servants from drinking any wine, etc. at all. (Leviticus 10:9; Numbers 6)</a:t>
            </a:r>
          </a:p>
          <a:p>
            <a:pPr lvl="0"/>
            <a:r>
              <a:rPr lang="en-US" sz="2300" dirty="0"/>
              <a:t>Wisdom writings contain </a:t>
            </a:r>
            <a:r>
              <a:rPr lang="en-US" sz="2300" b="1" dirty="0">
                <a:solidFill>
                  <a:srgbClr val="FFFF00"/>
                </a:solidFill>
              </a:rPr>
              <a:t>strong warnings </a:t>
            </a:r>
            <a:r>
              <a:rPr lang="en-US" sz="2300" dirty="0"/>
              <a:t>about wine, etc. (Proverbs 20:1; 21:17; 23:20-21, 26-35; 31:4)</a:t>
            </a:r>
          </a:p>
          <a:p>
            <a:r>
              <a:rPr lang="en-US" sz="2300" dirty="0"/>
              <a:t>Wine is </a:t>
            </a:r>
            <a:r>
              <a:rPr lang="en-US" sz="2300" b="1" dirty="0">
                <a:solidFill>
                  <a:srgbClr val="FFFF00"/>
                </a:solidFill>
              </a:rPr>
              <a:t>more frequently associated with negative </a:t>
            </a:r>
            <a:r>
              <a:rPr lang="en-US" sz="2300" dirty="0"/>
              <a:t>rather than positive concepts.</a:t>
            </a:r>
          </a:p>
          <a:p>
            <a:r>
              <a:rPr lang="en-US" sz="2300" dirty="0"/>
              <a:t>There is a significant disparity in the </a:t>
            </a:r>
            <a:r>
              <a:rPr lang="en-US" sz="2300" b="1" dirty="0">
                <a:solidFill>
                  <a:srgbClr val="FFFF00"/>
                </a:solidFill>
              </a:rPr>
              <a:t>alcoholic content </a:t>
            </a:r>
            <a:r>
              <a:rPr lang="en-US" sz="2300" dirty="0"/>
              <a:t>between ancient wine and modern wine.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9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7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653" y="366114"/>
            <a:ext cx="7053542" cy="893974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/>
              <a:t>Should I Drink?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5" y="1371599"/>
            <a:ext cx="7867678" cy="3947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b="1" i="1" dirty="0"/>
              <a:t>Would it more likely help me or “master” me? </a:t>
            </a:r>
          </a:p>
          <a:p>
            <a:pPr marL="0" indent="0" algn="ctr">
              <a:buNone/>
            </a:pPr>
            <a:r>
              <a:rPr lang="en-US" sz="2500" dirty="0"/>
              <a:t>(1 Corinthians 6:12)</a:t>
            </a:r>
          </a:p>
          <a:p>
            <a:pPr marL="0" lvl="0" indent="0" algn="ctr">
              <a:buNone/>
            </a:pPr>
            <a:endParaRPr lang="en-US" sz="2500" b="1" i="1" dirty="0"/>
          </a:p>
          <a:p>
            <a:pPr marL="0" lvl="0" indent="0" algn="ctr">
              <a:buNone/>
            </a:pPr>
            <a:r>
              <a:rPr lang="en-US" sz="2500" b="1" i="1" dirty="0"/>
              <a:t>How would it affect my brother? </a:t>
            </a:r>
          </a:p>
          <a:p>
            <a:pPr marL="0" lvl="0" indent="0" algn="ctr">
              <a:buNone/>
            </a:pPr>
            <a:r>
              <a:rPr lang="en-US" sz="2500" dirty="0"/>
              <a:t>(1 Corinthians 8:7-13; 10:23-24, 31-33) </a:t>
            </a:r>
          </a:p>
          <a:p>
            <a:pPr marL="0" lvl="0" indent="0" algn="ctr">
              <a:buNone/>
            </a:pPr>
            <a:endParaRPr lang="en-US" sz="2500" b="1" i="1" dirty="0"/>
          </a:p>
          <a:p>
            <a:pPr marL="0" lvl="0" indent="0" algn="ctr">
              <a:buNone/>
            </a:pPr>
            <a:r>
              <a:rPr lang="en-US" sz="2500" b="1" i="1" dirty="0"/>
              <a:t>What association would it further? </a:t>
            </a:r>
          </a:p>
          <a:p>
            <a:pPr marL="0" lvl="0" indent="0" algn="ctr">
              <a:buNone/>
            </a:pPr>
            <a:r>
              <a:rPr lang="en-US" sz="2500" dirty="0"/>
              <a:t>(1 Corinthians 10:14-22)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00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</TotalTime>
  <Words>397</Words>
  <Application>Microsoft Office PowerPoint</Application>
  <PresentationFormat>On-screen Show (16:10)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Fundamental Principle: Drunkenness Is Sin</vt:lpstr>
      <vt:lpstr>(Neutral) Perspectives on Wine from the Bible</vt:lpstr>
      <vt:lpstr>(Positive) Perspectives on Wine from the Bible</vt:lpstr>
      <vt:lpstr>(Negative) Perspectives on Wine from the Bible</vt:lpstr>
      <vt:lpstr>PowerPoint Presentation</vt:lpstr>
      <vt:lpstr>Should I Drink?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BenHall</dc:creator>
  <cp:lastModifiedBy>Brad Beutjer</cp:lastModifiedBy>
  <cp:revision>18</cp:revision>
  <dcterms:created xsi:type="dcterms:W3CDTF">2017-05-21T01:45:17Z</dcterms:created>
  <dcterms:modified xsi:type="dcterms:W3CDTF">2017-05-21T21:55:29Z</dcterms:modified>
</cp:coreProperties>
</file>