
<file path=[Content_Types].xml><?xml version="1.0" encoding="utf-8"?>
<Types xmlns="http://schemas.openxmlformats.org/package/2006/content-types">
  <Default Extension="xml" ContentType="application/xml"/>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256" r:id="rId2"/>
    <p:sldId id="257" r:id="rId3"/>
    <p:sldId id="259" r:id="rId4"/>
    <p:sldId id="260" r:id="rId5"/>
    <p:sldId id="261" r:id="rId6"/>
    <p:sldId id="258" r:id="rId7"/>
  </p:sldIdLst>
  <p:sldSz cx="9144000" cy="5715000" type="screen16x1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52000"/>
  </p:normalViewPr>
  <p:slideViewPr>
    <p:cSldViewPr snapToGrid="0" snapToObjects="1">
      <p:cViewPr varScale="1">
        <p:scale>
          <a:sx n="57" d="100"/>
          <a:sy n="57" d="100"/>
        </p:scale>
        <p:origin x="1456" y="168"/>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75" d="100"/>
          <a:sy n="75" d="100"/>
        </p:scale>
        <p:origin x="2296" y="1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handoutMaster" Target="handoutMasters/handoutMaster1.xml"/><Relationship Id="rId1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smtClean="0"/>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9DB1F1A4-F1D2-1C49-9E7B-D6C3D4342206}" type="datetimeFigureOut">
              <a:rPr lang="en-US"/>
              <a:pPr>
                <a:defRPr/>
              </a:pPr>
              <a:t>6/17/17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40C67185-7273-724A-8F4F-9F73980DC82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charset="0"/>
              </a:defRPr>
            </a:lvl1pPr>
          </a:lstStyle>
          <a:p>
            <a:pPr>
              <a:defRPr/>
            </a:pPr>
            <a:fld id="{2A171FB5-554A-2B43-9282-6FCD68A2D27D}" type="datetime1">
              <a:rPr lang="en-US" altLang="x-none"/>
              <a:pPr>
                <a:defRPr/>
              </a:pPr>
              <a:t>6/17/17</a:t>
            </a:fld>
            <a:endParaRPr lang="en-US" altLang="x-none"/>
          </a:p>
        </p:txBody>
      </p:sp>
      <p:sp>
        <p:nvSpPr>
          <p:cNvPr id="4" name="Slide Image Placeholder 3"/>
          <p:cNvSpPr>
            <a:spLocks noGrp="1" noRot="1" noChangeAspect="1"/>
          </p:cNvSpPr>
          <p:nvPr>
            <p:ph type="sldImg" idx="2"/>
          </p:nvPr>
        </p:nvSpPr>
        <p:spPr>
          <a:xfrm>
            <a:off x="1465263" y="0"/>
            <a:ext cx="3835400" cy="239712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134938" y="2563813"/>
            <a:ext cx="6597650" cy="6388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 name="Slide Number Placeholder 6"/>
          <p:cNvSpPr>
            <a:spLocks noGrp="1"/>
          </p:cNvSpPr>
          <p:nvPr>
            <p:ph type="sldNum" sz="quarter" idx="5"/>
          </p:nvPr>
        </p:nvSpPr>
        <p:spPr>
          <a:xfrm>
            <a:off x="5610225" y="457200"/>
            <a:ext cx="1246188"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charset="0"/>
              </a:defRPr>
            </a:lvl1pPr>
          </a:lstStyle>
          <a:p>
            <a:pPr>
              <a:defRPr/>
            </a:pPr>
            <a:fld id="{735E3342-9FBA-4E40-92AD-7BE519F59A4E}"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xfrm>
            <a:off x="1465263" y="0"/>
            <a:ext cx="383540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r>
              <a:rPr lang="en-US" altLang="x-none" sz="1400" dirty="0"/>
              <a:t>John Mundy – Sound Preacher from St. Louis preached on this at a lectureship I attended and its stuck with me deeply. I want to share these thoughts with you today</a:t>
            </a:r>
            <a:r>
              <a:rPr lang="en-US" altLang="x-none" sz="1400" dirty="0" smtClean="0"/>
              <a:t>. I hope you are taking advantage of excellent sermons your mature,</a:t>
            </a:r>
            <a:r>
              <a:rPr lang="en-US" altLang="x-none" sz="1400" baseline="0" dirty="0" smtClean="0"/>
              <a:t> brothers and sisters in Christ recommend to you.</a:t>
            </a:r>
            <a:endParaRPr lang="en-US" altLang="x-none" sz="1400" dirty="0"/>
          </a:p>
          <a:p>
            <a:endParaRPr lang="en-US" altLang="x-none" sz="1400" dirty="0"/>
          </a:p>
          <a:p>
            <a:r>
              <a:rPr lang="en-US" altLang="x-none" sz="1400" dirty="0"/>
              <a:t>Read </a:t>
            </a:r>
            <a:r>
              <a:rPr lang="en-US" altLang="x-none" sz="1400" dirty="0" err="1"/>
              <a:t>Heb</a:t>
            </a:r>
            <a:r>
              <a:rPr lang="en-US" altLang="x-none" sz="1400" dirty="0"/>
              <a:t> 2:1-4</a:t>
            </a:r>
          </a:p>
          <a:p>
            <a:endParaRPr lang="en-US" altLang="x-none" sz="1400" dirty="0"/>
          </a:p>
          <a:p>
            <a:r>
              <a:rPr lang="en-US" altLang="x-none" sz="1400" dirty="0"/>
              <a:t>The word for drift away is a cool word.  It basically describes water that seeps away.  This can be water seeping out of a leaky jar or water tumbling down a huge waterfall.  The point is.  It’s not contained. Its not stable.  It’s moving away.</a:t>
            </a:r>
          </a:p>
          <a:p>
            <a:endParaRPr lang="en-US" altLang="x-none" sz="1400" dirty="0"/>
          </a:p>
          <a:p>
            <a:r>
              <a:rPr lang="en-US" altLang="x-none" sz="1400" dirty="0"/>
              <a:t>This morning, I want us to look at this command to be sure WE DO NOT MOVE AWAY.    We are going to study this by examining some prominent Bible characters whose descendants were guilty of this.  Who despite their love for God – their children and grand-children were like leaky pots – the faith poured in just didn’t stay.</a:t>
            </a:r>
          </a:p>
          <a:p>
            <a:endParaRPr lang="en-US" altLang="x-none" sz="1400" dirty="0"/>
          </a:p>
          <a:p>
            <a:r>
              <a:rPr lang="en-US" altLang="x-none" sz="1400" dirty="0"/>
              <a:t>To help you visualize this process, I’ve got these three chairs.  Each chair represents the various stages of drift we will see from generation to generation.  So let me tell you about the picture the Bible paints and then show you the specifics…</a:t>
            </a:r>
          </a:p>
          <a:p>
            <a:endParaRPr lang="en-US" altLang="x-none" sz="1400" dirty="0"/>
          </a:p>
          <a:p>
            <a:r>
              <a:rPr lang="en-US" altLang="x-none" sz="1400" dirty="0"/>
              <a:t>3 Chairs.</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37931725" indent="-37474525">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4C099198-31C6-CC4A-80B4-5DD727710014}" type="slidenum">
              <a:rPr lang="en-US" altLang="x-none"/>
              <a:pPr>
                <a:spcBef>
                  <a:spcPct val="0"/>
                </a:spcBef>
              </a:pPr>
              <a:t>1</a:t>
            </a:fld>
            <a:endParaRPr lang="en-US" altLang="x-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465263" y="0"/>
            <a:ext cx="383540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r>
              <a:rPr lang="en-US" altLang="x-none" sz="1800" dirty="0"/>
              <a:t>This can certainly DOES and CAN take place in various stages of our life.  But one of the EASIEST ways to Show it is by looking at multiple Generations in the Bible.</a:t>
            </a:r>
          </a:p>
          <a:p>
            <a:pPr eaLnBrk="1" hangingPunct="1"/>
            <a:endParaRPr lang="en-US" altLang="x-none" sz="1800" dirty="0"/>
          </a:p>
          <a:p>
            <a:pPr eaLnBrk="1" hangingPunct="1"/>
            <a:r>
              <a:rPr lang="en-US" altLang="x-none" sz="1800" dirty="0"/>
              <a:t>We want to learn and apply this personally as well as in how we raise our children and influence our grandchildren.</a:t>
            </a: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37931725" indent="-37474525">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A78E07B-7E46-7440-ABA6-ACD0C74908E3}" type="slidenum">
              <a:rPr lang="en-US" altLang="x-none"/>
              <a:pPr>
                <a:spcBef>
                  <a:spcPct val="0"/>
                </a:spcBef>
              </a:pPr>
              <a:t>2</a:t>
            </a:fld>
            <a:endParaRPr lang="en-US" altLang="x-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xfrm>
            <a:off x="1465263" y="0"/>
            <a:ext cx="383540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lvl="1"/>
            <a:r>
              <a:rPr lang="en-US" altLang="x-none" sz="1600" dirty="0">
                <a:latin typeface="Times New Roman" charset="0"/>
              </a:rPr>
              <a:t>Each generation built fewer altars.</a:t>
            </a:r>
          </a:p>
          <a:p>
            <a:endParaRPr lang="en-US" altLang="x-none" sz="1600" dirty="0"/>
          </a:p>
          <a:p>
            <a:r>
              <a:rPr lang="en-US" altLang="x-none" sz="1600" dirty="0"/>
              <a:t>Esau married ungodly wives, was vengeful, and profane.  Can you even IMAGINE God coming to him and telling Him to pack up and Go?  </a:t>
            </a:r>
          </a:p>
          <a:p>
            <a:endParaRPr lang="en-US" altLang="x-none" sz="1600" dirty="0" smtClean="0"/>
          </a:p>
          <a:p>
            <a:r>
              <a:rPr lang="en-US" altLang="x-none" sz="1600" dirty="0" smtClean="0"/>
              <a:t>***The scariest thing</a:t>
            </a:r>
            <a:r>
              <a:rPr lang="en-US" altLang="x-none" sz="1600" baseline="0" dirty="0" smtClean="0"/>
              <a:t> is: If this can happen in the family of ABRAHAM </a:t>
            </a:r>
            <a:r>
              <a:rPr lang="mr-IN" altLang="x-none" sz="1600" baseline="0" dirty="0" smtClean="0"/>
              <a:t>–</a:t>
            </a:r>
            <a:r>
              <a:rPr lang="en-US" altLang="x-none" sz="1600" baseline="0" dirty="0" smtClean="0"/>
              <a:t> THEN THIS CAN ABSOLUTELY HAPPEN IN MY FAMILY TOO!</a:t>
            </a:r>
            <a:endParaRPr lang="en-US" altLang="x-none" sz="1600" dirty="0"/>
          </a:p>
          <a:p>
            <a:endParaRPr lang="en-US" altLang="x-none" sz="1600" dirty="0"/>
          </a:p>
          <a:p>
            <a:r>
              <a:rPr lang="en-US" altLang="x-none" sz="1600" dirty="0" err="1"/>
              <a:t>Adonijah</a:t>
            </a:r>
            <a:r>
              <a:rPr lang="en-US" altLang="x-none" sz="1600" dirty="0"/>
              <a:t> – People drift from the Lord when there is no Correction or Reproof.  People drift from the Lord when they are wrapped up in the praise of others, rather than the praise of God.</a:t>
            </a:r>
          </a:p>
          <a:p>
            <a:endParaRPr lang="en-US" altLang="x-none" sz="1600" dirty="0"/>
          </a:p>
          <a:p>
            <a:r>
              <a:rPr lang="en-US" altLang="x-none" sz="1600" dirty="0" err="1"/>
              <a:t>Rehoboam</a:t>
            </a:r>
            <a:r>
              <a:rPr lang="en-US" altLang="x-none" sz="1600" dirty="0"/>
              <a:t> – the people become exceedingly evil. Then the golden shields are taken….  And that is a wake up call – he rushes into battle to restore the Temple… NOPE!</a:t>
            </a:r>
          </a:p>
          <a:p>
            <a:endParaRPr lang="en-US" altLang="x-none" sz="1600" dirty="0"/>
          </a:p>
          <a:p>
            <a:r>
              <a:rPr lang="en-US" altLang="x-none" sz="1600" dirty="0"/>
              <a:t>He settles.  He accepts an inferior </a:t>
            </a:r>
            <a:r>
              <a:rPr lang="en-US" altLang="x-none" sz="1600" dirty="0" err="1"/>
              <a:t>subsitute</a:t>
            </a:r>
            <a:r>
              <a:rPr lang="en-US" altLang="x-none" sz="1600" dirty="0"/>
              <a:t>.  His biggest battles are with his FELLOW BRETHREN.  What a tragedy.</a:t>
            </a:r>
          </a:p>
          <a:p>
            <a:endParaRPr lang="en-US" altLang="x-none" sz="1600" dirty="0"/>
          </a:p>
          <a:p>
            <a:r>
              <a:rPr lang="en-US" altLang="x-none" sz="1600" dirty="0" smtClean="0"/>
              <a:t>***Third example not on the screen</a:t>
            </a:r>
            <a:r>
              <a:rPr lang="mr-IN" altLang="x-none" sz="1600" dirty="0" smtClean="0"/>
              <a:t>…</a:t>
            </a:r>
            <a:r>
              <a:rPr lang="en-US" altLang="x-none" sz="1600" dirty="0" smtClean="0"/>
              <a:t>as </a:t>
            </a:r>
            <a:r>
              <a:rPr lang="en-US" altLang="x-none" sz="1600" dirty="0"/>
              <a:t>proof that this doesn’t have to follow FAMILY LINES precisely, but can be a </a:t>
            </a:r>
            <a:r>
              <a:rPr lang="en-US" altLang="x-none" sz="1600" dirty="0" smtClean="0"/>
              <a:t>larger cultural </a:t>
            </a:r>
            <a:r>
              <a:rPr lang="en-US" altLang="x-none" sz="1600" dirty="0"/>
              <a:t>trend.  Consider </a:t>
            </a:r>
            <a:r>
              <a:rPr lang="en-US" altLang="x-none" sz="1600" dirty="0">
                <a:latin typeface="Times New Roman" charset="0"/>
              </a:rPr>
              <a:t>Moses </a:t>
            </a:r>
            <a:r>
              <a:rPr lang="en-US" altLang="x-none" sz="1600" dirty="0">
                <a:solidFill>
                  <a:srgbClr val="DDD9C3"/>
                </a:solidFill>
                <a:latin typeface="Wingdings" charset="2"/>
              </a:rPr>
              <a:t></a:t>
            </a:r>
            <a:r>
              <a:rPr lang="en-US" altLang="x-none" sz="1600" dirty="0">
                <a:latin typeface="Times New Roman" charset="0"/>
              </a:rPr>
              <a:t> Joshua </a:t>
            </a:r>
            <a:r>
              <a:rPr lang="en-US" altLang="x-none" sz="1600" dirty="0">
                <a:solidFill>
                  <a:srgbClr val="DDD9C3"/>
                </a:solidFill>
                <a:latin typeface="Wingdings" charset="2"/>
              </a:rPr>
              <a:t></a:t>
            </a:r>
            <a:r>
              <a:rPr lang="en-US" altLang="x-none" sz="1600" dirty="0">
                <a:latin typeface="Times New Roman" charset="0"/>
              </a:rPr>
              <a:t> Judges</a:t>
            </a:r>
          </a:p>
          <a:p>
            <a:endParaRPr lang="en-US" altLang="x-none" sz="1600" dirty="0"/>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37931725" indent="-37474525">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FBCE3601-E526-E947-A90D-CE32ADB6DC74}" type="slidenum">
              <a:rPr lang="en-US" altLang="x-none"/>
              <a:pPr>
                <a:spcBef>
                  <a:spcPct val="0"/>
                </a:spcBef>
              </a:pPr>
              <a:t>3</a:t>
            </a:fld>
            <a:endParaRPr lang="en-US" altLang="x-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xfrm>
            <a:off x="1465263" y="0"/>
            <a:ext cx="383540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x-none"/>
              <a:t>#1.  You must be personally devoted to God.  It is not enough to have parents or grand-parents who are faithful.  It is not enough to have parents or grandparents that read and study their Bible’s well.</a:t>
            </a:r>
          </a:p>
          <a:p>
            <a:pPr>
              <a:lnSpc>
                <a:spcPct val="90000"/>
              </a:lnSpc>
            </a:pPr>
            <a:endParaRPr lang="en-US" altLang="x-none"/>
          </a:p>
          <a:p>
            <a:pPr>
              <a:lnSpc>
                <a:spcPct val="90000"/>
              </a:lnSpc>
            </a:pPr>
            <a:r>
              <a:rPr lang="en-US" altLang="x-none"/>
              <a:t>It is not enough to attend a church that teaches the Bible well or listen to preachers who teach sound doctrine.  Unless you are personally devoted to God – You are drifting, and you and your children are in danger!</a:t>
            </a:r>
          </a:p>
          <a:p>
            <a:pPr>
              <a:lnSpc>
                <a:spcPct val="90000"/>
              </a:lnSpc>
            </a:pPr>
            <a:endParaRPr lang="en-US" altLang="x-none"/>
          </a:p>
          <a:p>
            <a:pPr>
              <a:lnSpc>
                <a:spcPct val="90000"/>
              </a:lnSpc>
            </a:pPr>
            <a:r>
              <a:rPr lang="en-US" altLang="x-none"/>
              <a:t>Recognize it and remember what is at stake.  There simply CAN BE no 2</a:t>
            </a:r>
            <a:r>
              <a:rPr lang="en-US" altLang="x-none" baseline="30000"/>
              <a:t>nd</a:t>
            </a:r>
            <a:r>
              <a:rPr lang="en-US" altLang="x-none"/>
              <a:t> Generation Christians.  YOU MUST BE a child of God.  You must work out your own salvation.</a:t>
            </a:r>
          </a:p>
          <a:p>
            <a:pPr>
              <a:lnSpc>
                <a:spcPct val="90000"/>
              </a:lnSpc>
            </a:pPr>
            <a:endParaRPr lang="en-US" altLang="x-none"/>
          </a:p>
          <a:p>
            <a:pPr>
              <a:lnSpc>
                <a:spcPct val="90000"/>
              </a:lnSpc>
            </a:pPr>
            <a:r>
              <a:rPr lang="en-US" altLang="x-none"/>
              <a:t>#2. Pay Close Attention to what we’ve been taught…</a:t>
            </a:r>
          </a:p>
          <a:p>
            <a:pPr>
              <a:lnSpc>
                <a:spcPct val="90000"/>
              </a:lnSpc>
            </a:pPr>
            <a:endParaRPr lang="en-US" altLang="x-none"/>
          </a:p>
          <a:p>
            <a:pPr>
              <a:lnSpc>
                <a:spcPct val="90000"/>
              </a:lnSpc>
            </a:pPr>
            <a:r>
              <a:rPr lang="en-US" altLang="x-none"/>
              <a:t>#3. TIME:  The 1</a:t>
            </a:r>
            <a:r>
              <a:rPr lang="en-US" altLang="x-none" baseline="30000"/>
              <a:t>st</a:t>
            </a:r>
            <a:r>
              <a:rPr lang="en-US" altLang="x-none"/>
              <a:t> Generation says “Here Am I Send Me”  But the second says “Send someone from the church” and the 3</a:t>
            </a:r>
            <a:r>
              <a:rPr lang="en-US" altLang="x-none" baseline="30000"/>
              <a:t>rd</a:t>
            </a:r>
            <a:r>
              <a:rPr lang="en-US" altLang="x-none"/>
              <a:t> Says…That Is Their Problem.  If we want to AVOID DRIFTING then we need to remember that this life is a very temporary experience and our Mission while here is to be workers in the Lord’s service.  </a:t>
            </a:r>
          </a:p>
          <a:p>
            <a:pPr>
              <a:lnSpc>
                <a:spcPct val="90000"/>
              </a:lnSpc>
            </a:pPr>
            <a:endParaRPr lang="en-US" altLang="x-none"/>
          </a:p>
          <a:p>
            <a:pPr>
              <a:lnSpc>
                <a:spcPct val="90000"/>
              </a:lnSpc>
            </a:pPr>
            <a:r>
              <a:rPr lang="en-US" altLang="x-none"/>
              <a:t>#4. AUTHORITY: The 1</a:t>
            </a:r>
            <a:r>
              <a:rPr lang="en-US" altLang="x-none" baseline="30000"/>
              <a:t>st</a:t>
            </a:r>
            <a:r>
              <a:rPr lang="en-US" altLang="x-none"/>
              <a:t> Generation wants God’s commands shown to them.  Show me in the Bible why we are authorized to _____fill in the blank______.   The drifting say “I think this or that…but don’t appeal to firm God-given authority.  The 3</a:t>
            </a:r>
            <a:r>
              <a:rPr lang="en-US" altLang="x-none" baseline="30000"/>
              <a:t>rd</a:t>
            </a:r>
            <a:r>
              <a:rPr lang="en-US" altLang="x-none"/>
              <a:t> Generation of course is living by their own authority (it just happens to sometimes overlap with God’s desires) but God is not a true Authority.  </a:t>
            </a:r>
          </a:p>
          <a:p>
            <a:pPr>
              <a:lnSpc>
                <a:spcPct val="90000"/>
              </a:lnSpc>
            </a:pPr>
            <a:endParaRPr lang="en-US" altLang="x-none"/>
          </a:p>
          <a:p>
            <a:pPr>
              <a:lnSpc>
                <a:spcPct val="90000"/>
              </a:lnSpc>
            </a:pPr>
            <a:r>
              <a:rPr lang="en-US" altLang="x-none"/>
              <a:t>#5. FOCUS:  Let me serve God…they count it a priviledge to labor for God and with Godly people.  They want to be involved because they know it is the greatest work a person can possibly give their life too.</a:t>
            </a:r>
          </a:p>
          <a:p>
            <a:pPr>
              <a:lnSpc>
                <a:spcPct val="90000"/>
              </a:lnSpc>
            </a:pPr>
            <a:r>
              <a:rPr lang="en-US" altLang="x-none"/>
              <a:t>2</a:t>
            </a:r>
            <a:r>
              <a:rPr lang="en-US" altLang="x-none" baseline="30000"/>
              <a:t>nd</a:t>
            </a:r>
            <a:r>
              <a:rPr lang="en-US" altLang="x-none"/>
              <a:t> Generation is more materialistic.    God has special words for this Generation in Deut. 6:10-12  WATCH YOURSELF….</a:t>
            </a:r>
          </a:p>
          <a:p>
            <a:pPr>
              <a:lnSpc>
                <a:spcPct val="90000"/>
              </a:lnSpc>
            </a:pPr>
            <a:endParaRPr lang="en-US" altLang="x-none"/>
          </a:p>
          <a:p>
            <a:pPr>
              <a:lnSpc>
                <a:spcPct val="90000"/>
              </a:lnSpc>
            </a:pPr>
            <a:r>
              <a:rPr lang="en-US" altLang="x-none"/>
              <a:t>So many of us – we worship in building we didn’t build.  We attend classes with workbooks we didn’t write.  We enjoy peace – we didn’t have to fight for.  All of this was just here – and we decided to walk in the door and enjoy it.  Now OBVIOUSLY as a church we are glad you are here!!!  AND God was happy to bring the children into the promise land…but the point is still the same.  EVEN if you are in the RIGHT PLACE – You better make sure you have the RIGHT attitude.  IT’s not just one of thankfulness or appreciation.  It is one of LABOR.  I want to role my sleeves up and LIVE PASSIONATELY FOR GOD.</a:t>
            </a:r>
          </a:p>
          <a:p>
            <a:pPr>
              <a:lnSpc>
                <a:spcPct val="90000"/>
              </a:lnSpc>
            </a:pPr>
            <a:endParaRPr lang="en-US" altLang="x-none"/>
          </a:p>
          <a:p>
            <a:pPr>
              <a:lnSpc>
                <a:spcPct val="90000"/>
              </a:lnSpc>
            </a:pPr>
            <a:endParaRPr lang="en-US" altLang="x-none"/>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37931725" indent="-37474525">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5B043F39-D30B-714F-B6D2-EB036C454375}" type="slidenum">
              <a:rPr lang="en-US" altLang="x-none"/>
              <a:pPr>
                <a:spcBef>
                  <a:spcPct val="0"/>
                </a:spcBef>
              </a:pPr>
              <a:t>4</a:t>
            </a:fld>
            <a:endParaRPr lang="en-US" altLang="x-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xfrm>
            <a:off x="1465263" y="0"/>
            <a:ext cx="383540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lnSpc>
                <a:spcPct val="90000"/>
              </a:lnSpc>
            </a:pPr>
            <a:r>
              <a:rPr lang="en-US" altLang="x-none" sz="1800" dirty="0"/>
              <a:t>Barry’s class on Hebrews last year</a:t>
            </a:r>
            <a:r>
              <a:rPr lang="mr-IN" altLang="x-none" sz="1800" dirty="0" smtClean="0"/>
              <a:t>…</a:t>
            </a:r>
            <a:endParaRPr lang="en-US" altLang="x-none" sz="1800" dirty="0" smtClean="0"/>
          </a:p>
          <a:p>
            <a:pPr>
              <a:lnSpc>
                <a:spcPct val="90000"/>
              </a:lnSpc>
            </a:pPr>
            <a:endParaRPr lang="en-US" altLang="x-none" sz="1800" dirty="0" smtClean="0"/>
          </a:p>
          <a:p>
            <a:pPr>
              <a:lnSpc>
                <a:spcPct val="90000"/>
              </a:lnSpc>
            </a:pPr>
            <a:r>
              <a:rPr lang="en-US" altLang="x-none" sz="1800" dirty="0" smtClean="0"/>
              <a:t>Faith to FEAR</a:t>
            </a:r>
            <a:r>
              <a:rPr lang="mr-IN" altLang="x-none" sz="1800" dirty="0" smtClean="0"/>
              <a:t>…</a:t>
            </a:r>
            <a:r>
              <a:rPr lang="en-US" altLang="x-none" sz="1800" dirty="0" smtClean="0"/>
              <a:t>.to know that we only get ONE shot at this life, and that coming short is NOT AN OPTION.  That God wants our whole heart, mind, soul, and strength.  That</a:t>
            </a:r>
            <a:r>
              <a:rPr lang="en-US" altLang="x-none" sz="1800" baseline="0" dirty="0" smtClean="0"/>
              <a:t> the Bible shows us person after person who DRIFTED from God and we are determined not to go down that path.</a:t>
            </a:r>
          </a:p>
          <a:p>
            <a:pPr>
              <a:lnSpc>
                <a:spcPct val="90000"/>
              </a:lnSpc>
            </a:pPr>
            <a:endParaRPr lang="en-US" altLang="x-none" sz="1800" baseline="0" dirty="0" smtClean="0"/>
          </a:p>
          <a:p>
            <a:pPr>
              <a:lnSpc>
                <a:spcPct val="90000"/>
              </a:lnSpc>
            </a:pPr>
            <a:r>
              <a:rPr lang="en-US" altLang="x-none" sz="1800" baseline="0" dirty="0" smtClean="0"/>
              <a:t>Faith to be Diligent</a:t>
            </a:r>
            <a:r>
              <a:rPr lang="mr-IN" altLang="x-none" sz="1800" baseline="0" dirty="0" smtClean="0"/>
              <a:t>…</a:t>
            </a:r>
            <a:r>
              <a:rPr lang="en-US" altLang="x-none" sz="1800" baseline="0" dirty="0" smtClean="0"/>
              <a:t>Action with Attention.  Our walk with God is un-corrupted.  To apply ourselves.</a:t>
            </a:r>
          </a:p>
          <a:p>
            <a:pPr>
              <a:lnSpc>
                <a:spcPct val="90000"/>
              </a:lnSpc>
            </a:pPr>
            <a:endParaRPr lang="en-US" altLang="x-none" sz="1800" baseline="0" dirty="0" smtClean="0"/>
          </a:p>
          <a:p>
            <a:pPr>
              <a:lnSpc>
                <a:spcPct val="90000"/>
              </a:lnSpc>
            </a:pPr>
            <a:r>
              <a:rPr lang="en-US" altLang="x-none" sz="1800" baseline="0" dirty="0" smtClean="0"/>
              <a:t>Faith to Hold Fast</a:t>
            </a:r>
            <a:r>
              <a:rPr lang="mr-IN" altLang="x-none" sz="1800" baseline="0" dirty="0" smtClean="0"/>
              <a:t>…</a:t>
            </a:r>
            <a:r>
              <a:rPr lang="en-US" altLang="x-none" sz="1800" baseline="0" dirty="0" smtClean="0"/>
              <a:t> **Summer floating on the ocean</a:t>
            </a:r>
            <a:r>
              <a:rPr lang="mr-IN" altLang="x-none" sz="1800" baseline="0" dirty="0" smtClean="0"/>
              <a:t>…</a:t>
            </a:r>
            <a:r>
              <a:rPr lang="en-US" altLang="x-none" sz="1800" baseline="0" dirty="0" smtClean="0"/>
              <a:t>we had to walk what felt like forever</a:t>
            </a:r>
            <a:r>
              <a:rPr lang="mr-IN" altLang="x-none" sz="1800" baseline="0" dirty="0" smtClean="0"/>
              <a:t>…</a:t>
            </a:r>
            <a:r>
              <a:rPr lang="en-US" altLang="x-none" sz="1800" baseline="0" dirty="0" err="1" smtClean="0"/>
              <a:t>bc</a:t>
            </a:r>
            <a:r>
              <a:rPr lang="en-US" altLang="x-none" sz="1800" baseline="0" dirty="0" smtClean="0"/>
              <a:t> we had drifted further than I would have ever guessed.  WE HAD NO ANCHOR</a:t>
            </a:r>
            <a:r>
              <a:rPr lang="mr-IN" altLang="x-none" sz="1800" baseline="0" dirty="0" smtClean="0"/>
              <a:t>…</a:t>
            </a:r>
            <a:r>
              <a:rPr lang="en-US" altLang="x-none" sz="1800" baseline="0" dirty="0" smtClean="0"/>
              <a:t>So we drifted.  Friends </a:t>
            </a:r>
            <a:r>
              <a:rPr lang="mr-IN" altLang="x-none" sz="1800" baseline="0" dirty="0" smtClean="0"/>
              <a:t>–</a:t>
            </a:r>
            <a:r>
              <a:rPr lang="en-US" altLang="x-none" sz="1800" baseline="0" dirty="0" smtClean="0"/>
              <a:t> dig your roots into the WORD of God and HOLD FAST.  Dig your roots into Sound Doctrine and don’t give an inch.  WE MUST BE ANCHORED TO KEEPING THE COMMANDMENTS OF GOD.</a:t>
            </a:r>
          </a:p>
          <a:p>
            <a:pPr>
              <a:lnSpc>
                <a:spcPct val="90000"/>
              </a:lnSpc>
            </a:pPr>
            <a:endParaRPr lang="en-US" altLang="x-none" sz="1800" baseline="0" dirty="0" smtClean="0"/>
          </a:p>
          <a:p>
            <a:pPr>
              <a:lnSpc>
                <a:spcPct val="90000"/>
              </a:lnSpc>
            </a:pPr>
            <a:r>
              <a:rPr lang="en-US" altLang="x-none" sz="1800" baseline="0" dirty="0" err="1" smtClean="0"/>
              <a:t>Faiht</a:t>
            </a:r>
            <a:r>
              <a:rPr lang="en-US" altLang="x-none" sz="1800" baseline="0" dirty="0" smtClean="0"/>
              <a:t> to Draw Near</a:t>
            </a:r>
            <a:r>
              <a:rPr lang="mr-IN" altLang="x-none" sz="1800" baseline="0" dirty="0" smtClean="0"/>
              <a:t>…</a:t>
            </a:r>
            <a:r>
              <a:rPr lang="en-US" altLang="x-none" sz="1800" baseline="0" dirty="0" smtClean="0"/>
              <a:t>My life should be constantly moving CLOSER to God </a:t>
            </a:r>
            <a:r>
              <a:rPr lang="mr-IN" altLang="x-none" sz="1800" baseline="0" dirty="0" smtClean="0"/>
              <a:t>–</a:t>
            </a:r>
            <a:r>
              <a:rPr lang="en-US" altLang="x-none" sz="1800" baseline="0" dirty="0" smtClean="0"/>
              <a:t> not further.  If you have not been baptized into Christ, but you BELIEVE that He is the Son of God </a:t>
            </a:r>
            <a:r>
              <a:rPr lang="mr-IN" altLang="x-none" sz="1800" baseline="0" dirty="0" smtClean="0"/>
              <a:t>–</a:t>
            </a:r>
            <a:r>
              <a:rPr lang="en-US" altLang="x-none" sz="1800" baseline="0" dirty="0" smtClean="0"/>
              <a:t> it’s time!  Come to HIM!   If you have been drifting away </a:t>
            </a:r>
            <a:r>
              <a:rPr lang="mr-IN" altLang="x-none" sz="1800" baseline="0" dirty="0" smtClean="0"/>
              <a:t>–</a:t>
            </a:r>
            <a:r>
              <a:rPr lang="en-US" altLang="x-none" sz="1800" baseline="0" dirty="0" smtClean="0"/>
              <a:t> COME BACK!</a:t>
            </a:r>
            <a:endParaRPr lang="en-US" altLang="x-none" sz="1800" dirty="0"/>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37931725" indent="-37474525">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528918AF-91FA-C645-B35A-BF5B58952FEA}" type="slidenum">
              <a:rPr lang="en-US" altLang="x-none"/>
              <a:pPr>
                <a:spcBef>
                  <a:spcPct val="0"/>
                </a:spcBef>
              </a:pPr>
              <a:t>5</a:t>
            </a:fld>
            <a:endParaRPr lang="en-US" altLang="x-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1465263" y="0"/>
            <a:ext cx="383540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altLang="x-none" sz="1800" dirty="0"/>
              <a:t>So what chair are you in this morning?</a:t>
            </a:r>
          </a:p>
          <a:p>
            <a:pPr eaLnBrk="1" hangingPunct="1">
              <a:spcBef>
                <a:spcPct val="0"/>
              </a:spcBef>
            </a:pPr>
            <a:endParaRPr lang="en-US" altLang="x-none" sz="1800" dirty="0"/>
          </a:p>
          <a:p>
            <a:pPr eaLnBrk="1" hangingPunct="1">
              <a:spcBef>
                <a:spcPct val="0"/>
              </a:spcBef>
            </a:pPr>
            <a:r>
              <a:rPr lang="en-US" altLang="x-none" sz="1800" dirty="0"/>
              <a:t>If you’ve been living like the 3</a:t>
            </a:r>
            <a:r>
              <a:rPr lang="en-US" altLang="x-none" sz="1800" baseline="30000" dirty="0"/>
              <a:t>rd</a:t>
            </a:r>
            <a:r>
              <a:rPr lang="en-US" altLang="x-none" sz="1800" dirty="0"/>
              <a:t> Generation – its time to GET RIGHT WITH GOD.  You’ve Drifted FAR, FAR from what He wants you to be.</a:t>
            </a:r>
          </a:p>
          <a:p>
            <a:pPr eaLnBrk="1" hangingPunct="1">
              <a:spcBef>
                <a:spcPct val="0"/>
              </a:spcBef>
            </a:pPr>
            <a:endParaRPr lang="en-US" altLang="x-none" sz="1800" dirty="0"/>
          </a:p>
          <a:p>
            <a:pPr eaLnBrk="1" hangingPunct="1">
              <a:spcBef>
                <a:spcPct val="0"/>
              </a:spcBef>
            </a:pPr>
            <a:r>
              <a:rPr lang="en-US" altLang="x-none" sz="1800" dirty="0"/>
              <a:t>If you’ve been living like a 2</a:t>
            </a:r>
            <a:r>
              <a:rPr lang="en-US" altLang="x-none" sz="1800" baseline="30000" dirty="0"/>
              <a:t>nd</a:t>
            </a:r>
            <a:r>
              <a:rPr lang="en-US" altLang="x-none" sz="1800" dirty="0"/>
              <a:t> Generation Christian – its time to REPENT of being LUKEWARM.  You’ve drifted and may not have even known it.  But for your own good and the good of your children. You’ve got to come back to Him.</a:t>
            </a:r>
          </a:p>
          <a:p>
            <a:pPr eaLnBrk="1" hangingPunct="1">
              <a:spcBef>
                <a:spcPct val="0"/>
              </a:spcBef>
            </a:pPr>
            <a:endParaRPr lang="en-US" altLang="x-none" sz="1800" dirty="0"/>
          </a:p>
          <a:p>
            <a:pPr eaLnBrk="1" hangingPunct="1">
              <a:spcBef>
                <a:spcPct val="0"/>
              </a:spcBef>
            </a:pPr>
            <a:r>
              <a:rPr lang="en-US" altLang="x-none" sz="1800" dirty="0"/>
              <a:t>If you’ve been living like a 1</a:t>
            </a:r>
            <a:r>
              <a:rPr lang="en-US" altLang="x-none" sz="1800" baseline="30000" dirty="0"/>
              <a:t>st</a:t>
            </a:r>
            <a:r>
              <a:rPr lang="en-US" altLang="x-none" sz="1800" dirty="0"/>
              <a:t> Generation Christian – BE HUMBLE – let him who thinks he stands take HEED lest he fall!  Be Zealously Devoted and Dedicated!  Work thoughtfully with your children and grandchildren to foster their OWN PERSONAL faith and devotion to God.  Make sure they aren’t just going through the motions.</a:t>
            </a: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37931725" indent="-37474525">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FDB45D41-AACE-BD46-8E61-70DAE3AA540A}" type="slidenum">
              <a:rPr lang="en-US" altLang="x-none"/>
              <a:pPr>
                <a:spcBef>
                  <a:spcPct val="0"/>
                </a:spcBef>
              </a:pPr>
              <a:t>6</a:t>
            </a:fld>
            <a:endParaRPr lang="en-US" altLang="x-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FE62C01-30D6-D848-9686-AC38A693C68C}" type="datetime1">
              <a:rPr lang="en-US" altLang="x-none"/>
              <a:pPr>
                <a:defRPr/>
              </a:pPr>
              <a:t>6/17/17</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F10EEA-071C-1544-9EA0-8C4A77C96406}" type="slidenum">
              <a:rPr lang="en-US" altLang="x-none"/>
              <a:pPr>
                <a:defRPr/>
              </a:pPr>
              <a:t>‹#›</a:t>
            </a:fld>
            <a:endParaRPr lang="en-US" altLang="x-none"/>
          </a:p>
        </p:txBody>
      </p:sp>
    </p:spTree>
    <p:extLst>
      <p:ext uri="{BB962C8B-B14F-4D97-AF65-F5344CB8AC3E}">
        <p14:creationId xmlns:p14="http://schemas.microsoft.com/office/powerpoint/2010/main" val="2120691916"/>
      </p:ext>
    </p:extLst>
  </p:cSld>
  <p:clrMapOvr>
    <a:masterClrMapping/>
  </p:clrMapOvr>
  <p:transition>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2ECA6D-616E-FE49-9054-D656E1997064}" type="datetime1">
              <a:rPr lang="en-US" altLang="x-none"/>
              <a:pPr>
                <a:defRPr/>
              </a:pPr>
              <a:t>6/17/17</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CCDF63-71BE-5F45-9494-B64DBB9E8F51}" type="slidenum">
              <a:rPr lang="en-US" altLang="x-none"/>
              <a:pPr>
                <a:defRPr/>
              </a:pPr>
              <a:t>‹#›</a:t>
            </a:fld>
            <a:endParaRPr lang="en-US" altLang="x-none"/>
          </a:p>
        </p:txBody>
      </p:sp>
    </p:spTree>
    <p:extLst>
      <p:ext uri="{BB962C8B-B14F-4D97-AF65-F5344CB8AC3E}">
        <p14:creationId xmlns:p14="http://schemas.microsoft.com/office/powerpoint/2010/main" val="913880256"/>
      </p:ext>
    </p:extLst>
  </p:cSld>
  <p:clrMapOvr>
    <a:masterClrMapping/>
  </p:clrMapOvr>
  <p:transition>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FFD691-0F94-3346-A924-9A51EA852EC4}" type="datetime1">
              <a:rPr lang="en-US" altLang="x-none"/>
              <a:pPr>
                <a:defRPr/>
              </a:pPr>
              <a:t>6/17/17</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A220F3-417F-A94E-AEBE-AAFB5BD32528}" type="slidenum">
              <a:rPr lang="en-US" altLang="x-none"/>
              <a:pPr>
                <a:defRPr/>
              </a:pPr>
              <a:t>‹#›</a:t>
            </a:fld>
            <a:endParaRPr lang="en-US" altLang="x-none"/>
          </a:p>
        </p:txBody>
      </p:sp>
    </p:spTree>
    <p:extLst>
      <p:ext uri="{BB962C8B-B14F-4D97-AF65-F5344CB8AC3E}">
        <p14:creationId xmlns:p14="http://schemas.microsoft.com/office/powerpoint/2010/main" val="782419248"/>
      </p:ext>
    </p:extLst>
  </p:cSld>
  <p:clrMapOvr>
    <a:masterClrMapping/>
  </p:clrMapOvr>
  <p:transition>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4A534C-9B9B-C946-8218-0B5D5D7C09C7}" type="datetime1">
              <a:rPr lang="en-US" altLang="x-none"/>
              <a:pPr>
                <a:defRPr/>
              </a:pPr>
              <a:t>6/17/17</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60E619-ABDA-0644-88F7-E6B375A1550B}" type="slidenum">
              <a:rPr lang="en-US" altLang="x-none"/>
              <a:pPr>
                <a:defRPr/>
              </a:pPr>
              <a:t>‹#›</a:t>
            </a:fld>
            <a:endParaRPr lang="en-US" altLang="x-none"/>
          </a:p>
        </p:txBody>
      </p:sp>
    </p:spTree>
    <p:extLst>
      <p:ext uri="{BB962C8B-B14F-4D97-AF65-F5344CB8AC3E}">
        <p14:creationId xmlns:p14="http://schemas.microsoft.com/office/powerpoint/2010/main" val="682942953"/>
      </p:ext>
    </p:extLst>
  </p:cSld>
  <p:clrMapOvr>
    <a:masterClrMapping/>
  </p:clrMapOvr>
  <p:transition>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3333"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87E2F6C-025C-D446-BBB8-31C46828848C}" type="datetime1">
              <a:rPr lang="en-US" altLang="x-none"/>
              <a:pPr>
                <a:defRPr/>
              </a:pPr>
              <a:t>6/17/17</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A0D977-A131-704F-A140-640CA60F1B5C}" type="slidenum">
              <a:rPr lang="en-US" altLang="x-none"/>
              <a:pPr>
                <a:defRPr/>
              </a:pPr>
              <a:t>‹#›</a:t>
            </a:fld>
            <a:endParaRPr lang="en-US" altLang="x-none"/>
          </a:p>
        </p:txBody>
      </p:sp>
    </p:spTree>
    <p:extLst>
      <p:ext uri="{BB962C8B-B14F-4D97-AF65-F5344CB8AC3E}">
        <p14:creationId xmlns:p14="http://schemas.microsoft.com/office/powerpoint/2010/main" val="2069601503"/>
      </p:ext>
    </p:extLst>
  </p:cSld>
  <p:clrMapOvr>
    <a:masterClrMapping/>
  </p:clrMapOvr>
  <p:transition>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B56D699-C12C-1D42-A854-872542565A34}" type="datetime1">
              <a:rPr lang="en-US" altLang="x-none"/>
              <a:pPr>
                <a:defRPr/>
              </a:pPr>
              <a:t>6/17/17</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0C2D80-FBDD-EC43-9D93-C861C735A55D}" type="slidenum">
              <a:rPr lang="en-US" altLang="x-none"/>
              <a:pPr>
                <a:defRPr/>
              </a:pPr>
              <a:t>‹#›</a:t>
            </a:fld>
            <a:endParaRPr lang="en-US" altLang="x-none"/>
          </a:p>
        </p:txBody>
      </p:sp>
    </p:spTree>
    <p:extLst>
      <p:ext uri="{BB962C8B-B14F-4D97-AF65-F5344CB8AC3E}">
        <p14:creationId xmlns:p14="http://schemas.microsoft.com/office/powerpoint/2010/main" val="999830462"/>
      </p:ext>
    </p:extLst>
  </p:cSld>
  <p:clrMapOvr>
    <a:masterClrMapping/>
  </p:clrMapOvr>
  <p:transition>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2C0869B-5419-2B41-9937-64C29C1E0F29}" type="datetime1">
              <a:rPr lang="en-US" altLang="x-none"/>
              <a:pPr>
                <a:defRPr/>
              </a:pPr>
              <a:t>6/17/17</a:t>
            </a:fld>
            <a:endParaRPr lang="en-US" altLang="x-none"/>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FB24871-4389-E547-9AB1-AAD65E33353C}" type="slidenum">
              <a:rPr lang="en-US" altLang="x-none"/>
              <a:pPr>
                <a:defRPr/>
              </a:pPr>
              <a:t>‹#›</a:t>
            </a:fld>
            <a:endParaRPr lang="en-US" altLang="x-none"/>
          </a:p>
        </p:txBody>
      </p:sp>
    </p:spTree>
    <p:extLst>
      <p:ext uri="{BB962C8B-B14F-4D97-AF65-F5344CB8AC3E}">
        <p14:creationId xmlns:p14="http://schemas.microsoft.com/office/powerpoint/2010/main" val="91037059"/>
      </p:ext>
    </p:extLst>
  </p:cSld>
  <p:clrMapOvr>
    <a:masterClrMapping/>
  </p:clrMapOvr>
  <p:transition>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14E21DD-8A26-6943-96E7-907DD9108664}" type="datetime1">
              <a:rPr lang="en-US" altLang="x-none"/>
              <a:pPr>
                <a:defRPr/>
              </a:pPr>
              <a:t>6/17/17</a:t>
            </a:fld>
            <a:endParaRPr lang="en-US" altLang="x-none"/>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3BDD5CE-5568-BF44-A8E9-CD26EC589325}" type="slidenum">
              <a:rPr lang="en-US" altLang="x-none"/>
              <a:pPr>
                <a:defRPr/>
              </a:pPr>
              <a:t>‹#›</a:t>
            </a:fld>
            <a:endParaRPr lang="en-US" altLang="x-none"/>
          </a:p>
        </p:txBody>
      </p:sp>
    </p:spTree>
    <p:extLst>
      <p:ext uri="{BB962C8B-B14F-4D97-AF65-F5344CB8AC3E}">
        <p14:creationId xmlns:p14="http://schemas.microsoft.com/office/powerpoint/2010/main" val="1051493949"/>
      </p:ext>
    </p:extLst>
  </p:cSld>
  <p:clrMapOvr>
    <a:masterClrMapping/>
  </p:clrMapOvr>
  <p:transition>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7D81E4F-FC9D-4445-BA1E-C6A311F7C07B}" type="datetime1">
              <a:rPr lang="en-US" altLang="x-none"/>
              <a:pPr>
                <a:defRPr/>
              </a:pPr>
              <a:t>6/17/17</a:t>
            </a:fld>
            <a:endParaRPr lang="en-US" altLang="x-none"/>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2C574AD-65C0-8744-87A1-EF0ABA8367FA}" type="slidenum">
              <a:rPr lang="en-US" altLang="x-none"/>
              <a:pPr>
                <a:defRPr/>
              </a:pPr>
              <a:t>‹#›</a:t>
            </a:fld>
            <a:endParaRPr lang="en-US" altLang="x-none"/>
          </a:p>
        </p:txBody>
      </p:sp>
    </p:spTree>
    <p:extLst>
      <p:ext uri="{BB962C8B-B14F-4D97-AF65-F5344CB8AC3E}">
        <p14:creationId xmlns:p14="http://schemas.microsoft.com/office/powerpoint/2010/main" val="815869680"/>
      </p:ext>
    </p:extLst>
  </p:cSld>
  <p:clrMapOvr>
    <a:masterClrMapping/>
  </p:clrMapOvr>
  <p:transition>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3647A79-53FB-614E-9535-0F0455E641DA}" type="datetime1">
              <a:rPr lang="en-US" altLang="x-none"/>
              <a:pPr>
                <a:defRPr/>
              </a:pPr>
              <a:t>6/17/17</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65297D-0855-1547-9DBD-77E4EE60F7B4}" type="slidenum">
              <a:rPr lang="en-US" altLang="x-none"/>
              <a:pPr>
                <a:defRPr/>
              </a:pPr>
              <a:t>‹#›</a:t>
            </a:fld>
            <a:endParaRPr lang="en-US" altLang="x-none"/>
          </a:p>
        </p:txBody>
      </p:sp>
    </p:spTree>
    <p:extLst>
      <p:ext uri="{BB962C8B-B14F-4D97-AF65-F5344CB8AC3E}">
        <p14:creationId xmlns:p14="http://schemas.microsoft.com/office/powerpoint/2010/main" val="638625665"/>
      </p:ext>
    </p:extLst>
  </p:cSld>
  <p:clrMapOvr>
    <a:masterClrMapping/>
  </p:clrMapOvr>
  <p:transition>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endParaRPr lang="en-US" noProof="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70E1ADD-D3BA-5A41-956D-E4945F2EED8D}" type="datetime1">
              <a:rPr lang="en-US" altLang="x-none"/>
              <a:pPr>
                <a:defRPr/>
              </a:pPr>
              <a:t>6/17/17</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165B92-A30D-814D-8E41-A679599D70C5}" type="slidenum">
              <a:rPr lang="en-US" altLang="x-none"/>
              <a:pPr>
                <a:defRPr/>
              </a:pPr>
              <a:t>‹#›</a:t>
            </a:fld>
            <a:endParaRPr lang="en-US" altLang="x-none"/>
          </a:p>
        </p:txBody>
      </p:sp>
    </p:spTree>
    <p:extLst>
      <p:ext uri="{BB962C8B-B14F-4D97-AF65-F5344CB8AC3E}">
        <p14:creationId xmlns:p14="http://schemas.microsoft.com/office/powerpoint/2010/main" val="258283949"/>
      </p:ext>
    </p:extLst>
  </p:cSld>
  <p:clrMapOvr>
    <a:masterClrMapping/>
  </p:clrMapOvr>
  <p:transition>
    <p:push/>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865"/>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3" name="Text Placeholder 2"/>
          <p:cNvSpPr>
            <a:spLocks noGrp="1"/>
          </p:cNvSpPr>
          <p:nvPr>
            <p:ph type="body" idx="1"/>
          </p:nvPr>
        </p:nvSpPr>
        <p:spPr bwMode="auto">
          <a:xfrm>
            <a:off x="457200" y="1333500"/>
            <a:ext cx="8229600" cy="377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4" name="Date Placeholder 3"/>
          <p:cNvSpPr>
            <a:spLocks noGrp="1"/>
          </p:cNvSpPr>
          <p:nvPr>
            <p:ph type="dt" sz="half" idx="2"/>
          </p:nvPr>
        </p:nvSpPr>
        <p:spPr>
          <a:xfrm>
            <a:off x="457200" y="5296959"/>
            <a:ext cx="2133600" cy="304271"/>
          </a:xfrm>
          <a:prstGeom prst="rect">
            <a:avLst/>
          </a:prstGeom>
        </p:spPr>
        <p:txBody>
          <a:bodyPr vert="horz" wrap="square" lIns="91440" tIns="45720" rIns="91440" bIns="45720" numCol="1" anchor="ctr" anchorCtr="0" compatLnSpc="1">
            <a:prstTxWarp prst="textNoShape">
              <a:avLst/>
            </a:prstTxWarp>
          </a:bodyPr>
          <a:lstStyle>
            <a:lvl1pPr eaLnBrk="1" hangingPunct="1">
              <a:defRPr sz="1000" smtClean="0">
                <a:solidFill>
                  <a:srgbClr val="898989"/>
                </a:solidFill>
                <a:latin typeface="Calibri" charset="0"/>
              </a:defRPr>
            </a:lvl1pPr>
          </a:lstStyle>
          <a:p>
            <a:pPr>
              <a:defRPr/>
            </a:pPr>
            <a:fld id="{2E61CB42-90CD-B744-AC6E-1D44BAEC90B1}" type="datetime1">
              <a:rPr lang="en-US" altLang="x-none"/>
              <a:pPr>
                <a:defRPr/>
              </a:pPr>
              <a:t>6/17/17</a:t>
            </a:fld>
            <a:endParaRPr lang="en-US" altLang="x-none"/>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smtClean="0">
                <a:solidFill>
                  <a:srgbClr val="898989"/>
                </a:solidFill>
                <a:latin typeface="Calibri" charset="0"/>
              </a:defRPr>
            </a:lvl1pPr>
          </a:lstStyle>
          <a:p>
            <a:pPr>
              <a:defRPr/>
            </a:pPr>
            <a:fld id="{EB0574BE-3A9A-1D40-A77D-662175503ED3}"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2">
            <p:tnLst>
              <p:par>
                <p:cTn presetID="2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3">
            <p:tnLst>
              <p:par>
                <p:cTn presetID="2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4">
            <p:tnLst>
              <p:par>
                <p:cTn presetID="2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5">
            <p:tnLst>
              <p:par>
                <p:cTn presetID="2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Lst>
      </p:bldP>
    </p:bldLst>
  </p:timing>
  <p:txStyles>
    <p:titleStyle>
      <a:lvl1pPr algn="ctr" defTabSz="380985" rtl="0" eaLnBrk="0" fontAlgn="base" hangingPunct="0">
        <a:spcBef>
          <a:spcPct val="0"/>
        </a:spcBef>
        <a:spcAft>
          <a:spcPct val="0"/>
        </a:spcAft>
        <a:defRPr sz="3667" b="1" kern="1200">
          <a:solidFill>
            <a:schemeClr val="bg1"/>
          </a:solidFill>
          <a:latin typeface="Times New Roman"/>
          <a:ea typeface="ＭＳ Ｐゴシック" charset="-128"/>
          <a:cs typeface="Times New Roman"/>
        </a:defRPr>
      </a:lvl1pPr>
      <a:lvl2pPr algn="ctr" defTabSz="380985" rtl="0" eaLnBrk="0" fontAlgn="base" hangingPunct="0">
        <a:spcBef>
          <a:spcPct val="0"/>
        </a:spcBef>
        <a:spcAft>
          <a:spcPct val="0"/>
        </a:spcAft>
        <a:defRPr sz="3667" b="1">
          <a:solidFill>
            <a:schemeClr val="bg1"/>
          </a:solidFill>
          <a:latin typeface="Times New Roman" charset="0"/>
          <a:ea typeface="ＭＳ Ｐゴシック" charset="-128"/>
          <a:cs typeface="Times New Roman" charset="0"/>
        </a:defRPr>
      </a:lvl2pPr>
      <a:lvl3pPr algn="ctr" defTabSz="380985" rtl="0" eaLnBrk="0" fontAlgn="base" hangingPunct="0">
        <a:spcBef>
          <a:spcPct val="0"/>
        </a:spcBef>
        <a:spcAft>
          <a:spcPct val="0"/>
        </a:spcAft>
        <a:defRPr sz="3667" b="1">
          <a:solidFill>
            <a:schemeClr val="bg1"/>
          </a:solidFill>
          <a:latin typeface="Times New Roman" charset="0"/>
          <a:ea typeface="ＭＳ Ｐゴシック" charset="-128"/>
          <a:cs typeface="Times New Roman" charset="0"/>
        </a:defRPr>
      </a:lvl3pPr>
      <a:lvl4pPr algn="ctr" defTabSz="380985" rtl="0" eaLnBrk="0" fontAlgn="base" hangingPunct="0">
        <a:spcBef>
          <a:spcPct val="0"/>
        </a:spcBef>
        <a:spcAft>
          <a:spcPct val="0"/>
        </a:spcAft>
        <a:defRPr sz="3667" b="1">
          <a:solidFill>
            <a:schemeClr val="bg1"/>
          </a:solidFill>
          <a:latin typeface="Times New Roman" charset="0"/>
          <a:ea typeface="ＭＳ Ｐゴシック" charset="-128"/>
          <a:cs typeface="Times New Roman" charset="0"/>
        </a:defRPr>
      </a:lvl4pPr>
      <a:lvl5pPr algn="ctr" defTabSz="380985" rtl="0" eaLnBrk="0" fontAlgn="base" hangingPunct="0">
        <a:spcBef>
          <a:spcPct val="0"/>
        </a:spcBef>
        <a:spcAft>
          <a:spcPct val="0"/>
        </a:spcAft>
        <a:defRPr sz="3667" b="1">
          <a:solidFill>
            <a:schemeClr val="bg1"/>
          </a:solidFill>
          <a:latin typeface="Times New Roman" charset="0"/>
          <a:ea typeface="ＭＳ Ｐゴシック" charset="-128"/>
          <a:cs typeface="Times New Roman" charset="0"/>
        </a:defRPr>
      </a:lvl5pPr>
      <a:lvl6pPr marL="380985" algn="ctr" defTabSz="380985" rtl="0" fontAlgn="base">
        <a:spcBef>
          <a:spcPct val="0"/>
        </a:spcBef>
        <a:spcAft>
          <a:spcPct val="0"/>
        </a:spcAft>
        <a:defRPr sz="3667" b="1">
          <a:solidFill>
            <a:schemeClr val="bg1"/>
          </a:solidFill>
          <a:latin typeface="Times New Roman" charset="0"/>
          <a:ea typeface="ＭＳ Ｐゴシック" charset="-128"/>
        </a:defRPr>
      </a:lvl6pPr>
      <a:lvl7pPr marL="761970" algn="ctr" defTabSz="380985" rtl="0" fontAlgn="base">
        <a:spcBef>
          <a:spcPct val="0"/>
        </a:spcBef>
        <a:spcAft>
          <a:spcPct val="0"/>
        </a:spcAft>
        <a:defRPr sz="3667" b="1">
          <a:solidFill>
            <a:schemeClr val="bg1"/>
          </a:solidFill>
          <a:latin typeface="Times New Roman" charset="0"/>
          <a:ea typeface="ＭＳ Ｐゴシック" charset="-128"/>
        </a:defRPr>
      </a:lvl7pPr>
      <a:lvl8pPr marL="1142954" algn="ctr" defTabSz="380985" rtl="0" fontAlgn="base">
        <a:spcBef>
          <a:spcPct val="0"/>
        </a:spcBef>
        <a:spcAft>
          <a:spcPct val="0"/>
        </a:spcAft>
        <a:defRPr sz="3667" b="1">
          <a:solidFill>
            <a:schemeClr val="bg1"/>
          </a:solidFill>
          <a:latin typeface="Times New Roman" charset="0"/>
          <a:ea typeface="ＭＳ Ｐゴシック" charset="-128"/>
        </a:defRPr>
      </a:lvl8pPr>
      <a:lvl9pPr marL="1523939" algn="ctr" defTabSz="380985" rtl="0" fontAlgn="base">
        <a:spcBef>
          <a:spcPct val="0"/>
        </a:spcBef>
        <a:spcAft>
          <a:spcPct val="0"/>
        </a:spcAft>
        <a:defRPr sz="3667" b="1">
          <a:solidFill>
            <a:schemeClr val="bg1"/>
          </a:solidFill>
          <a:latin typeface="Times New Roman" charset="0"/>
          <a:ea typeface="ＭＳ Ｐゴシック" charset="-128"/>
        </a:defRPr>
      </a:lvl9pPr>
    </p:titleStyle>
    <p:bodyStyle>
      <a:lvl1pPr marL="285739" indent="-285739" algn="l" defTabSz="380985" rtl="0" eaLnBrk="0" fontAlgn="base" hangingPunct="0">
        <a:spcBef>
          <a:spcPct val="20000"/>
        </a:spcBef>
        <a:spcAft>
          <a:spcPct val="0"/>
        </a:spcAft>
        <a:buFont typeface="Arial" charset="0"/>
        <a:buChar char="•"/>
        <a:defRPr sz="2667" b="1" kern="1200">
          <a:solidFill>
            <a:srgbClr val="FFFFFF"/>
          </a:solidFill>
          <a:latin typeface="Times New Roman"/>
          <a:ea typeface="ＭＳ Ｐゴシック" charset="-128"/>
          <a:cs typeface="Times New Roman"/>
        </a:defRPr>
      </a:lvl1pPr>
      <a:lvl2pPr marL="619100" indent="-238115" algn="l" defTabSz="380985" rtl="0" eaLnBrk="0" fontAlgn="base" hangingPunct="0">
        <a:spcBef>
          <a:spcPct val="20000"/>
        </a:spcBef>
        <a:spcAft>
          <a:spcPct val="0"/>
        </a:spcAft>
        <a:buFont typeface="Arial" charset="0"/>
        <a:buChar char="–"/>
        <a:defRPr sz="2333" b="1" kern="1200">
          <a:solidFill>
            <a:srgbClr val="FFFFFF"/>
          </a:solidFill>
          <a:latin typeface="Times New Roman"/>
          <a:ea typeface="ＭＳ Ｐゴシック" charset="-128"/>
          <a:cs typeface="Times New Roman"/>
        </a:defRPr>
      </a:lvl2pPr>
      <a:lvl3pPr marL="952462" indent="-190492" algn="l" defTabSz="380985" rtl="0" eaLnBrk="0" fontAlgn="base" hangingPunct="0">
        <a:spcBef>
          <a:spcPct val="20000"/>
        </a:spcBef>
        <a:spcAft>
          <a:spcPct val="0"/>
        </a:spcAft>
        <a:buFont typeface="Arial" charset="0"/>
        <a:buChar char="•"/>
        <a:defRPr sz="2000" b="1" kern="1200">
          <a:solidFill>
            <a:srgbClr val="FFFFFF"/>
          </a:solidFill>
          <a:latin typeface="Times New Roman"/>
          <a:ea typeface="ＭＳ Ｐゴシック" charset="-128"/>
          <a:cs typeface="Times New Roman"/>
        </a:defRPr>
      </a:lvl3pPr>
      <a:lvl4pPr marL="1333447" indent="-190492" algn="l" defTabSz="380985" rtl="0" eaLnBrk="0" fontAlgn="base" hangingPunct="0">
        <a:spcBef>
          <a:spcPct val="20000"/>
        </a:spcBef>
        <a:spcAft>
          <a:spcPct val="0"/>
        </a:spcAft>
        <a:buFont typeface="Arial" charset="0"/>
        <a:buChar char="–"/>
        <a:defRPr sz="1667" b="1" kern="1200">
          <a:solidFill>
            <a:srgbClr val="FFFFFF"/>
          </a:solidFill>
          <a:latin typeface="Times New Roman"/>
          <a:ea typeface="ＭＳ Ｐゴシック" charset="-128"/>
          <a:cs typeface="Times New Roman"/>
        </a:defRPr>
      </a:lvl4pPr>
      <a:lvl5pPr marL="1714431" indent="-190492" algn="l" defTabSz="380985" rtl="0" eaLnBrk="0" fontAlgn="base" hangingPunct="0">
        <a:spcBef>
          <a:spcPct val="20000"/>
        </a:spcBef>
        <a:spcAft>
          <a:spcPct val="0"/>
        </a:spcAft>
        <a:buFont typeface="Arial" charset="0"/>
        <a:buChar char="»"/>
        <a:defRPr sz="1667" b="1" kern="1200">
          <a:solidFill>
            <a:srgbClr val="FFFFFF"/>
          </a:solidFill>
          <a:latin typeface="Times New Roman"/>
          <a:ea typeface="ＭＳ Ｐゴシック" charset="-128"/>
          <a:cs typeface="Times New Roman"/>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p:bodyStyle>
    <p:other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pPr eaLnBrk="1" hangingPunct="1"/>
            <a:r>
              <a:rPr lang="en-US" altLang="x-none">
                <a:latin typeface="Times New Roman" charset="0"/>
                <a:cs typeface="Times New Roman" charset="0"/>
              </a:rPr>
              <a:t>Do Not Drift Away</a:t>
            </a:r>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smtClean="0">
              <a:ea typeface="+mn-ea"/>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9126" cy="5715000"/>
          </a:xfrm>
          <a:prstGeom prst="rect">
            <a:avLst/>
          </a:prstGeom>
        </p:spPr>
      </p:pic>
    </p:spTree>
  </p:cSld>
  <p:clrMapOvr>
    <a:masterClrMapping/>
  </p:clrMapOvr>
  <p:transition>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143000" y="-5292"/>
            <a:ext cx="6858000" cy="952500"/>
          </a:xfrm>
        </p:spPr>
        <p:txBody>
          <a:bodyPr/>
          <a:lstStyle/>
          <a:p>
            <a:pPr eaLnBrk="1" hangingPunct="1"/>
            <a:r>
              <a:rPr lang="en-US" altLang="x-none">
                <a:latin typeface="Times New Roman" charset="0"/>
                <a:cs typeface="Times New Roman" charset="0"/>
              </a:rPr>
              <a:t>Drifting From The Truth</a:t>
            </a:r>
          </a:p>
        </p:txBody>
      </p:sp>
      <p:sp>
        <p:nvSpPr>
          <p:cNvPr id="16386" name="Content Placeholder 2"/>
          <p:cNvSpPr>
            <a:spLocks noGrp="1"/>
          </p:cNvSpPr>
          <p:nvPr>
            <p:ph idx="1"/>
          </p:nvPr>
        </p:nvSpPr>
        <p:spPr>
          <a:xfrm>
            <a:off x="535258" y="866511"/>
            <a:ext cx="7917365" cy="4320646"/>
          </a:xfrm>
        </p:spPr>
        <p:txBody>
          <a:bodyPr/>
          <a:lstStyle/>
          <a:p>
            <a:pPr eaLnBrk="1" hangingPunct="1">
              <a:lnSpc>
                <a:spcPct val="90000"/>
              </a:lnSpc>
            </a:pPr>
            <a:r>
              <a:rPr lang="en-US" altLang="x-none" dirty="0">
                <a:solidFill>
                  <a:srgbClr val="DDD9C3"/>
                </a:solidFill>
                <a:latin typeface="Times New Roman" charset="0"/>
                <a:cs typeface="Times New Roman" charset="0"/>
              </a:rPr>
              <a:t>1</a:t>
            </a:r>
            <a:r>
              <a:rPr lang="en-US" altLang="x-none" baseline="30000" dirty="0">
                <a:solidFill>
                  <a:srgbClr val="DDD9C3"/>
                </a:solidFill>
                <a:latin typeface="Times New Roman" charset="0"/>
                <a:cs typeface="Times New Roman" charset="0"/>
              </a:rPr>
              <a:t>st</a:t>
            </a:r>
            <a:r>
              <a:rPr lang="en-US" altLang="x-none" dirty="0">
                <a:solidFill>
                  <a:srgbClr val="DDD9C3"/>
                </a:solidFill>
                <a:latin typeface="Times New Roman" charset="0"/>
                <a:cs typeface="Times New Roman" charset="0"/>
              </a:rPr>
              <a:t> Generation: Dedicated to the Lord.</a:t>
            </a:r>
          </a:p>
          <a:p>
            <a:pPr lvl="1" eaLnBrk="1" hangingPunct="1">
              <a:lnSpc>
                <a:spcPct val="90000"/>
              </a:lnSpc>
            </a:pPr>
            <a:r>
              <a:rPr lang="en-US" altLang="x-none" dirty="0">
                <a:latin typeface="Times New Roman" charset="0"/>
                <a:cs typeface="Times New Roman" charset="0"/>
              </a:rPr>
              <a:t>“These are not people who go to church. These are people who come together to worship and praise God. They serve because they are Christians, not because they were told to.”</a:t>
            </a:r>
          </a:p>
          <a:p>
            <a:pPr eaLnBrk="1" hangingPunct="1">
              <a:lnSpc>
                <a:spcPct val="90000"/>
              </a:lnSpc>
            </a:pPr>
            <a:r>
              <a:rPr lang="en-US" altLang="x-none" dirty="0">
                <a:solidFill>
                  <a:srgbClr val="DDD9C3"/>
                </a:solidFill>
                <a:latin typeface="Times New Roman" charset="0"/>
                <a:cs typeface="Times New Roman" charset="0"/>
              </a:rPr>
              <a:t>2</a:t>
            </a:r>
            <a:r>
              <a:rPr lang="en-US" altLang="x-none" baseline="30000" dirty="0">
                <a:solidFill>
                  <a:srgbClr val="DDD9C3"/>
                </a:solidFill>
                <a:latin typeface="Times New Roman" charset="0"/>
                <a:cs typeface="Times New Roman" charset="0"/>
              </a:rPr>
              <a:t>nd</a:t>
            </a:r>
            <a:r>
              <a:rPr lang="en-US" altLang="x-none" dirty="0">
                <a:solidFill>
                  <a:srgbClr val="DDD9C3"/>
                </a:solidFill>
                <a:latin typeface="Times New Roman" charset="0"/>
                <a:cs typeface="Times New Roman" charset="0"/>
              </a:rPr>
              <a:t> Generation: Moves thru the Motions.</a:t>
            </a:r>
          </a:p>
          <a:p>
            <a:pPr lvl="1" eaLnBrk="1" hangingPunct="1">
              <a:lnSpc>
                <a:spcPct val="90000"/>
              </a:lnSpc>
            </a:pPr>
            <a:r>
              <a:rPr lang="en-US" altLang="x-none" dirty="0">
                <a:latin typeface="Times New Roman" charset="0"/>
                <a:cs typeface="Times New Roman" charset="0"/>
              </a:rPr>
              <a:t>“They look a lot like the 1</a:t>
            </a:r>
            <a:r>
              <a:rPr lang="en-US" altLang="x-none" baseline="30000" dirty="0">
                <a:latin typeface="Times New Roman" charset="0"/>
                <a:cs typeface="Times New Roman" charset="0"/>
              </a:rPr>
              <a:t>st</a:t>
            </a:r>
            <a:r>
              <a:rPr lang="en-US" altLang="x-none" dirty="0">
                <a:latin typeface="Times New Roman" charset="0"/>
                <a:cs typeface="Times New Roman" charset="0"/>
              </a:rPr>
              <a:t>, but they aren’t leaders. They lack zeal.”</a:t>
            </a:r>
          </a:p>
          <a:p>
            <a:pPr eaLnBrk="1" hangingPunct="1">
              <a:lnSpc>
                <a:spcPct val="90000"/>
              </a:lnSpc>
            </a:pPr>
            <a:r>
              <a:rPr lang="en-US" altLang="x-none" dirty="0">
                <a:solidFill>
                  <a:srgbClr val="DDD9C3"/>
                </a:solidFill>
                <a:latin typeface="Times New Roman" charset="0"/>
                <a:cs typeface="Times New Roman" charset="0"/>
              </a:rPr>
              <a:t>3</a:t>
            </a:r>
            <a:r>
              <a:rPr lang="en-US" altLang="x-none" baseline="30000" dirty="0">
                <a:solidFill>
                  <a:srgbClr val="DDD9C3"/>
                </a:solidFill>
                <a:latin typeface="Times New Roman" charset="0"/>
                <a:cs typeface="Times New Roman" charset="0"/>
              </a:rPr>
              <a:t>rd</a:t>
            </a:r>
            <a:r>
              <a:rPr lang="en-US" altLang="x-none" dirty="0">
                <a:solidFill>
                  <a:srgbClr val="DDD9C3"/>
                </a:solidFill>
                <a:latin typeface="Times New Roman" charset="0"/>
                <a:cs typeface="Times New Roman" charset="0"/>
              </a:rPr>
              <a:t> Generation: The Disinterested.</a:t>
            </a:r>
          </a:p>
          <a:p>
            <a:pPr lvl="1" eaLnBrk="1" hangingPunct="1">
              <a:lnSpc>
                <a:spcPct val="90000"/>
              </a:lnSpc>
            </a:pPr>
            <a:r>
              <a:rPr lang="en-US" altLang="x-none" dirty="0">
                <a:latin typeface="Times New Roman" charset="0"/>
                <a:cs typeface="Times New Roman" charset="0"/>
              </a:rPr>
              <a:t>“They have lost interest </a:t>
            </a:r>
            <a:r>
              <a:rPr lang="en-US" altLang="x-none" dirty="0" smtClean="0">
                <a:latin typeface="Times New Roman" charset="0"/>
                <a:cs typeface="Times New Roman" charset="0"/>
              </a:rPr>
              <a:t>in</a:t>
            </a:r>
            <a:br>
              <a:rPr lang="en-US" altLang="x-none" dirty="0" smtClean="0">
                <a:latin typeface="Times New Roman" charset="0"/>
                <a:cs typeface="Times New Roman" charset="0"/>
              </a:rPr>
            </a:br>
            <a:r>
              <a:rPr lang="en-US" altLang="x-none" dirty="0" smtClean="0">
                <a:latin typeface="Times New Roman" charset="0"/>
                <a:cs typeface="Times New Roman" charset="0"/>
              </a:rPr>
              <a:t> </a:t>
            </a:r>
            <a:r>
              <a:rPr lang="en-US" altLang="x-none" dirty="0">
                <a:latin typeface="Times New Roman" charset="0"/>
                <a:cs typeface="Times New Roman" charset="0"/>
              </a:rPr>
              <a:t>spiritual things.”</a:t>
            </a:r>
          </a:p>
        </p:txBody>
      </p:sp>
    </p:spTree>
  </p:cSld>
  <p:clrMapOvr>
    <a:masterClrMapping/>
  </p:clrMapOvr>
  <p:transition>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1143000" y="43657"/>
            <a:ext cx="6858000" cy="952500"/>
          </a:xfrm>
        </p:spPr>
        <p:txBody>
          <a:bodyPr/>
          <a:lstStyle/>
          <a:p>
            <a:pPr eaLnBrk="1" hangingPunct="1"/>
            <a:r>
              <a:rPr lang="en-US" altLang="x-none">
                <a:latin typeface="Times New Roman" charset="0"/>
                <a:cs typeface="Times New Roman" charset="0"/>
              </a:rPr>
              <a:t>Examples In Scripture</a:t>
            </a:r>
          </a:p>
        </p:txBody>
      </p:sp>
      <p:sp>
        <p:nvSpPr>
          <p:cNvPr id="18434" name="Content Placeholder 2"/>
          <p:cNvSpPr>
            <a:spLocks noGrp="1"/>
          </p:cNvSpPr>
          <p:nvPr>
            <p:ph idx="1"/>
          </p:nvPr>
        </p:nvSpPr>
        <p:spPr>
          <a:xfrm>
            <a:off x="468351" y="963084"/>
            <a:ext cx="7694045" cy="4456409"/>
          </a:xfrm>
        </p:spPr>
        <p:txBody>
          <a:bodyPr/>
          <a:lstStyle/>
          <a:p>
            <a:pPr eaLnBrk="1" hangingPunct="1"/>
            <a:r>
              <a:rPr lang="en-US" altLang="x-none" dirty="0">
                <a:latin typeface="Times New Roman" charset="0"/>
                <a:cs typeface="Times New Roman" charset="0"/>
              </a:rPr>
              <a:t>Abraham </a:t>
            </a:r>
            <a:r>
              <a:rPr lang="en-US" altLang="x-none" dirty="0">
                <a:solidFill>
                  <a:srgbClr val="DDD9C3"/>
                </a:solidFill>
                <a:latin typeface="Wingdings" charset="2"/>
                <a:cs typeface="Times New Roman" charset="0"/>
              </a:rPr>
              <a:t></a:t>
            </a:r>
            <a:r>
              <a:rPr lang="en-US" altLang="x-none" dirty="0">
                <a:latin typeface="Times New Roman" charset="0"/>
                <a:cs typeface="Times New Roman" charset="0"/>
              </a:rPr>
              <a:t> Isaac </a:t>
            </a:r>
            <a:r>
              <a:rPr lang="en-US" altLang="x-none" dirty="0">
                <a:solidFill>
                  <a:srgbClr val="DDD9C3"/>
                </a:solidFill>
                <a:latin typeface="Wingdings" charset="2"/>
                <a:cs typeface="Times New Roman" charset="0"/>
              </a:rPr>
              <a:t></a:t>
            </a:r>
            <a:r>
              <a:rPr lang="en-US" altLang="x-none" dirty="0">
                <a:latin typeface="Times New Roman" charset="0"/>
                <a:cs typeface="Times New Roman" charset="0"/>
              </a:rPr>
              <a:t> Esau</a:t>
            </a:r>
          </a:p>
          <a:p>
            <a:pPr lvl="1" eaLnBrk="1" hangingPunct="1"/>
            <a:r>
              <a:rPr lang="en-US" altLang="x-none" dirty="0">
                <a:latin typeface="Times New Roman" charset="0"/>
                <a:cs typeface="Times New Roman" charset="0"/>
              </a:rPr>
              <a:t>Abraham Built 4 Altars: Gen. 12:7-8, 13:18, 22:9 </a:t>
            </a:r>
          </a:p>
          <a:p>
            <a:pPr lvl="1" eaLnBrk="1" hangingPunct="1"/>
            <a:r>
              <a:rPr lang="en-US" altLang="x-none" dirty="0">
                <a:latin typeface="Times New Roman" charset="0"/>
                <a:cs typeface="Times New Roman" charset="0"/>
              </a:rPr>
              <a:t>Isaac Built 1 Altar: Genesis 26:25</a:t>
            </a:r>
          </a:p>
          <a:p>
            <a:pPr lvl="1" eaLnBrk="1" hangingPunct="1"/>
            <a:r>
              <a:rPr lang="en-US" altLang="x-none" dirty="0">
                <a:latin typeface="Times New Roman" charset="0"/>
                <a:cs typeface="Times New Roman" charset="0"/>
              </a:rPr>
              <a:t>Esau: ?  Hebrews 12:16</a:t>
            </a:r>
          </a:p>
          <a:p>
            <a:pPr eaLnBrk="1" hangingPunct="1"/>
            <a:r>
              <a:rPr lang="en-US" altLang="x-none" dirty="0">
                <a:latin typeface="Times New Roman" charset="0"/>
                <a:cs typeface="Times New Roman" charset="0"/>
              </a:rPr>
              <a:t>David </a:t>
            </a:r>
            <a:r>
              <a:rPr lang="en-US" altLang="x-none" dirty="0">
                <a:solidFill>
                  <a:srgbClr val="DDD9C3"/>
                </a:solidFill>
                <a:latin typeface="Wingdings" charset="2"/>
                <a:cs typeface="Times New Roman" charset="0"/>
              </a:rPr>
              <a:t></a:t>
            </a:r>
            <a:r>
              <a:rPr lang="en-US" altLang="x-none" dirty="0">
                <a:latin typeface="Times New Roman" charset="0"/>
                <a:cs typeface="Times New Roman" charset="0"/>
              </a:rPr>
              <a:t> Solomon </a:t>
            </a:r>
            <a:r>
              <a:rPr lang="en-US" altLang="x-none" dirty="0">
                <a:solidFill>
                  <a:srgbClr val="DDD9C3"/>
                </a:solidFill>
                <a:latin typeface="Wingdings" charset="2"/>
                <a:cs typeface="Times New Roman" charset="0"/>
              </a:rPr>
              <a:t></a:t>
            </a:r>
            <a:r>
              <a:rPr lang="en-US" altLang="x-none" dirty="0">
                <a:latin typeface="Times New Roman" charset="0"/>
                <a:cs typeface="Times New Roman" charset="0"/>
              </a:rPr>
              <a:t> </a:t>
            </a:r>
            <a:r>
              <a:rPr lang="en-US" altLang="x-none" dirty="0" err="1">
                <a:latin typeface="Times New Roman" charset="0"/>
                <a:cs typeface="Times New Roman" charset="0"/>
              </a:rPr>
              <a:t>Rehoboam</a:t>
            </a:r>
            <a:endParaRPr lang="en-US" altLang="x-none" dirty="0">
              <a:latin typeface="Times New Roman" charset="0"/>
              <a:cs typeface="Times New Roman" charset="0"/>
            </a:endParaRPr>
          </a:p>
          <a:p>
            <a:pPr lvl="1" eaLnBrk="1" hangingPunct="1"/>
            <a:r>
              <a:rPr lang="en-US" altLang="x-none" dirty="0">
                <a:latin typeface="Times New Roman" charset="0"/>
                <a:cs typeface="Times New Roman" charset="0"/>
              </a:rPr>
              <a:t>David: 1 Samuel 13:14</a:t>
            </a:r>
          </a:p>
          <a:p>
            <a:pPr lvl="1" eaLnBrk="1" hangingPunct="1"/>
            <a:r>
              <a:rPr lang="en-US" altLang="x-none" dirty="0" err="1">
                <a:latin typeface="Times New Roman" charset="0"/>
                <a:cs typeface="Times New Roman" charset="0"/>
              </a:rPr>
              <a:t>Adonijah</a:t>
            </a:r>
            <a:r>
              <a:rPr lang="en-US" altLang="x-none" dirty="0">
                <a:latin typeface="Times New Roman" charset="0"/>
                <a:cs typeface="Times New Roman" charset="0"/>
              </a:rPr>
              <a:t>: 1Kings 1:5-6 &amp; Solomon: </a:t>
            </a:r>
            <a:r>
              <a:rPr lang="en-US" altLang="x-none" dirty="0" smtClean="0">
                <a:latin typeface="Times New Roman" charset="0"/>
                <a:cs typeface="Times New Roman" charset="0"/>
              </a:rPr>
              <a:t>1 Kings </a:t>
            </a:r>
            <a:r>
              <a:rPr lang="en-US" altLang="x-none" dirty="0">
                <a:latin typeface="Times New Roman" charset="0"/>
                <a:cs typeface="Times New Roman" charset="0"/>
              </a:rPr>
              <a:t>11</a:t>
            </a:r>
          </a:p>
          <a:p>
            <a:pPr lvl="1" eaLnBrk="1" hangingPunct="1"/>
            <a:r>
              <a:rPr lang="en-US" altLang="x-none" dirty="0" err="1">
                <a:latin typeface="Times New Roman" charset="0"/>
                <a:cs typeface="Times New Roman" charset="0"/>
              </a:rPr>
              <a:t>Rehoboam</a:t>
            </a:r>
            <a:r>
              <a:rPr lang="en-US" altLang="x-none" dirty="0">
                <a:latin typeface="Times New Roman" charset="0"/>
                <a:cs typeface="Times New Roman" charset="0"/>
              </a:rPr>
              <a:t>: 1Kings 14:21-31</a:t>
            </a:r>
          </a:p>
          <a:p>
            <a:pPr lvl="1" eaLnBrk="1" hangingPunct="1"/>
            <a:endParaRPr lang="en-US" altLang="x-none" dirty="0">
              <a:latin typeface="Times New Roman" charset="0"/>
              <a:cs typeface="Times New Roman" charset="0"/>
            </a:endParaRPr>
          </a:p>
          <a:p>
            <a:pPr lvl="1" eaLnBrk="1" hangingPunct="1"/>
            <a:endParaRPr lang="en-US" altLang="x-none" dirty="0">
              <a:latin typeface="Times New Roman" charset="0"/>
              <a:cs typeface="Times New Roman" charset="0"/>
            </a:endParaRPr>
          </a:p>
        </p:txBody>
      </p:sp>
    </p:spTree>
  </p:cSld>
  <p:clrMapOvr>
    <a:masterClrMapping/>
  </p:clrMapOvr>
  <p:transition>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143000" y="27782"/>
            <a:ext cx="6858000" cy="952500"/>
          </a:xfrm>
        </p:spPr>
        <p:txBody>
          <a:bodyPr/>
          <a:lstStyle/>
          <a:p>
            <a:pPr eaLnBrk="1" hangingPunct="1"/>
            <a:r>
              <a:rPr lang="en-US" altLang="x-none">
                <a:latin typeface="Times New Roman" charset="0"/>
                <a:cs typeface="Times New Roman" charset="0"/>
              </a:rPr>
              <a:t>Avoiding The Drift</a:t>
            </a:r>
          </a:p>
        </p:txBody>
      </p:sp>
      <p:sp>
        <p:nvSpPr>
          <p:cNvPr id="20482" name="Content Placeholder 2"/>
          <p:cNvSpPr>
            <a:spLocks noGrp="1"/>
          </p:cNvSpPr>
          <p:nvPr>
            <p:ph idx="1"/>
          </p:nvPr>
        </p:nvSpPr>
        <p:spPr>
          <a:xfrm>
            <a:off x="490654" y="986896"/>
            <a:ext cx="8051180" cy="3771636"/>
          </a:xfrm>
        </p:spPr>
        <p:txBody>
          <a:bodyPr/>
          <a:lstStyle/>
          <a:p>
            <a:pPr eaLnBrk="1" hangingPunct="1"/>
            <a:r>
              <a:rPr lang="en-US" altLang="x-none" dirty="0">
                <a:latin typeface="Times New Roman" charset="0"/>
                <a:cs typeface="Times New Roman" charset="0"/>
              </a:rPr>
              <a:t>You Must Be Personally Devoted </a:t>
            </a:r>
            <a:r>
              <a:rPr lang="en-US" altLang="x-none" dirty="0" smtClean="0">
                <a:latin typeface="Times New Roman" charset="0"/>
                <a:cs typeface="Times New Roman" charset="0"/>
              </a:rPr>
              <a:t> </a:t>
            </a:r>
            <a:r>
              <a:rPr lang="en-US" altLang="x-none" dirty="0">
                <a:latin typeface="Times New Roman" charset="0"/>
                <a:cs typeface="Times New Roman" charset="0"/>
              </a:rPr>
              <a:t>To God</a:t>
            </a:r>
            <a:r>
              <a:rPr lang="en-US" altLang="x-none" dirty="0" smtClean="0">
                <a:latin typeface="Times New Roman" charset="0"/>
                <a:cs typeface="Times New Roman" charset="0"/>
              </a:rPr>
              <a:t>:</a:t>
            </a:r>
            <a:br>
              <a:rPr lang="en-US" altLang="x-none" dirty="0" smtClean="0">
                <a:latin typeface="Times New Roman" charset="0"/>
                <a:cs typeface="Times New Roman" charset="0"/>
              </a:rPr>
            </a:br>
            <a:r>
              <a:rPr lang="en-US" altLang="x-none" dirty="0" smtClean="0">
                <a:latin typeface="Times New Roman" charset="0"/>
                <a:cs typeface="Times New Roman" charset="0"/>
              </a:rPr>
              <a:t> </a:t>
            </a:r>
            <a:r>
              <a:rPr lang="en-US" altLang="x-none" dirty="0">
                <a:latin typeface="Times New Roman" charset="0"/>
                <a:cs typeface="Times New Roman" charset="0"/>
              </a:rPr>
              <a:t>John 8:39</a:t>
            </a:r>
          </a:p>
          <a:p>
            <a:pPr eaLnBrk="1" hangingPunct="1"/>
            <a:r>
              <a:rPr lang="en-US" altLang="x-none" dirty="0">
                <a:latin typeface="Times New Roman" charset="0"/>
                <a:cs typeface="Times New Roman" charset="0"/>
              </a:rPr>
              <a:t>You Must Personally Pay Close </a:t>
            </a:r>
            <a:r>
              <a:rPr lang="en-US" altLang="x-none" dirty="0" smtClean="0">
                <a:latin typeface="Times New Roman" charset="0"/>
                <a:cs typeface="Times New Roman" charset="0"/>
              </a:rPr>
              <a:t>Attention </a:t>
            </a:r>
            <a:r>
              <a:rPr lang="en-US" altLang="x-none" dirty="0">
                <a:latin typeface="Times New Roman" charset="0"/>
                <a:cs typeface="Times New Roman" charset="0"/>
              </a:rPr>
              <a:t>To The Gospel: Hebrews 2:1</a:t>
            </a:r>
          </a:p>
          <a:p>
            <a:pPr eaLnBrk="1" hangingPunct="1"/>
            <a:r>
              <a:rPr lang="en-US" altLang="x-none" dirty="0">
                <a:latin typeface="Times New Roman" charset="0"/>
                <a:cs typeface="Times New Roman" charset="0"/>
              </a:rPr>
              <a:t>How Do You View Time? </a:t>
            </a:r>
          </a:p>
          <a:p>
            <a:pPr eaLnBrk="1" hangingPunct="1"/>
            <a:r>
              <a:rPr lang="en-US" altLang="x-none" dirty="0">
                <a:latin typeface="Times New Roman" charset="0"/>
                <a:cs typeface="Times New Roman" charset="0"/>
              </a:rPr>
              <a:t>How Do You View God’s Authority?</a:t>
            </a:r>
          </a:p>
          <a:p>
            <a:pPr eaLnBrk="1" hangingPunct="1"/>
            <a:r>
              <a:rPr lang="en-US" altLang="x-none" dirty="0">
                <a:latin typeface="Times New Roman" charset="0"/>
                <a:cs typeface="Times New Roman" charset="0"/>
              </a:rPr>
              <a:t>How Do You View Life’s Focus?</a:t>
            </a:r>
          </a:p>
        </p:txBody>
      </p:sp>
    </p:spTree>
  </p:cSld>
  <p:clrMapOvr>
    <a:masterClrMapping/>
  </p:clrMapOvr>
  <p:transition>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143000" y="228500"/>
            <a:ext cx="6858000" cy="952500"/>
          </a:xfrm>
        </p:spPr>
        <p:txBody>
          <a:bodyPr/>
          <a:lstStyle/>
          <a:p>
            <a:pPr eaLnBrk="1" hangingPunct="1"/>
            <a:r>
              <a:rPr lang="en-US" altLang="x-none" dirty="0" smtClean="0">
                <a:latin typeface="Times New Roman" charset="0"/>
                <a:cs typeface="Times New Roman" charset="0"/>
              </a:rPr>
              <a:t>We Need Good </a:t>
            </a:r>
            <a:r>
              <a:rPr lang="en-US" altLang="x-none" dirty="0">
                <a:latin typeface="Times New Roman" charset="0"/>
                <a:cs typeface="Times New Roman" charset="0"/>
              </a:rPr>
              <a:t>News </a:t>
            </a:r>
            <a:r>
              <a:rPr lang="en-US" altLang="x-none" dirty="0" smtClean="0">
                <a:latin typeface="Times New Roman" charset="0"/>
                <a:cs typeface="Times New Roman" charset="0"/>
              </a:rPr>
              <a:t/>
            </a:r>
            <a:br>
              <a:rPr lang="en-US" altLang="x-none" dirty="0" smtClean="0">
                <a:latin typeface="Times New Roman" charset="0"/>
                <a:cs typeface="Times New Roman" charset="0"/>
              </a:rPr>
            </a:br>
            <a:r>
              <a:rPr lang="en-US" altLang="x-none" dirty="0" smtClean="0">
                <a:latin typeface="Times New Roman" charset="0"/>
                <a:cs typeface="Times New Roman" charset="0"/>
              </a:rPr>
              <a:t>United </a:t>
            </a:r>
            <a:r>
              <a:rPr lang="en-US" altLang="x-none" dirty="0">
                <a:latin typeface="Times New Roman" charset="0"/>
                <a:cs typeface="Times New Roman" charset="0"/>
              </a:rPr>
              <a:t>with Faith</a:t>
            </a:r>
          </a:p>
        </p:txBody>
      </p:sp>
      <p:sp>
        <p:nvSpPr>
          <p:cNvPr id="22530" name="Content Placeholder 2"/>
          <p:cNvSpPr>
            <a:spLocks noGrp="1"/>
          </p:cNvSpPr>
          <p:nvPr>
            <p:ph idx="1"/>
          </p:nvPr>
        </p:nvSpPr>
        <p:spPr>
          <a:xfrm>
            <a:off x="1115219" y="1405054"/>
            <a:ext cx="6858000" cy="3487292"/>
          </a:xfrm>
        </p:spPr>
        <p:txBody>
          <a:bodyPr/>
          <a:lstStyle/>
          <a:p>
            <a:pPr eaLnBrk="1" hangingPunct="1"/>
            <a:r>
              <a:rPr lang="en-US" altLang="x-none" dirty="0">
                <a:latin typeface="Times New Roman" charset="0"/>
                <a:cs typeface="Times New Roman" charset="0"/>
              </a:rPr>
              <a:t>Let Us Fear</a:t>
            </a:r>
            <a:r>
              <a:rPr lang="mr-IN" altLang="x-none" dirty="0">
                <a:latin typeface="Times New Roman" charset="0"/>
                <a:cs typeface="Times New Roman" charset="0"/>
              </a:rPr>
              <a:t>…</a:t>
            </a:r>
            <a:r>
              <a:rPr lang="en-US" altLang="x-none" dirty="0">
                <a:latin typeface="Times New Roman" charset="0"/>
                <a:cs typeface="Times New Roman" charset="0"/>
              </a:rPr>
              <a:t>Coming Short</a:t>
            </a:r>
          </a:p>
          <a:p>
            <a:pPr lvl="1" eaLnBrk="1" hangingPunct="1"/>
            <a:r>
              <a:rPr lang="en-US" altLang="x-none" dirty="0">
                <a:latin typeface="Times New Roman" charset="0"/>
                <a:cs typeface="Times New Roman" charset="0"/>
              </a:rPr>
              <a:t>Hebrews 4:1-2</a:t>
            </a:r>
          </a:p>
          <a:p>
            <a:pPr eaLnBrk="1" hangingPunct="1"/>
            <a:r>
              <a:rPr lang="en-US" altLang="x-none" dirty="0">
                <a:latin typeface="Times New Roman" charset="0"/>
                <a:cs typeface="Times New Roman" charset="0"/>
              </a:rPr>
              <a:t>Let Us Be Diligent</a:t>
            </a:r>
          </a:p>
          <a:p>
            <a:pPr lvl="1" eaLnBrk="1" hangingPunct="1"/>
            <a:r>
              <a:rPr lang="en-US" altLang="x-none" dirty="0">
                <a:latin typeface="Times New Roman" charset="0"/>
                <a:cs typeface="Times New Roman" charset="0"/>
              </a:rPr>
              <a:t>Hebrews 4:11</a:t>
            </a:r>
          </a:p>
          <a:p>
            <a:pPr eaLnBrk="1" hangingPunct="1"/>
            <a:r>
              <a:rPr lang="en-US" altLang="x-none" dirty="0">
                <a:latin typeface="Times New Roman" charset="0"/>
                <a:cs typeface="Times New Roman" charset="0"/>
              </a:rPr>
              <a:t>Let Us Hold Fast</a:t>
            </a:r>
          </a:p>
          <a:p>
            <a:pPr lvl="1" eaLnBrk="1" hangingPunct="1"/>
            <a:r>
              <a:rPr lang="en-US" altLang="x-none" dirty="0">
                <a:latin typeface="Times New Roman" charset="0"/>
                <a:cs typeface="Times New Roman" charset="0"/>
              </a:rPr>
              <a:t>Hebrews 4:14</a:t>
            </a:r>
          </a:p>
          <a:p>
            <a:pPr eaLnBrk="1" hangingPunct="1"/>
            <a:r>
              <a:rPr lang="en-US" altLang="x-none" dirty="0">
                <a:latin typeface="Times New Roman" charset="0"/>
                <a:cs typeface="Times New Roman" charset="0"/>
              </a:rPr>
              <a:t>Let Us Draw Near</a:t>
            </a:r>
          </a:p>
          <a:p>
            <a:pPr lvl="1" eaLnBrk="1" hangingPunct="1"/>
            <a:r>
              <a:rPr lang="en-US" altLang="x-none" dirty="0">
                <a:latin typeface="Times New Roman" charset="0"/>
                <a:cs typeface="Times New Roman" charset="0"/>
              </a:rPr>
              <a:t>Hebrews 4:16</a:t>
            </a:r>
          </a:p>
        </p:txBody>
      </p:sp>
    </p:spTree>
  </p:cSld>
  <p:clrMapOvr>
    <a:masterClrMapping/>
  </p:clrMapOvr>
  <p:transition>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ctrTitle"/>
          </p:nvPr>
        </p:nvSpPr>
        <p:spPr/>
        <p:txBody>
          <a:bodyPr/>
          <a:lstStyle/>
          <a:p>
            <a:pPr eaLnBrk="1" hangingPunct="1"/>
            <a:r>
              <a:rPr lang="en-US" altLang="x-none">
                <a:latin typeface="Times New Roman" charset="0"/>
                <a:cs typeface="Times New Roman" charset="0"/>
              </a:rPr>
              <a:t>Do Not Drift Away</a:t>
            </a:r>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smtClean="0">
              <a:ea typeface="+mn-ea"/>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9126" cy="5715000"/>
          </a:xfrm>
          <a:prstGeom prst="rect">
            <a:avLst/>
          </a:prstGeom>
        </p:spPr>
      </p:pic>
    </p:spTree>
  </p:cSld>
  <p:clrMapOvr>
    <a:masterClrMapping/>
  </p:clrMapOvr>
  <p:transition>
    <p:push/>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TotalTime>
  <Words>1503</Words>
  <Application>Microsoft Macintosh PowerPoint</Application>
  <PresentationFormat>On-screen Show (16:10)</PresentationFormat>
  <Paragraphs>98</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ＭＳ Ｐゴシック</vt:lpstr>
      <vt:lpstr>Times New Roman</vt:lpstr>
      <vt:lpstr>Calibri</vt:lpstr>
      <vt:lpstr>Wingdings</vt:lpstr>
      <vt:lpstr>Office Theme</vt:lpstr>
      <vt:lpstr>Do Not Drift Away</vt:lpstr>
      <vt:lpstr>Drifting From The Truth</vt:lpstr>
      <vt:lpstr>Examples In Scripture</vt:lpstr>
      <vt:lpstr>Avoiding The Drift</vt:lpstr>
      <vt:lpstr>We Need Good News  United with Faith</vt:lpstr>
      <vt:lpstr>Do Not Drift Away</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Not Drift Away</dc:title>
  <dc:creator>Phillip Shumake</dc:creator>
  <cp:lastModifiedBy>Phillip Shumake</cp:lastModifiedBy>
  <cp:revision>37</cp:revision>
  <cp:lastPrinted>2017-06-18T03:15:05Z</cp:lastPrinted>
  <dcterms:created xsi:type="dcterms:W3CDTF">2012-01-15T03:53:29Z</dcterms:created>
  <dcterms:modified xsi:type="dcterms:W3CDTF">2017-06-18T03:15:48Z</dcterms:modified>
</cp:coreProperties>
</file>