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3" r:id="rId8"/>
    <p:sldId id="264" r:id="rId9"/>
    <p:sldId id="266" r:id="rId10"/>
    <p:sldId id="270" r:id="rId11"/>
    <p:sldId id="273" r:id="rId12"/>
    <p:sldId id="271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7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54FFC-A289-46B8-AF43-58CD100AD88C}" type="doc">
      <dgm:prSet loTypeId="urn:microsoft.com/office/officeart/2005/8/layout/vList2" loCatId="Inbo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048C0A-3771-4FDD-8CBB-319BCBCBEBFE}">
      <dgm:prSet/>
      <dgm:spPr/>
      <dgm:t>
        <a:bodyPr/>
        <a:lstStyle/>
        <a:p>
          <a:r>
            <a:rPr lang="en-US" dirty="0"/>
            <a:t>1. Source of the Fruit</a:t>
          </a:r>
        </a:p>
      </dgm:t>
    </dgm:pt>
    <dgm:pt modelId="{3C766A61-61D8-485F-AB4F-ED756489A53E}" type="parTrans" cxnId="{03357875-2B26-4C1B-BE5B-32ADEB68A47D}">
      <dgm:prSet/>
      <dgm:spPr/>
      <dgm:t>
        <a:bodyPr/>
        <a:lstStyle/>
        <a:p>
          <a:endParaRPr lang="en-US"/>
        </a:p>
      </dgm:t>
    </dgm:pt>
    <dgm:pt modelId="{3E124328-B759-49B4-B58B-E1D28C47B990}" type="sibTrans" cxnId="{03357875-2B26-4C1B-BE5B-32ADEB68A47D}">
      <dgm:prSet/>
      <dgm:spPr/>
      <dgm:t>
        <a:bodyPr/>
        <a:lstStyle/>
        <a:p>
          <a:endParaRPr lang="en-US"/>
        </a:p>
      </dgm:t>
    </dgm:pt>
    <dgm:pt modelId="{E3AB91AA-F6FC-4D6A-8917-578E2DFF11D8}">
      <dgm:prSet/>
      <dgm:spPr/>
      <dgm:t>
        <a:bodyPr/>
        <a:lstStyle/>
        <a:p>
          <a:r>
            <a:rPr lang="en-US" dirty="0"/>
            <a:t>2. Identity of the Fruit</a:t>
          </a:r>
        </a:p>
      </dgm:t>
    </dgm:pt>
    <dgm:pt modelId="{27DCDED3-BB32-48CA-938A-83370F8D54BA}" type="parTrans" cxnId="{3AAED3A7-CD80-4109-A7F1-5AE80ABE7957}">
      <dgm:prSet/>
      <dgm:spPr/>
      <dgm:t>
        <a:bodyPr/>
        <a:lstStyle/>
        <a:p>
          <a:endParaRPr lang="en-US"/>
        </a:p>
      </dgm:t>
    </dgm:pt>
    <dgm:pt modelId="{2B6A3334-33C6-48C8-B8AA-5501372A8806}" type="sibTrans" cxnId="{3AAED3A7-CD80-4109-A7F1-5AE80ABE7957}">
      <dgm:prSet/>
      <dgm:spPr/>
      <dgm:t>
        <a:bodyPr/>
        <a:lstStyle/>
        <a:p>
          <a:endParaRPr lang="en-US"/>
        </a:p>
      </dgm:t>
    </dgm:pt>
    <dgm:pt modelId="{54465281-0547-4F1B-AA49-1E92892B9021}">
      <dgm:prSet/>
      <dgm:spPr/>
      <dgm:t>
        <a:bodyPr/>
        <a:lstStyle/>
        <a:p>
          <a:r>
            <a:rPr lang="en-US" dirty="0"/>
            <a:t>3. Test of the Fruit</a:t>
          </a:r>
        </a:p>
      </dgm:t>
    </dgm:pt>
    <dgm:pt modelId="{0B85FCF5-3DB0-4A9F-9024-510E87B1878E}" type="parTrans" cxnId="{960CBDC9-6E70-4C6A-9E55-E4744C6D2760}">
      <dgm:prSet/>
      <dgm:spPr/>
      <dgm:t>
        <a:bodyPr/>
        <a:lstStyle/>
        <a:p>
          <a:endParaRPr lang="en-US"/>
        </a:p>
      </dgm:t>
    </dgm:pt>
    <dgm:pt modelId="{42CFBB56-91CF-44A7-8FE3-8D155D06EB6E}" type="sibTrans" cxnId="{960CBDC9-6E70-4C6A-9E55-E4744C6D2760}">
      <dgm:prSet/>
      <dgm:spPr/>
      <dgm:t>
        <a:bodyPr/>
        <a:lstStyle/>
        <a:p>
          <a:endParaRPr lang="en-US"/>
        </a:p>
      </dgm:t>
    </dgm:pt>
    <dgm:pt modelId="{E507E209-D21D-40BE-9EB2-F97B16C529BE}" type="pres">
      <dgm:prSet presAssocID="{59954FFC-A289-46B8-AF43-58CD100AD88C}" presName="linear" presStyleCnt="0">
        <dgm:presLayoutVars>
          <dgm:animLvl val="lvl"/>
          <dgm:resizeHandles val="exact"/>
        </dgm:presLayoutVars>
      </dgm:prSet>
      <dgm:spPr/>
    </dgm:pt>
    <dgm:pt modelId="{D39123C2-4E66-4702-9431-76EE4EE44969}" type="pres">
      <dgm:prSet presAssocID="{42048C0A-3771-4FDD-8CBB-319BCBCBEBF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D1B0BDD-1621-4CF1-9CDE-25A6965AC2AA}" type="pres">
      <dgm:prSet presAssocID="{3E124328-B759-49B4-B58B-E1D28C47B990}" presName="spacer" presStyleCnt="0"/>
      <dgm:spPr/>
    </dgm:pt>
    <dgm:pt modelId="{426A38CC-947D-4593-8835-4B8C83DC4371}" type="pres">
      <dgm:prSet presAssocID="{E3AB91AA-F6FC-4D6A-8917-578E2DFF11D8}" presName="parentText" presStyleLbl="node1" presStyleIdx="1" presStyleCnt="3" custLinFactNeighborX="245" custLinFactNeighborY="444">
        <dgm:presLayoutVars>
          <dgm:chMax val="0"/>
          <dgm:bulletEnabled val="1"/>
        </dgm:presLayoutVars>
      </dgm:prSet>
      <dgm:spPr/>
    </dgm:pt>
    <dgm:pt modelId="{639ABBC9-6A95-48CB-8B96-816466AC857C}" type="pres">
      <dgm:prSet presAssocID="{2B6A3334-33C6-48C8-B8AA-5501372A8806}" presName="spacer" presStyleCnt="0"/>
      <dgm:spPr/>
    </dgm:pt>
    <dgm:pt modelId="{5654DD63-21E8-4823-B1BE-7A5FAFA65CF6}" type="pres">
      <dgm:prSet presAssocID="{54465281-0547-4F1B-AA49-1E92892B902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3788C0F-FD6E-4EEB-9B8A-EA6CD9F70D15}" type="presOf" srcId="{59954FFC-A289-46B8-AF43-58CD100AD88C}" destId="{E507E209-D21D-40BE-9EB2-F97B16C529BE}" srcOrd="0" destOrd="0" presId="urn:microsoft.com/office/officeart/2005/8/layout/vList2"/>
    <dgm:cxn modelId="{F4CD693B-F23D-434F-BD56-0840A4EB3627}" type="presOf" srcId="{54465281-0547-4F1B-AA49-1E92892B9021}" destId="{5654DD63-21E8-4823-B1BE-7A5FAFA65CF6}" srcOrd="0" destOrd="0" presId="urn:microsoft.com/office/officeart/2005/8/layout/vList2"/>
    <dgm:cxn modelId="{1A5A003D-C26E-407A-AE4D-10973A198BE1}" type="presOf" srcId="{42048C0A-3771-4FDD-8CBB-319BCBCBEBFE}" destId="{D39123C2-4E66-4702-9431-76EE4EE44969}" srcOrd="0" destOrd="0" presId="urn:microsoft.com/office/officeart/2005/8/layout/vList2"/>
    <dgm:cxn modelId="{03357875-2B26-4C1B-BE5B-32ADEB68A47D}" srcId="{59954FFC-A289-46B8-AF43-58CD100AD88C}" destId="{42048C0A-3771-4FDD-8CBB-319BCBCBEBFE}" srcOrd="0" destOrd="0" parTransId="{3C766A61-61D8-485F-AB4F-ED756489A53E}" sibTransId="{3E124328-B759-49B4-B58B-E1D28C47B990}"/>
    <dgm:cxn modelId="{EE8DAC9F-16AE-473E-9F80-4842906CD198}" type="presOf" srcId="{E3AB91AA-F6FC-4D6A-8917-578E2DFF11D8}" destId="{426A38CC-947D-4593-8835-4B8C83DC4371}" srcOrd="0" destOrd="0" presId="urn:microsoft.com/office/officeart/2005/8/layout/vList2"/>
    <dgm:cxn modelId="{3AAED3A7-CD80-4109-A7F1-5AE80ABE7957}" srcId="{59954FFC-A289-46B8-AF43-58CD100AD88C}" destId="{E3AB91AA-F6FC-4D6A-8917-578E2DFF11D8}" srcOrd="1" destOrd="0" parTransId="{27DCDED3-BB32-48CA-938A-83370F8D54BA}" sibTransId="{2B6A3334-33C6-48C8-B8AA-5501372A8806}"/>
    <dgm:cxn modelId="{960CBDC9-6E70-4C6A-9E55-E4744C6D2760}" srcId="{59954FFC-A289-46B8-AF43-58CD100AD88C}" destId="{54465281-0547-4F1B-AA49-1E92892B9021}" srcOrd="2" destOrd="0" parTransId="{0B85FCF5-3DB0-4A9F-9024-510E87B1878E}" sibTransId="{42CFBB56-91CF-44A7-8FE3-8D155D06EB6E}"/>
    <dgm:cxn modelId="{AF8EA696-2361-4F09-957D-19FE50E07E3B}" type="presParOf" srcId="{E507E209-D21D-40BE-9EB2-F97B16C529BE}" destId="{D39123C2-4E66-4702-9431-76EE4EE44969}" srcOrd="0" destOrd="0" presId="urn:microsoft.com/office/officeart/2005/8/layout/vList2"/>
    <dgm:cxn modelId="{535547FB-9490-46B4-8906-E3EE656C845A}" type="presParOf" srcId="{E507E209-D21D-40BE-9EB2-F97B16C529BE}" destId="{3D1B0BDD-1621-4CF1-9CDE-25A6965AC2AA}" srcOrd="1" destOrd="0" presId="urn:microsoft.com/office/officeart/2005/8/layout/vList2"/>
    <dgm:cxn modelId="{0F453742-4A78-4B92-8E78-32752BB3716F}" type="presParOf" srcId="{E507E209-D21D-40BE-9EB2-F97B16C529BE}" destId="{426A38CC-947D-4593-8835-4B8C83DC4371}" srcOrd="2" destOrd="0" presId="urn:microsoft.com/office/officeart/2005/8/layout/vList2"/>
    <dgm:cxn modelId="{5516B7E7-6290-4B94-A0C4-C5C83BFD24CC}" type="presParOf" srcId="{E507E209-D21D-40BE-9EB2-F97B16C529BE}" destId="{639ABBC9-6A95-48CB-8B96-816466AC857C}" srcOrd="3" destOrd="0" presId="urn:microsoft.com/office/officeart/2005/8/layout/vList2"/>
    <dgm:cxn modelId="{8E855C4C-D89E-4506-B5D0-300226424EFD}" type="presParOf" srcId="{E507E209-D21D-40BE-9EB2-F97B16C529BE}" destId="{5654DD63-21E8-4823-B1BE-7A5FAFA65CF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123C2-4E66-4702-9431-76EE4EE44969}">
      <dsp:nvSpPr>
        <dsp:cNvPr id="0" name=""/>
        <dsp:cNvSpPr/>
      </dsp:nvSpPr>
      <dsp:spPr>
        <a:xfrm>
          <a:off x="0" y="495503"/>
          <a:ext cx="5913437" cy="11231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1. Source of the Fruit</a:t>
          </a:r>
        </a:p>
      </dsp:txBody>
      <dsp:txXfrm>
        <a:off x="54830" y="550333"/>
        <a:ext cx="5803777" cy="1013539"/>
      </dsp:txXfrm>
    </dsp:sp>
    <dsp:sp modelId="{426A38CC-947D-4593-8835-4B8C83DC4371}">
      <dsp:nvSpPr>
        <dsp:cNvPr id="0" name=""/>
        <dsp:cNvSpPr/>
      </dsp:nvSpPr>
      <dsp:spPr>
        <a:xfrm>
          <a:off x="0" y="1757557"/>
          <a:ext cx="5913437" cy="11231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2. Identity of the Fruit</a:t>
          </a:r>
        </a:p>
      </dsp:txBody>
      <dsp:txXfrm>
        <a:off x="54830" y="1812387"/>
        <a:ext cx="5803777" cy="1013539"/>
      </dsp:txXfrm>
    </dsp:sp>
    <dsp:sp modelId="{5654DD63-21E8-4823-B1BE-7A5FAFA65CF6}">
      <dsp:nvSpPr>
        <dsp:cNvPr id="0" name=""/>
        <dsp:cNvSpPr/>
      </dsp:nvSpPr>
      <dsp:spPr>
        <a:xfrm>
          <a:off x="0" y="3018383"/>
          <a:ext cx="5913437" cy="11231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3. Test of the Fruit</a:t>
          </a:r>
        </a:p>
      </dsp:txBody>
      <dsp:txXfrm>
        <a:off x="54830" y="3073213"/>
        <a:ext cx="5803777" cy="1013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8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32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05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17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60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1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70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50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32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99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1E87-1EB2-4515-A599-D1EB906BC15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11706DA-F23D-488E-B52C-99D40A117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0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16DF5-C589-413A-9C6C-DA9B5A1622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as Children of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6EC66-4996-4E0C-BD07-2E0ABA9EF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Incompatibility of light and darkness</a:t>
            </a:r>
          </a:p>
        </p:txBody>
      </p:sp>
    </p:spTree>
    <p:extLst>
      <p:ext uri="{BB962C8B-B14F-4D97-AF65-F5344CB8AC3E}">
        <p14:creationId xmlns:p14="http://schemas.microsoft.com/office/powerpoint/2010/main" val="65851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DC52E7-6AC6-495F-BDE4-3AE5112B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40684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“trying to learn what is pleasing to the Lord”</a:t>
            </a:r>
            <a:br>
              <a:rPr lang="en-US" sz="4400" dirty="0"/>
            </a:br>
            <a:r>
              <a:rPr lang="en-US" sz="4400" dirty="0"/>
              <a:t>. </a:t>
            </a:r>
            <a:endParaRPr lang="en-US" sz="44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3E5347-51A2-4575-9264-710DBB09A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9817"/>
            <a:ext cx="10740421" cy="4353269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/>
              <a:t>False Tests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000" b="1" dirty="0"/>
              <a:t>Does it seem right to me?</a:t>
            </a:r>
            <a:r>
              <a:rPr lang="en-US" sz="3000" dirty="0"/>
              <a:t>- </a:t>
            </a:r>
            <a:r>
              <a:rPr lang="en-US" sz="3000" i="1" dirty="0"/>
              <a:t>I can be deceived! (5:6)</a:t>
            </a:r>
          </a:p>
          <a:p>
            <a:pPr marL="0" indent="0">
              <a:buNone/>
            </a:pPr>
            <a:r>
              <a:rPr lang="en-US" sz="3000" b="1" i="1" dirty="0"/>
              <a:t>	</a:t>
            </a:r>
            <a:r>
              <a:rPr lang="en-US" sz="3000" b="1" dirty="0"/>
              <a:t>D</a:t>
            </a:r>
            <a:r>
              <a:rPr lang="en-US" sz="3000" b="1" i="1" dirty="0"/>
              <a:t>o</a:t>
            </a:r>
            <a:r>
              <a:rPr lang="en-US" sz="3000" b="1" dirty="0"/>
              <a:t>es the world approve it?  </a:t>
            </a:r>
            <a:r>
              <a:rPr lang="en-US" sz="3000" dirty="0"/>
              <a:t>(Isaiah 5:20)</a:t>
            </a:r>
            <a:endParaRPr lang="en-US" sz="3000" b="1" dirty="0"/>
          </a:p>
          <a:p>
            <a:r>
              <a:rPr lang="en-US" sz="3200" b="1" dirty="0"/>
              <a:t>God does not approve all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100" b="1" dirty="0"/>
              <a:t>Good Works </a:t>
            </a:r>
            <a:r>
              <a:rPr lang="en-US" sz="3100" dirty="0"/>
              <a:t>(Matthew 7:22-23)</a:t>
            </a:r>
            <a:endParaRPr lang="en-US" sz="3100" b="1" dirty="0"/>
          </a:p>
          <a:p>
            <a:pPr marL="0" indent="0">
              <a:buNone/>
            </a:pPr>
            <a:r>
              <a:rPr lang="en-US" sz="3100" b="1" dirty="0"/>
              <a:t>	Righteousness </a:t>
            </a:r>
            <a:r>
              <a:rPr lang="en-US" sz="3100" dirty="0"/>
              <a:t>(Romans 10:3)</a:t>
            </a:r>
          </a:p>
          <a:p>
            <a:pPr marL="0" indent="0">
              <a:buNone/>
            </a:pPr>
            <a:r>
              <a:rPr lang="en-US" sz="3100" b="1" dirty="0"/>
              <a:t>	Sincerity </a:t>
            </a:r>
            <a:r>
              <a:rPr lang="en-US" sz="3100" dirty="0"/>
              <a:t>(Acts 26:9)</a:t>
            </a:r>
          </a:p>
          <a:p>
            <a:pPr marL="914400" lvl="2" indent="0">
              <a:buNone/>
            </a:pPr>
            <a:endParaRPr lang="en-US" sz="3100" b="1" dirty="0"/>
          </a:p>
          <a:p>
            <a:pPr marL="0" indent="0">
              <a:buNone/>
            </a:pPr>
            <a:r>
              <a:rPr lang="en-US" sz="3000" b="1" dirty="0"/>
              <a:t>		</a:t>
            </a:r>
            <a:endParaRPr lang="en-US" sz="3000" i="1" dirty="0"/>
          </a:p>
          <a:p>
            <a:pPr marL="0" indent="0">
              <a:buNone/>
            </a:pPr>
            <a:endParaRPr lang="en-US" sz="3000" i="1" dirty="0"/>
          </a:p>
          <a:p>
            <a:pPr marL="0" indent="0">
              <a:buNone/>
            </a:pPr>
            <a:endParaRPr lang="en-US" sz="3000" b="1" dirty="0"/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59B6F-BEC0-46E5-AF16-38133C728980}"/>
              </a:ext>
            </a:extLst>
          </p:cNvPr>
          <p:cNvSpPr txBox="1"/>
          <p:nvPr/>
        </p:nvSpPr>
        <p:spPr>
          <a:xfrm>
            <a:off x="1451579" y="780582"/>
            <a:ext cx="5008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3. Test of the Fruit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89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55D53-2017-4962-921A-B2F859C9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02919"/>
            <a:ext cx="9603275" cy="1049235"/>
          </a:xfrm>
        </p:spPr>
        <p:txBody>
          <a:bodyPr>
            <a:noAutofit/>
          </a:bodyPr>
          <a:lstStyle/>
          <a:p>
            <a:r>
              <a:rPr lang="en-US" sz="4000" dirty="0"/>
              <a:t>“trying to learn what is pleasing to the Lord”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13164-E27D-4336-BFAD-E38CB9615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Jesus always did what was pleasing to God (John 8:29)</a:t>
            </a:r>
          </a:p>
          <a:p>
            <a:r>
              <a:rPr lang="en-US" sz="3200" dirty="0"/>
              <a:t>Even when we are walking as “Children of Light” we cannot be perfect as Jesus was.  </a:t>
            </a:r>
          </a:p>
          <a:p>
            <a:r>
              <a:rPr lang="en-US" sz="3200" dirty="0"/>
              <a:t>Precious promise in 1 John 1:7.</a:t>
            </a:r>
          </a:p>
        </p:txBody>
      </p:sp>
    </p:spTree>
    <p:extLst>
      <p:ext uri="{BB962C8B-B14F-4D97-AF65-F5344CB8AC3E}">
        <p14:creationId xmlns:p14="http://schemas.microsoft.com/office/powerpoint/2010/main" val="1391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A374ED-EE0E-4C1C-8E2E-6D8C93C25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   1 John 1:7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E0E49D-9997-4B65-9209-A7201F667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“If we walk in the Light as He Himself is in the Light, we have fellowship with one another, and the blood of Jesus His Son cleanses us from all sin.”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7EE714-9DCA-4775-89F2-C3EC5F04B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834800" cy="3441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“Walk as children of light.” </a:t>
            </a:r>
            <a:endParaRPr lang="en-US" sz="3000" baseline="30000" dirty="0"/>
          </a:p>
          <a:p>
            <a:pPr marL="0" indent="0">
              <a:buNone/>
            </a:pPr>
            <a:r>
              <a:rPr lang="en-US" sz="3000" baseline="30000" dirty="0"/>
              <a:t>“</a:t>
            </a:r>
            <a:r>
              <a:rPr lang="en-US" sz="3000" dirty="0"/>
              <a:t>trying to learn what is pleasing to the Lord. “</a:t>
            </a:r>
          </a:p>
          <a:p>
            <a:pPr marL="0" indent="0">
              <a:buNone/>
            </a:pPr>
            <a:r>
              <a:rPr lang="en-US" sz="3000" dirty="0"/>
              <a:t>As we learn we increasingly practice what pleases Him!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677A6E-21A7-406E-84A3-01658B24A1E4}"/>
              </a:ext>
            </a:extLst>
          </p:cNvPr>
          <p:cNvSpPr txBox="1"/>
          <p:nvPr/>
        </p:nvSpPr>
        <p:spPr>
          <a:xfrm>
            <a:off x="6413771" y="686780"/>
            <a:ext cx="39780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Ephesians 5:8,10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3384F8-FEEF-4BB2-9762-43B9068D0DEE}"/>
              </a:ext>
            </a:extLst>
          </p:cNvPr>
          <p:cNvCxnSpPr/>
          <p:nvPr/>
        </p:nvCxnSpPr>
        <p:spPr>
          <a:xfrm>
            <a:off x="2036242" y="2558534"/>
            <a:ext cx="3080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32987E-1D0D-4A17-B85F-E75271FBB287}"/>
              </a:ext>
            </a:extLst>
          </p:cNvPr>
          <p:cNvCxnSpPr>
            <a:cxnSpLocks/>
          </p:cNvCxnSpPr>
          <p:nvPr/>
        </p:nvCxnSpPr>
        <p:spPr>
          <a:xfrm>
            <a:off x="3736088" y="4761691"/>
            <a:ext cx="16632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2C01B8-EF88-4653-92A2-4451A37F5464}"/>
              </a:ext>
            </a:extLst>
          </p:cNvPr>
          <p:cNvCxnSpPr>
            <a:cxnSpLocks/>
          </p:cNvCxnSpPr>
          <p:nvPr/>
        </p:nvCxnSpPr>
        <p:spPr>
          <a:xfrm>
            <a:off x="1565208" y="5309348"/>
            <a:ext cx="170050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9423B61-17E6-42F4-8642-8A4ED2136ACD}"/>
              </a:ext>
            </a:extLst>
          </p:cNvPr>
          <p:cNvSpPr txBox="1"/>
          <p:nvPr/>
        </p:nvSpPr>
        <p:spPr>
          <a:xfrm>
            <a:off x="1840784" y="5309348"/>
            <a:ext cx="8824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This is Walking as Children of Light!</a:t>
            </a:r>
          </a:p>
        </p:txBody>
      </p:sp>
    </p:spTree>
    <p:extLst>
      <p:ext uri="{BB962C8B-B14F-4D97-AF65-F5344CB8AC3E}">
        <p14:creationId xmlns:p14="http://schemas.microsoft.com/office/powerpoint/2010/main" val="404862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0DA8EA-5885-4D49-BB3F-5D1E08C4F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0" y="802298"/>
            <a:ext cx="9216571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Pleasing the Lord our goal in Life?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D7EF447-CE71-4A43-A938-A9A40C801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6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28AC7-5774-4949-80A6-6D57EDC5A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Works of darkness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8D3A-AE1A-4C29-8CEB-4B308500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Sexual Immorality</a:t>
            </a:r>
          </a:p>
          <a:p>
            <a:r>
              <a:rPr lang="en-US" sz="3200" dirty="0"/>
              <a:t>Corrupt Speech</a:t>
            </a:r>
          </a:p>
          <a:p>
            <a:r>
              <a:rPr lang="en-US" sz="3200" dirty="0"/>
              <a:t>Covetousness</a:t>
            </a:r>
          </a:p>
          <a:p>
            <a:r>
              <a:rPr lang="en-US" sz="3200" dirty="0"/>
              <a:t>Anger</a:t>
            </a:r>
          </a:p>
          <a:p>
            <a:r>
              <a:rPr lang="en-US" sz="3200" dirty="0"/>
              <a:t>Drunkenness</a:t>
            </a:r>
          </a:p>
        </p:txBody>
      </p:sp>
    </p:spTree>
    <p:extLst>
      <p:ext uri="{BB962C8B-B14F-4D97-AF65-F5344CB8AC3E}">
        <p14:creationId xmlns:p14="http://schemas.microsoft.com/office/powerpoint/2010/main" val="16484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FCB9CE1-1CBB-481C-ABFC-F68CC7A60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Reasons these must be avoided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FE-154C-456B-8AAB-A808E655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0" y="1280160"/>
            <a:ext cx="6284598" cy="4297680"/>
          </a:xfrm>
        </p:spPr>
        <p:txBody>
          <a:bodyPr anchor="ctr">
            <a:noAutofit/>
          </a:bodyPr>
          <a:lstStyle/>
          <a:p>
            <a:r>
              <a:rPr lang="en-US" sz="2800" dirty="0"/>
              <a:t>“No immoral or impure person or covetous man, who is an idolater, 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an inheritance </a:t>
            </a:r>
            <a:r>
              <a:rPr lang="en-US" sz="2800" dirty="0"/>
              <a:t>in the kingdom of Christ and God” (vs. 5)</a:t>
            </a:r>
          </a:p>
          <a:p>
            <a:r>
              <a:rPr lang="en-US" sz="2800" dirty="0"/>
              <a:t>“Because of these things the 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 of God</a:t>
            </a:r>
            <a:r>
              <a:rPr lang="en-US" sz="2800" u="sng" dirty="0"/>
              <a:t> </a:t>
            </a:r>
            <a:r>
              <a:rPr lang="en-US" sz="2800" dirty="0"/>
              <a:t>comes upon the sons of disobedience.” (vs. 6)</a:t>
            </a:r>
          </a:p>
          <a:p>
            <a:r>
              <a:rPr lang="en-US" sz="2800" dirty="0"/>
              <a:t>“You were 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formerly</a:t>
            </a:r>
            <a:r>
              <a:rPr lang="en-US" sz="2800" u="sng" dirty="0"/>
              <a:t> </a:t>
            </a:r>
            <a:r>
              <a:rPr lang="en-US" sz="2800" dirty="0"/>
              <a:t>darkness…” (vs 8)</a:t>
            </a:r>
          </a:p>
          <a:p>
            <a:r>
              <a:rPr lang="en-US" sz="2800" dirty="0"/>
              <a:t>“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  <a:r>
              <a:rPr 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Light </a:t>
            </a:r>
            <a:r>
              <a:rPr lang="en-US" sz="2800" dirty="0"/>
              <a:t>in the Lord;   walk as children of Light” (vs. 8).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C869F23-D2D0-4CC3-9655-42C188D3F3D5}"/>
              </a:ext>
            </a:extLst>
          </p:cNvPr>
          <p:cNvCxnSpPr/>
          <p:nvPr/>
        </p:nvCxnSpPr>
        <p:spPr>
          <a:xfrm>
            <a:off x="5239657" y="6232882"/>
            <a:ext cx="34689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04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E470-5014-4485-9119-2F17A2861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“The fruit of the light”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C2443E-9456-4CE8-8D1E-CF1978DE1326}"/>
              </a:ext>
            </a:extLst>
          </p:cNvPr>
          <p:cNvSpPr txBox="1"/>
          <p:nvPr/>
        </p:nvSpPr>
        <p:spPr>
          <a:xfrm>
            <a:off x="1451579" y="2278743"/>
            <a:ext cx="101598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“(for the fruit of the Light </a:t>
            </a:r>
            <a:r>
              <a:rPr lang="en-US" sz="4400" i="1" dirty="0"/>
              <a:t>consists</a:t>
            </a:r>
            <a:r>
              <a:rPr lang="en-US" sz="4400" dirty="0"/>
              <a:t> in all goodness and righteousness and truth), </a:t>
            </a:r>
            <a:r>
              <a:rPr lang="en-US" sz="4400" baseline="30000" dirty="0"/>
              <a:t>10 </a:t>
            </a:r>
            <a:r>
              <a:rPr lang="en-US" sz="4400" dirty="0"/>
              <a:t>trying to learn what is pleasing to the Lord” (Verses 9-10) </a:t>
            </a:r>
          </a:p>
        </p:txBody>
      </p:sp>
    </p:spTree>
    <p:extLst>
      <p:ext uri="{BB962C8B-B14F-4D97-AF65-F5344CB8AC3E}">
        <p14:creationId xmlns:p14="http://schemas.microsoft.com/office/powerpoint/2010/main" val="265626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5" name="Picture 14" descr="A picture containing indoor, furniture&#10;&#10;Description generated with high confidence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0A77DB-CDAE-4105-9D8C-6B16C2A5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/>
              <a:t>“The fruit of the light”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747073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26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80AC-8CD8-45C9-9F07-3DC7EC18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86971"/>
            <a:ext cx="9603275" cy="86678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“Now you are Light in the Lord”</a:t>
            </a:r>
            <a:br>
              <a:rPr lang="en-US" sz="4400" dirty="0"/>
            </a:b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AE927-E0DC-4F45-9459-372599E63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2554"/>
          </a:xfrm>
        </p:spPr>
        <p:txBody>
          <a:bodyPr>
            <a:normAutofit/>
          </a:bodyPr>
          <a:lstStyle/>
          <a:p>
            <a:r>
              <a:rPr lang="en-US" sz="3600" dirty="0"/>
              <a:t>“Now you are Light in the Lord”</a:t>
            </a:r>
          </a:p>
          <a:p>
            <a:r>
              <a:rPr lang="en-US" sz="3600" dirty="0"/>
              <a:t>“Walk as children of light.”</a:t>
            </a:r>
          </a:p>
          <a:p>
            <a:pPr lvl="2"/>
            <a:r>
              <a:rPr lang="en-US" sz="3200" i="1" dirty="0"/>
              <a:t>Having the nature of light in us. </a:t>
            </a:r>
          </a:p>
          <a:p>
            <a:r>
              <a:rPr lang="en-US" sz="3600" dirty="0"/>
              <a:t>If Christ is the light in us, we will have nature of Christ in us.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976162-E7A5-4821-9628-A4CEC3D5A056}"/>
              </a:ext>
            </a:extLst>
          </p:cNvPr>
          <p:cNvCxnSpPr/>
          <p:nvPr/>
        </p:nvCxnSpPr>
        <p:spPr>
          <a:xfrm>
            <a:off x="5631543" y="2656114"/>
            <a:ext cx="200297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73A774-C824-465A-973C-0B0EF29CA207}"/>
              </a:ext>
            </a:extLst>
          </p:cNvPr>
          <p:cNvCxnSpPr>
            <a:cxnSpLocks/>
          </p:cNvCxnSpPr>
          <p:nvPr/>
        </p:nvCxnSpPr>
        <p:spPr>
          <a:xfrm>
            <a:off x="3577770" y="3432628"/>
            <a:ext cx="14877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08C93ED-0B16-4A90-8A49-2C834BBCA72B}"/>
              </a:ext>
            </a:extLst>
          </p:cNvPr>
          <p:cNvSpPr/>
          <p:nvPr/>
        </p:nvSpPr>
        <p:spPr>
          <a:xfrm>
            <a:off x="1342530" y="824993"/>
            <a:ext cx="57245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1. Source of the Fruit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7776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A12D-774A-4761-9904-EFFFCB243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45589"/>
            <a:ext cx="9603275" cy="1108166"/>
          </a:xfrm>
        </p:spPr>
        <p:txBody>
          <a:bodyPr/>
          <a:lstStyle/>
          <a:p>
            <a:r>
              <a:rPr lang="en-US" dirty="0"/>
              <a:t>“For the fruit of the Light </a:t>
            </a:r>
            <a:r>
              <a:rPr lang="en-US" i="1" dirty="0"/>
              <a:t>consists</a:t>
            </a:r>
            <a:r>
              <a:rPr lang="en-US" dirty="0"/>
              <a:t> in all </a:t>
            </a:r>
            <a:r>
              <a:rPr lang="en-US" b="1" u="sng" dirty="0">
                <a:solidFill>
                  <a:srgbClr val="C00000"/>
                </a:solidFill>
              </a:rPr>
              <a:t>goodness</a:t>
            </a:r>
            <a:r>
              <a:rPr lang="en-US" dirty="0"/>
              <a:t> and righteousness and truth”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A4D39-F42F-4923-B71E-D0A66EA6C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832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Jesus “went about doing good” (Acts 10:38)</a:t>
            </a:r>
          </a:p>
          <a:p>
            <a:r>
              <a:rPr lang="en-US" sz="3200" dirty="0"/>
              <a:t>Barnabas was a GOOD man (Acts 11:24)</a:t>
            </a:r>
          </a:p>
          <a:p>
            <a:pPr lvl="1"/>
            <a:r>
              <a:rPr lang="en-US" sz="2200" dirty="0"/>
              <a:t>Actively good to poor brethren around him (Acts 4:36-27)</a:t>
            </a:r>
          </a:p>
          <a:p>
            <a:pPr lvl="1"/>
            <a:r>
              <a:rPr lang="en-US" sz="2200" dirty="0"/>
              <a:t>Actively good to a penitent sinner (Acts 9:27)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Actively good to another race (Acts 11:22-23).</a:t>
            </a:r>
          </a:p>
          <a:p>
            <a:pPr lvl="1"/>
            <a:r>
              <a:rPr lang="en-US" sz="2200" dirty="0"/>
              <a:t>Actively good toward poor brethren elsewhere (Acts 11:27-30).</a:t>
            </a:r>
          </a:p>
          <a:p>
            <a:pPr lvl="1"/>
            <a:r>
              <a:rPr lang="en-US" sz="2200" dirty="0"/>
              <a:t>Actively good to a young man who had failed (Acts 15:39).</a:t>
            </a:r>
          </a:p>
          <a:p>
            <a:r>
              <a:rPr lang="en-US" sz="3200" dirty="0"/>
              <a:t>I see goodness in this Congregation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24FD5B-508B-4664-AFDB-284AF0E016B9}"/>
              </a:ext>
            </a:extLst>
          </p:cNvPr>
          <p:cNvSpPr txBox="1"/>
          <p:nvPr/>
        </p:nvSpPr>
        <p:spPr>
          <a:xfrm>
            <a:off x="1451579" y="794651"/>
            <a:ext cx="7881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2. IDENTITY OF THE FRUIT</a:t>
            </a:r>
          </a:p>
        </p:txBody>
      </p:sp>
    </p:spTree>
    <p:extLst>
      <p:ext uri="{BB962C8B-B14F-4D97-AF65-F5344CB8AC3E}">
        <p14:creationId xmlns:p14="http://schemas.microsoft.com/office/powerpoint/2010/main" val="381627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A12D-774A-4761-9904-EFFFCB243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913107" cy="1049235"/>
          </a:xfrm>
        </p:spPr>
        <p:txBody>
          <a:bodyPr>
            <a:normAutofit/>
          </a:bodyPr>
          <a:lstStyle/>
          <a:p>
            <a:r>
              <a:rPr lang="en-US" dirty="0"/>
              <a:t>“For the fruit of the Light </a:t>
            </a:r>
            <a:r>
              <a:rPr lang="en-US" i="1" dirty="0"/>
              <a:t>consists</a:t>
            </a:r>
            <a:r>
              <a:rPr lang="en-US" dirty="0"/>
              <a:t> in all </a:t>
            </a:r>
            <a:r>
              <a:rPr lang="en-US" b="1" dirty="0"/>
              <a:t>goodness</a:t>
            </a:r>
            <a:r>
              <a:rPr lang="en-US" dirty="0"/>
              <a:t> and </a:t>
            </a:r>
            <a:r>
              <a:rPr lang="en-US" b="1" u="sng" dirty="0">
                <a:solidFill>
                  <a:srgbClr val="C00000"/>
                </a:solidFill>
              </a:rPr>
              <a:t>righteousness</a:t>
            </a:r>
            <a:r>
              <a:rPr lang="en-US" dirty="0"/>
              <a:t> and truth”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A4D39-F42F-4923-B71E-D0A66EA6C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832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Jesus was </a:t>
            </a:r>
            <a:r>
              <a:rPr lang="en-US" sz="3200" b="1" dirty="0"/>
              <a:t>“</a:t>
            </a:r>
            <a:r>
              <a:rPr lang="en-US" sz="3200" b="1" i="1" dirty="0"/>
              <a:t>the righteous one</a:t>
            </a:r>
            <a:r>
              <a:rPr lang="en-US" sz="3200" b="1" dirty="0"/>
              <a:t>” </a:t>
            </a:r>
            <a:r>
              <a:rPr lang="en-US" sz="3200" dirty="0"/>
              <a:t>(Acts 3:14; 7:52; 22:14)</a:t>
            </a:r>
          </a:p>
          <a:p>
            <a:r>
              <a:rPr lang="en-US" sz="3200" dirty="0"/>
              <a:t>“None righteous” in own right (Rom. 3:10; Is. 64:6)</a:t>
            </a:r>
          </a:p>
          <a:p>
            <a:r>
              <a:rPr lang="en-US" sz="3200" dirty="0"/>
              <a:t>“Little children, make sure no one deceives you; the one who practices righteousness is righteous, just as He is righteous” (1 John 3:7). </a:t>
            </a:r>
          </a:p>
          <a:p>
            <a:r>
              <a:rPr lang="en-US" sz="3200" dirty="0"/>
              <a:t>Lot was a “righteous man” (2 Peter 2:8)</a:t>
            </a:r>
          </a:p>
          <a:p>
            <a:r>
              <a:rPr lang="en-US" sz="3200" dirty="0"/>
              <a:t>Jesus taught pursuit of righteousness (Matt. 5:6; 5:20; 6:33)</a:t>
            </a:r>
          </a:p>
        </p:txBody>
      </p:sp>
    </p:spTree>
    <p:extLst>
      <p:ext uri="{BB962C8B-B14F-4D97-AF65-F5344CB8AC3E}">
        <p14:creationId xmlns:p14="http://schemas.microsoft.com/office/powerpoint/2010/main" val="190365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31B20-41DC-469B-B0C7-05A2219C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804163"/>
            <a:ext cx="10178752" cy="1056319"/>
          </a:xfrm>
        </p:spPr>
        <p:txBody>
          <a:bodyPr>
            <a:noAutofit/>
          </a:bodyPr>
          <a:lstStyle/>
          <a:p>
            <a:r>
              <a:rPr lang="en-US" dirty="0"/>
              <a:t>“For the fruit of the Light </a:t>
            </a:r>
            <a:r>
              <a:rPr lang="en-US" i="1" dirty="0"/>
              <a:t>consists</a:t>
            </a:r>
            <a:r>
              <a:rPr lang="en-US" dirty="0"/>
              <a:t> in all </a:t>
            </a:r>
            <a:r>
              <a:rPr lang="en-US" b="1" dirty="0"/>
              <a:t>goodness</a:t>
            </a:r>
            <a:r>
              <a:rPr lang="en-US" dirty="0"/>
              <a:t> and </a:t>
            </a:r>
            <a:r>
              <a:rPr lang="en-US" b="1" dirty="0"/>
              <a:t>righteousness</a:t>
            </a:r>
            <a:r>
              <a:rPr lang="en-US" dirty="0"/>
              <a:t> and </a:t>
            </a:r>
            <a:r>
              <a:rPr lang="en-US" b="1" u="sng" dirty="0">
                <a:solidFill>
                  <a:srgbClr val="C00000"/>
                </a:solidFill>
              </a:rPr>
              <a:t>truth</a:t>
            </a:r>
            <a:r>
              <a:rPr lang="en-US" dirty="0"/>
              <a:t>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A43D7-5E6F-4B83-B930-CF1680BE5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53496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/>
              <a:t>Jesus: Truth Personified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1C4BE-4A63-4D13-A2C4-BA84CC625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7521" y="2569026"/>
            <a:ext cx="2453170" cy="3541485"/>
          </a:xfrm>
        </p:spPr>
        <p:txBody>
          <a:bodyPr/>
          <a:lstStyle/>
          <a:p>
            <a:r>
              <a:rPr lang="en-US" dirty="0"/>
              <a:t>Source of Truth</a:t>
            </a:r>
          </a:p>
          <a:p>
            <a:r>
              <a:rPr lang="en-US" dirty="0"/>
              <a:t>Told the truth</a:t>
            </a:r>
          </a:p>
          <a:p>
            <a:r>
              <a:rPr lang="en-US" dirty="0"/>
              <a:t>Taught truth</a:t>
            </a:r>
          </a:p>
          <a:p>
            <a:r>
              <a:rPr lang="en-US" dirty="0"/>
              <a:t>Bore witness to the truth.</a:t>
            </a:r>
          </a:p>
          <a:p>
            <a:r>
              <a:rPr lang="en-US" dirty="0"/>
              <a:t>No guile in mouth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B029033-0F48-4D94-A65C-82CAB4767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09204" y="1979859"/>
            <a:ext cx="2847752" cy="531511"/>
          </a:xfrm>
        </p:spPr>
        <p:txBody>
          <a:bodyPr>
            <a:normAutofit/>
          </a:bodyPr>
          <a:lstStyle/>
          <a:p>
            <a:r>
              <a:rPr lang="en-US" sz="2700" dirty="0"/>
              <a:t>His Light in Us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3035C8-733B-42D0-9DF9-26BBAFCB1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1845" y="2528203"/>
            <a:ext cx="2746152" cy="3541484"/>
          </a:xfrm>
        </p:spPr>
        <p:txBody>
          <a:bodyPr>
            <a:normAutofit/>
          </a:bodyPr>
          <a:lstStyle/>
          <a:p>
            <a:r>
              <a:rPr lang="en-US" dirty="0"/>
              <a:t>Know truth</a:t>
            </a:r>
          </a:p>
          <a:p>
            <a:r>
              <a:rPr lang="en-US" dirty="0"/>
              <a:t>Believe truth</a:t>
            </a:r>
          </a:p>
          <a:p>
            <a:r>
              <a:rPr lang="en-US" dirty="0"/>
              <a:t>Love truth</a:t>
            </a:r>
          </a:p>
          <a:p>
            <a:r>
              <a:rPr lang="en-US" dirty="0"/>
              <a:t>Speak truth</a:t>
            </a:r>
          </a:p>
          <a:p>
            <a:r>
              <a:rPr lang="en-US" dirty="0"/>
              <a:t>Practice truth</a:t>
            </a:r>
          </a:p>
          <a:p>
            <a:r>
              <a:rPr lang="en-US" dirty="0"/>
              <a:t>Rejoice in truth</a:t>
            </a:r>
          </a:p>
          <a:p>
            <a:r>
              <a:rPr lang="en-US" dirty="0"/>
              <a:t>Walk in truth</a:t>
            </a:r>
          </a:p>
          <a:p>
            <a:endParaRPr lang="en-US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4B84323-13B6-4ED9-933B-3D9E82827DA0}"/>
              </a:ext>
            </a:extLst>
          </p:cNvPr>
          <p:cNvSpPr txBox="1">
            <a:spLocks/>
          </p:cNvSpPr>
          <p:nvPr/>
        </p:nvSpPr>
        <p:spPr>
          <a:xfrm>
            <a:off x="9046704" y="2554514"/>
            <a:ext cx="2746152" cy="3541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C46D2781-514F-4434-9A62-C84FAC0ADD54}"/>
              </a:ext>
            </a:extLst>
          </p:cNvPr>
          <p:cNvSpPr txBox="1">
            <a:spLocks/>
          </p:cNvSpPr>
          <p:nvPr/>
        </p:nvSpPr>
        <p:spPr>
          <a:xfrm>
            <a:off x="3889769" y="2558169"/>
            <a:ext cx="2453170" cy="3541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True Light</a:t>
            </a:r>
          </a:p>
          <a:p>
            <a:r>
              <a:rPr lang="en-US" dirty="0"/>
              <a:t>True bread</a:t>
            </a:r>
          </a:p>
          <a:p>
            <a:r>
              <a:rPr lang="en-US" dirty="0"/>
              <a:t>Man of truth</a:t>
            </a:r>
          </a:p>
          <a:p>
            <a:r>
              <a:rPr lang="en-US" dirty="0"/>
              <a:t>True vine</a:t>
            </a:r>
          </a:p>
          <a:p>
            <a:r>
              <a:rPr lang="en-US" dirty="0"/>
              <a:t>He that is true</a:t>
            </a:r>
          </a:p>
          <a:p>
            <a:r>
              <a:rPr lang="en-US" dirty="0"/>
              <a:t>True witness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D750ABF2-3A79-4946-9EC7-67D82CC99997}"/>
              </a:ext>
            </a:extLst>
          </p:cNvPr>
          <p:cNvSpPr txBox="1">
            <a:spLocks/>
          </p:cNvSpPr>
          <p:nvPr/>
        </p:nvSpPr>
        <p:spPr>
          <a:xfrm>
            <a:off x="9219455" y="2554513"/>
            <a:ext cx="2746152" cy="3541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E84985A8-27C0-4DF3-B888-19CA015C8811}"/>
              </a:ext>
            </a:extLst>
          </p:cNvPr>
          <p:cNvSpPr txBox="1">
            <a:spLocks/>
          </p:cNvSpPr>
          <p:nvPr/>
        </p:nvSpPr>
        <p:spPr>
          <a:xfrm>
            <a:off x="9183880" y="2528203"/>
            <a:ext cx="2746152" cy="3541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Sincerity</a:t>
            </a:r>
          </a:p>
          <a:p>
            <a:r>
              <a:rPr lang="en-US" dirty="0"/>
              <a:t>Honesty</a:t>
            </a:r>
          </a:p>
          <a:p>
            <a:r>
              <a:rPr lang="en-US" dirty="0"/>
              <a:t>Genuineness</a:t>
            </a:r>
          </a:p>
          <a:p>
            <a:r>
              <a:rPr lang="en-US" dirty="0"/>
              <a:t>Dependability</a:t>
            </a:r>
          </a:p>
          <a:p>
            <a:r>
              <a:rPr lang="en-US" dirty="0"/>
              <a:t>Integrity</a:t>
            </a:r>
          </a:p>
          <a:p>
            <a:r>
              <a:rPr lang="en-US" dirty="0"/>
              <a:t>Transparency</a:t>
            </a:r>
          </a:p>
          <a:p>
            <a:r>
              <a:rPr lang="en-US" dirty="0"/>
              <a:t>Yea, Yea and Nay, Nay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4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351</TotalTime>
  <Words>657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Walking as Children of light</vt:lpstr>
      <vt:lpstr>Works of darkness</vt:lpstr>
      <vt:lpstr>Reasons these must be avoided</vt:lpstr>
      <vt:lpstr>“The fruit of the light”</vt:lpstr>
      <vt:lpstr>“The fruit of the light”</vt:lpstr>
      <vt:lpstr>“Now you are Light in the Lord” </vt:lpstr>
      <vt:lpstr>“For the fruit of the Light consists in all goodness and righteousness and truth”</vt:lpstr>
      <vt:lpstr>“For the fruit of the Light consists in all goodness and righteousness and truth”</vt:lpstr>
      <vt:lpstr>“For the fruit of the Light consists in all goodness and righteousness and truth”</vt:lpstr>
      <vt:lpstr>“trying to learn what is pleasing to the Lord” . </vt:lpstr>
      <vt:lpstr>“trying to learn what is pleasing to the Lord” </vt:lpstr>
      <vt:lpstr>    1 John 1:7</vt:lpstr>
      <vt:lpstr>Is Pleasing the Lord our goal in Life?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</dc:creator>
  <cp:lastModifiedBy>Brad Beutjer</cp:lastModifiedBy>
  <cp:revision>42</cp:revision>
  <dcterms:created xsi:type="dcterms:W3CDTF">2017-06-16T13:26:12Z</dcterms:created>
  <dcterms:modified xsi:type="dcterms:W3CDTF">2017-06-18T22:00:11Z</dcterms:modified>
</cp:coreProperties>
</file>