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9" r:id="rId3"/>
    <p:sldId id="257" r:id="rId4"/>
    <p:sldId id="262" r:id="rId5"/>
    <p:sldId id="261" r:id="rId6"/>
    <p:sldId id="258" r:id="rId7"/>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55"/>
    <p:restoredTop sz="71652" autoAdjust="0"/>
  </p:normalViewPr>
  <p:slideViewPr>
    <p:cSldViewPr snapToGrid="0" snapToObjects="1">
      <p:cViewPr varScale="1">
        <p:scale>
          <a:sx n="82" d="100"/>
          <a:sy n="82" d="100"/>
        </p:scale>
        <p:origin x="1488" y="176"/>
      </p:cViewPr>
      <p:guideLst>
        <p:guide orient="horz" pos="1800"/>
        <p:guide pos="2880"/>
      </p:guideLst>
    </p:cSldViewPr>
  </p:slideViewPr>
  <p:notesTextViewPr>
    <p:cViewPr>
      <p:scale>
        <a:sx n="100" d="100"/>
        <a:sy n="100" d="100"/>
      </p:scale>
      <p:origin x="0" y="0"/>
    </p:cViewPr>
  </p:notesTextViewPr>
  <p:notesViewPr>
    <p:cSldViewPr snapToGrid="0" snapToObjects="1">
      <p:cViewPr varScale="1">
        <p:scale>
          <a:sx n="75" d="100"/>
          <a:sy n="75" d="100"/>
        </p:scale>
        <p:origin x="3504" y="1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8427AD-39AF-714B-BE2A-A07AFF166E4C}" type="datetimeFigureOut">
              <a:rPr lang="en-US" smtClean="0"/>
              <a:pPr/>
              <a:t>8/17/17</a:t>
            </a:fld>
            <a:endParaRPr lang="en-US"/>
          </a:p>
        </p:txBody>
      </p:sp>
      <p:sp>
        <p:nvSpPr>
          <p:cNvPr id="4" name="Slide Image Placeholder 3"/>
          <p:cNvSpPr>
            <a:spLocks noGrp="1" noRot="1" noChangeAspect="1"/>
          </p:cNvSpPr>
          <p:nvPr>
            <p:ph type="sldImg" idx="2"/>
          </p:nvPr>
        </p:nvSpPr>
        <p:spPr>
          <a:xfrm>
            <a:off x="1476375" y="90488"/>
            <a:ext cx="3995738" cy="2498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96537" y="2710673"/>
            <a:ext cx="6470595" cy="634638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6173787" y="457200"/>
            <a:ext cx="684213" cy="457200"/>
          </a:xfrm>
          <a:prstGeom prst="rect">
            <a:avLst/>
          </a:prstGeom>
        </p:spPr>
        <p:txBody>
          <a:bodyPr vert="horz" lIns="91440" tIns="45720" rIns="91440" bIns="45720" rtlCol="0" anchor="b"/>
          <a:lstStyle>
            <a:lvl1pPr algn="r">
              <a:defRPr sz="1200"/>
            </a:lvl1pPr>
          </a:lstStyle>
          <a:p>
            <a:fld id="{26E95D70-5929-DC41-8858-24B3D5E9185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6375" y="90488"/>
            <a:ext cx="3995738" cy="2498725"/>
          </a:xfrm>
        </p:spPr>
      </p:sp>
      <p:sp>
        <p:nvSpPr>
          <p:cNvPr id="3" name="Notes Placeholder 2"/>
          <p:cNvSpPr>
            <a:spLocks noGrp="1"/>
          </p:cNvSpPr>
          <p:nvPr>
            <p:ph type="body" idx="1"/>
          </p:nvPr>
        </p:nvSpPr>
        <p:spPr/>
        <p:txBody>
          <a:bodyPr>
            <a:normAutofit lnSpcReduction="10000"/>
          </a:bodyPr>
          <a:lstStyle/>
          <a:p>
            <a:r>
              <a:rPr lang="en-US" sz="2000" dirty="0" smtClean="0"/>
              <a:t>Today we are</a:t>
            </a:r>
            <a:r>
              <a:rPr lang="en-US" sz="2000" baseline="0" dirty="0" smtClean="0"/>
              <a:t> </a:t>
            </a:r>
            <a:r>
              <a:rPr lang="en-US" sz="2000" dirty="0" smtClean="0"/>
              <a:t>studying Simon of Cyrene, because</a:t>
            </a:r>
            <a:r>
              <a:rPr lang="en-US" sz="2000" baseline="0" dirty="0" smtClean="0"/>
              <a:t> he’s</a:t>
            </a:r>
            <a:r>
              <a:rPr lang="en-US" sz="2000" dirty="0" smtClean="0"/>
              <a:t> a man who has helped</a:t>
            </a:r>
            <a:r>
              <a:rPr lang="en-US" sz="2000" baseline="0" dirty="0" smtClean="0"/>
              <a:t> me</a:t>
            </a:r>
            <a:r>
              <a:rPr lang="mr-IN" sz="2000" baseline="0" dirty="0" smtClean="0"/>
              <a:t>…</a:t>
            </a:r>
            <a:r>
              <a:rPr lang="en-US" sz="2000" baseline="0" dirty="0" smtClean="0"/>
              <a:t>He’s helped me see that no matter how difficult of a situation life presents </a:t>
            </a:r>
            <a:r>
              <a:rPr lang="mr-IN" sz="2000" baseline="0" dirty="0" smtClean="0"/>
              <a:t>–</a:t>
            </a:r>
            <a:r>
              <a:rPr lang="en-US" sz="2000" baseline="0" dirty="0" smtClean="0"/>
              <a:t> ordinary people like me and you can honor God in unexpected circumstances.</a:t>
            </a:r>
          </a:p>
          <a:p>
            <a:endParaRPr lang="en-US" sz="2000" baseline="0" dirty="0" smtClean="0"/>
          </a:p>
          <a:p>
            <a:r>
              <a:rPr lang="en-US" sz="2000" baseline="0" dirty="0" smtClean="0"/>
              <a:t>Simon is a man who served in a capacity greater than any of us will directly experience, but who teaches us amazing lessons we can use over and over and over in life.  And although m</a:t>
            </a:r>
            <a:r>
              <a:rPr lang="en-US" sz="2000" dirty="0" smtClean="0"/>
              <a:t>any Christians have heard his name</a:t>
            </a:r>
            <a:r>
              <a:rPr lang="mr-IN" sz="2000" dirty="0" smtClean="0"/>
              <a:t>…</a:t>
            </a:r>
            <a:r>
              <a:rPr lang="en-US" sz="2000" dirty="0" smtClean="0"/>
              <a:t> few have stopped to really consider his perspective.  Let’s learn from him together today beginning in Matthew 27</a:t>
            </a:r>
            <a:r>
              <a:rPr lang="mr-IN" sz="2000" dirty="0" smtClean="0"/>
              <a:t>…</a:t>
            </a:r>
            <a:endParaRPr lang="en-US" sz="2000" dirty="0" smtClean="0"/>
          </a:p>
          <a:p>
            <a:endParaRPr lang="en-US" sz="2000" dirty="0" smtClean="0"/>
          </a:p>
          <a:p>
            <a:r>
              <a:rPr lang="en-US" sz="2000" dirty="0" smtClean="0"/>
              <a:t>In </a:t>
            </a:r>
            <a:r>
              <a:rPr lang="en-US" sz="2000" dirty="0" smtClean="0"/>
              <a:t>Matthew 16:24, Jesus prophesies</a:t>
            </a:r>
            <a:r>
              <a:rPr lang="en-US" sz="2000" baseline="0" dirty="0" smtClean="0"/>
              <a:t> about His crucifixion – and in doing so </a:t>
            </a:r>
            <a:r>
              <a:rPr lang="en-US" sz="2000" dirty="0" smtClean="0"/>
              <a:t>tells us</a:t>
            </a:r>
            <a:r>
              <a:rPr lang="en-US" sz="2000" baseline="0" dirty="0" smtClean="0"/>
              <a:t> an important lesson:</a:t>
            </a:r>
          </a:p>
          <a:p>
            <a:endParaRPr lang="en-US" sz="2000" baseline="0" dirty="0" smtClean="0"/>
          </a:p>
          <a:p>
            <a:r>
              <a:rPr lang="en-US" sz="2000" dirty="0" smtClean="0"/>
              <a:t>Then Jesus said to His disciples, “If anyone wishes to come after Me, he must deny himself, and take up his cross and follow Me.</a:t>
            </a:r>
          </a:p>
          <a:p>
            <a:endParaRPr lang="en-US" sz="2000" dirty="0" smtClean="0"/>
          </a:p>
          <a:p>
            <a:r>
              <a:rPr lang="en-US" sz="2000" dirty="0" smtClean="0"/>
              <a:t>Every</a:t>
            </a:r>
            <a:r>
              <a:rPr lang="en-US" sz="2000" baseline="0" dirty="0" smtClean="0"/>
              <a:t> Christian is responsible for following Jesus spiritually, but today I want to take you back to the Gospels to study about the one man who literally TOOK UP and Carried the Cross of Jesus… Simon of Cyrene…  Because when we see how Simon served the Lord in this unexpected encounter – we learn some powerful lessons that </a:t>
            </a:r>
            <a:r>
              <a:rPr lang="en-US" sz="2000" baseline="0" dirty="0" err="1" smtClean="0"/>
              <a:t>compell</a:t>
            </a:r>
            <a:r>
              <a:rPr lang="en-US" sz="2000" baseline="0" dirty="0" smtClean="0"/>
              <a:t> us to follow Christ as well.</a:t>
            </a:r>
            <a:endParaRPr lang="en-US" sz="2000" dirty="0" smtClean="0"/>
          </a:p>
          <a:p>
            <a:endParaRPr lang="en-US" sz="2000" dirty="0"/>
          </a:p>
        </p:txBody>
      </p:sp>
      <p:sp>
        <p:nvSpPr>
          <p:cNvPr id="4" name="Slide Number Placeholder 3"/>
          <p:cNvSpPr>
            <a:spLocks noGrp="1"/>
          </p:cNvSpPr>
          <p:nvPr>
            <p:ph type="sldNum" sz="quarter" idx="10"/>
          </p:nvPr>
        </p:nvSpPr>
        <p:spPr/>
        <p:txBody>
          <a:bodyPr/>
          <a:lstStyle/>
          <a:p>
            <a:fld id="{26E95D70-5929-DC41-8858-24B3D5E91856}"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6375" y="90488"/>
            <a:ext cx="3995738" cy="2498725"/>
          </a:xfrm>
        </p:spPr>
      </p:sp>
      <p:sp>
        <p:nvSpPr>
          <p:cNvPr id="3" name="Notes Placeholder 2"/>
          <p:cNvSpPr>
            <a:spLocks noGrp="1"/>
          </p:cNvSpPr>
          <p:nvPr>
            <p:ph type="body" idx="1"/>
          </p:nvPr>
        </p:nvSpPr>
        <p:spPr>
          <a:xfrm>
            <a:off x="196537" y="2589713"/>
            <a:ext cx="6470595" cy="6467344"/>
          </a:xfrm>
        </p:spPr>
        <p:txBody>
          <a:bodyPr>
            <a:noAutofit/>
          </a:bodyPr>
          <a:lstStyle/>
          <a:p>
            <a:r>
              <a:rPr lang="en-US" sz="1600" dirty="0" smtClean="0"/>
              <a:t>CYRENE</a:t>
            </a:r>
            <a:r>
              <a:rPr lang="en-US" sz="1600" baseline="0" dirty="0" smtClean="0"/>
              <a:t> (Matt’s account) – location not only distinguishes him from other Simon’s in the gospels – but reveals that this a man who is most likely traveling to Jerusalem to observe Passover. Cyrene was a major city in </a:t>
            </a:r>
            <a:r>
              <a:rPr lang="en-US" sz="1600" baseline="0" dirty="0" err="1" smtClean="0"/>
              <a:t>Lybia</a:t>
            </a:r>
            <a:r>
              <a:rPr lang="en-US" sz="1600" baseline="0" dirty="0" smtClean="0"/>
              <a:t> in northern Africa where a large number of Jews lived. Some people from Cyrene were present in Acts 2:10…and Acts 6:9 even mentions a </a:t>
            </a:r>
            <a:r>
              <a:rPr lang="en-US" sz="1600" baseline="0" dirty="0" err="1" smtClean="0"/>
              <a:t>synogoge</a:t>
            </a:r>
            <a:r>
              <a:rPr lang="en-US" sz="1600" baseline="0" dirty="0" smtClean="0"/>
              <a:t> in Cyrene.</a:t>
            </a:r>
          </a:p>
          <a:p>
            <a:endParaRPr lang="en-US" sz="1600" baseline="0" dirty="0" smtClean="0"/>
          </a:p>
          <a:p>
            <a:r>
              <a:rPr lang="en-US" sz="1600" baseline="0" dirty="0" smtClean="0"/>
              <a:t>RUFUS (Mark’s account) – likely indicates the conversion of the family and their knowledge within the church – because Mark speaks of them with the understanding that his original audience will immediately recognize their names.  How special that he is not remembered just as “muscle” but as a father. Paul speaks of his closeness with Rufus and his mother in Rom 16:13.  Possibly Alexander in Acts 19:33 – who wasn’t immediately recognized as a Jew….  And it is people of Cyrene who boldly come to Antioch in Acts 11:20 preaching to the Gentiles.</a:t>
            </a:r>
          </a:p>
          <a:p>
            <a:endParaRPr lang="en-US" sz="1600" baseline="0" dirty="0" smtClean="0"/>
          </a:p>
          <a:p>
            <a:r>
              <a:rPr lang="en-US" sz="1600" baseline="0" dirty="0" smtClean="0"/>
              <a:t>LED HIM AWAY – Luke helps us understand the timeline and the connection between what John records (that Jesus carried his cross) as clearly Jesus did BEGIN to carry his cross, and for un-stated reason, Simon was compelled to carry it the rest of the way.</a:t>
            </a:r>
          </a:p>
          <a:p>
            <a:r>
              <a:rPr lang="en-US" sz="1600" baseline="0" dirty="0" smtClean="0"/>
              <a:t>Behind Jesus – He literally is following Jesus, carrying the cross Jesus would soon die on.  The grim reality is that Simon is helping to EXECUTE this man.  Would you want to help execute a person whose crimes or trial you know nothing about?  Of course not! No wonder he is pressed into this service!  And if you WERE forced to assist – wouldn’t you want to find out as much as you could </a:t>
            </a:r>
            <a:r>
              <a:rPr lang="en-US" sz="1600" baseline="0" dirty="0" err="1" smtClean="0"/>
              <a:t>afterwords</a:t>
            </a:r>
            <a:r>
              <a:rPr lang="en-US" sz="1600" baseline="0" dirty="0" smtClean="0"/>
              <a:t> – to know what had just happened.</a:t>
            </a:r>
            <a:endParaRPr lang="en-US" sz="1600" dirty="0"/>
          </a:p>
        </p:txBody>
      </p:sp>
      <p:sp>
        <p:nvSpPr>
          <p:cNvPr id="4" name="Slide Number Placeholder 3"/>
          <p:cNvSpPr>
            <a:spLocks noGrp="1"/>
          </p:cNvSpPr>
          <p:nvPr>
            <p:ph type="sldNum" sz="quarter" idx="10"/>
          </p:nvPr>
        </p:nvSpPr>
        <p:spPr/>
        <p:txBody>
          <a:bodyPr/>
          <a:lstStyle/>
          <a:p>
            <a:fld id="{26E95D70-5929-DC41-8858-24B3D5E9185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6375" y="90488"/>
            <a:ext cx="3995738" cy="2498725"/>
          </a:xfrm>
        </p:spPr>
      </p:sp>
      <p:sp>
        <p:nvSpPr>
          <p:cNvPr id="3" name="Notes Placeholder 2"/>
          <p:cNvSpPr>
            <a:spLocks noGrp="1"/>
          </p:cNvSpPr>
          <p:nvPr>
            <p:ph type="body" idx="1"/>
          </p:nvPr>
        </p:nvSpPr>
        <p:spPr/>
        <p:txBody>
          <a:bodyPr>
            <a:normAutofit fontScale="92500"/>
          </a:bodyPr>
          <a:lstStyle/>
          <a:p>
            <a:r>
              <a:rPr lang="en-US" sz="1200" b="0" i="0" kern="1200" dirty="0" smtClean="0">
                <a:solidFill>
                  <a:schemeClr val="tx1"/>
                </a:solidFill>
                <a:effectLst/>
                <a:latin typeface="+mn-lt"/>
                <a:ea typeface="+mn-ea"/>
                <a:cs typeface="+mn-cs"/>
              </a:rPr>
              <a:t>In life sometimes you're closest to the Lord when you're serving in the most unexpected most difficult way.</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For Simon, serving  in this difficult and unexpected situation, he</a:t>
            </a:r>
            <a:r>
              <a:rPr lang="en-US" sz="1200" b="0" i="0" kern="1200" baseline="0" dirty="0" smtClean="0">
                <a:solidFill>
                  <a:schemeClr val="tx1"/>
                </a:solidFill>
                <a:effectLst/>
                <a:latin typeface="+mn-lt"/>
                <a:ea typeface="+mn-ea"/>
                <a:cs typeface="+mn-cs"/>
              </a:rPr>
              <a:t> was </a:t>
            </a:r>
            <a:r>
              <a:rPr lang="en-US" sz="1200" b="0" i="0" kern="1200" dirty="0" smtClean="0">
                <a:solidFill>
                  <a:schemeClr val="tx1"/>
                </a:solidFill>
                <a:effectLst/>
                <a:latin typeface="+mn-lt"/>
                <a:ea typeface="+mn-ea"/>
                <a:cs typeface="+mn-cs"/>
              </a:rPr>
              <a:t>able to see things and learn things he would not have been able to really know any other way.   And the same can</a:t>
            </a:r>
            <a:r>
              <a:rPr lang="en-US" sz="1200" b="0" i="0" kern="1200" baseline="0" dirty="0" smtClean="0">
                <a:solidFill>
                  <a:schemeClr val="tx1"/>
                </a:solidFill>
                <a:effectLst/>
                <a:latin typeface="+mn-lt"/>
                <a:ea typeface="+mn-ea"/>
                <a:cs typeface="+mn-cs"/>
              </a:rPr>
              <a:t> be true for us.</a:t>
            </a:r>
            <a:r>
              <a:rPr lang="en-US" sz="1200" b="0" i="0" kern="1200" dirty="0" smtClean="0">
                <a:solidFill>
                  <a:schemeClr val="tx1"/>
                </a:solidFill>
                <a:effectLst/>
                <a:latin typeface="+mn-lt"/>
                <a:ea typeface="+mn-ea"/>
                <a:cs typeface="+mn-cs"/>
              </a:rPr>
              <a:t>  In these moments</a:t>
            </a:r>
            <a:r>
              <a:rPr lang="en-US" sz="1200" b="0" i="0" kern="1200" baseline="0" dirty="0" smtClean="0">
                <a:solidFill>
                  <a:schemeClr val="tx1"/>
                </a:solidFill>
                <a:effectLst/>
                <a:latin typeface="+mn-lt"/>
                <a:ea typeface="+mn-ea"/>
                <a:cs typeface="+mn-cs"/>
              </a:rPr>
              <a:t> we not only have a front row seat to view the events, but we are thrust into the middle of a situation because our help is needed.  And even if we shoulder a heavy load </a:t>
            </a:r>
            <a:r>
              <a:rPr lang="mr-IN" sz="1200" b="0" i="0" kern="1200" baseline="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 the story still isn’t about us.  The more clearly we see what’s unfolding </a:t>
            </a:r>
            <a:r>
              <a:rPr lang="mr-IN" sz="1200" b="0" i="0" kern="1200" baseline="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 the more obvious it becomes that it is GOD who deserves our focus.</a:t>
            </a: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When thrust into these challenges </a:t>
            </a:r>
            <a:r>
              <a:rPr lang="mr-IN" sz="1200" b="0" i="0"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you may even</a:t>
            </a:r>
            <a:r>
              <a:rPr lang="en-US" sz="1200" b="0" i="0" kern="1200" baseline="0" dirty="0" smtClean="0">
                <a:solidFill>
                  <a:schemeClr val="tx1"/>
                </a:solidFill>
                <a:effectLst/>
                <a:latin typeface="+mn-lt"/>
                <a:ea typeface="+mn-ea"/>
                <a:cs typeface="+mn-cs"/>
              </a:rPr>
              <a:t> become driven to learn more and follow up </a:t>
            </a:r>
            <a:r>
              <a:rPr lang="mr-IN" sz="1200" b="0" i="0" kern="1200" baseline="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 after the immediate need has passed.  </a:t>
            </a:r>
          </a:p>
          <a:p>
            <a:endParaRPr lang="en-US" sz="1200" b="0" i="0" kern="1200" baseline="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dirty="0" smtClean="0"/>
          </a:p>
          <a:p>
            <a:r>
              <a:rPr lang="en-US" dirty="0" smtClean="0"/>
              <a:t>HUMANITY</a:t>
            </a:r>
            <a:r>
              <a:rPr lang="en-US" dirty="0" smtClean="0"/>
              <a:t>: On this point, I would like to help us separate FACT</a:t>
            </a:r>
            <a:r>
              <a:rPr lang="en-US" baseline="0" dirty="0" smtClean="0"/>
              <a:t> from Tradition.  You’ve seen each verse on the screen and in your Bibles this morning: and you see that none of them say Jesus fell or stumbled in carrying His cross.   Now, </a:t>
            </a:r>
            <a:r>
              <a:rPr lang="en-US" dirty="0" smtClean="0"/>
              <a:t>Catholic Traditions</a:t>
            </a:r>
            <a:r>
              <a:rPr lang="en-US" baseline="0" dirty="0" smtClean="0"/>
              <a:t> teach that Jesus fell 3 times carrying the cross. These are included in the traditional stations of the cross.  But Jesus falling is NO WHERE mentioned in the Scripture.  It is not wrong to speculate on the likely circumstances – but it is important to distinguish between what can be PROVEN from the Bible and what is only speculation. The idea that Jesus fell is absent even from historical speculation until the Middle Ages. So please be aware of this.</a:t>
            </a:r>
          </a:p>
          <a:p>
            <a:endParaRPr lang="en-US" baseline="0" dirty="0" smtClean="0"/>
          </a:p>
          <a:p>
            <a:r>
              <a:rPr lang="en-US" baseline="0" dirty="0" smtClean="0"/>
              <a:t>So while we can’t say for sure WHY the cross was given to Simon – we do know what Simon saw: He saw a man on the edge of death.  A man who had been beaten, bloodied, and bullied. Just steps ahead of him – Simon saw the obvious – He saw a MAN.  TODAY, we need to remember the humanity of Jesus. That he left heaven and became flesh – so that He could be a SACRIFICE to pay for our SINS.  John 1:1-5, 10-14</a:t>
            </a:r>
          </a:p>
          <a:p>
            <a:endParaRPr lang="en-US" baseline="0" dirty="0" smtClean="0"/>
          </a:p>
          <a:p>
            <a:r>
              <a:rPr lang="en-US" dirty="0" smtClean="0"/>
              <a:t>SELFLESSNESS:</a:t>
            </a:r>
            <a:r>
              <a:rPr lang="en-US" baseline="0" dirty="0" smtClean="0"/>
              <a:t> Of the three criminals led to their death that day – Jesus stands out because He thinks not of his own pain – but of the suffering of others.  The COMPASSION of Jesus while at his lowest point is inspiring.   Notice also, that Jesus isn’t just speaking about his love for these women – but Jesus is actually prophesying about the future! Jesus is claiming to have knowledge of what is to come – that SURELY had to make Simon curious who this man was.  </a:t>
            </a:r>
          </a:p>
          <a:p>
            <a:endParaRPr lang="en-US" baseline="0" dirty="0" smtClean="0"/>
          </a:p>
          <a:p>
            <a:r>
              <a:rPr lang="en-US" baseline="0" dirty="0" smtClean="0"/>
              <a:t>Includes His “Restraint”  He could have called legions of angels…but He suffered instead.</a:t>
            </a:r>
          </a:p>
          <a:p>
            <a:endParaRPr lang="en-US" baseline="0" dirty="0" smtClean="0"/>
          </a:p>
          <a:p>
            <a:r>
              <a:rPr lang="en-US" baseline="0" dirty="0" smtClean="0"/>
              <a:t>PRIVILEDGE:  Simon goes down in history as the man who got closer to Jesus.  He had a difficult cross to bear – but he was closer to Jesus. He had his plan changed – but He was closer to Jesus.  He followed Jesus to Golgotha, and it made all the difference because Jesus is the CHRIST</a:t>
            </a:r>
            <a:r>
              <a:rPr lang="en-US" sz="1600" b="1" baseline="0" dirty="0" smtClean="0"/>
              <a:t>.  The cross Simon carried was used by the soldiers to kill Jesus – but it was used by God to save mankind!</a:t>
            </a:r>
          </a:p>
          <a:p>
            <a:endParaRPr lang="en-US" sz="1600" b="1" baseline="0" dirty="0" smtClean="0"/>
          </a:p>
          <a:p>
            <a:r>
              <a:rPr lang="en-US" sz="1600" b="1" baseline="0" dirty="0" smtClean="0"/>
              <a:t>Simon’s work that day was honorable and helpful in the Plan of God.  May each of us accept that WHATEVER way we serve the Lord – there is honor in it because we are </a:t>
            </a:r>
            <a:r>
              <a:rPr lang="en-US" sz="1600" b="1" baseline="0" dirty="0" smtClean="0"/>
              <a:t>useful </a:t>
            </a:r>
            <a:r>
              <a:rPr lang="en-US" sz="1600" b="1" baseline="0" dirty="0" smtClean="0"/>
              <a:t>to God.</a:t>
            </a:r>
            <a:endParaRPr lang="en-US" sz="1600" b="1" dirty="0"/>
          </a:p>
        </p:txBody>
      </p:sp>
      <p:sp>
        <p:nvSpPr>
          <p:cNvPr id="4" name="Slide Number Placeholder 3"/>
          <p:cNvSpPr>
            <a:spLocks noGrp="1"/>
          </p:cNvSpPr>
          <p:nvPr>
            <p:ph type="sldNum" sz="quarter" idx="10"/>
          </p:nvPr>
        </p:nvSpPr>
        <p:spPr/>
        <p:txBody>
          <a:bodyPr/>
          <a:lstStyle/>
          <a:p>
            <a:fld id="{26E95D70-5929-DC41-8858-24B3D5E9185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6375" y="90488"/>
            <a:ext cx="3995738" cy="2498725"/>
          </a:xfrm>
        </p:spPr>
      </p:sp>
      <p:sp>
        <p:nvSpPr>
          <p:cNvPr id="3" name="Notes Placeholder 2"/>
          <p:cNvSpPr>
            <a:spLocks noGrp="1"/>
          </p:cNvSpPr>
          <p:nvPr>
            <p:ph type="body" idx="1"/>
          </p:nvPr>
        </p:nvSpPr>
        <p:spPr/>
        <p:txBody>
          <a:bodyPr>
            <a:normAutofit fontScale="92500" lnSpcReduction="10000"/>
          </a:bodyPr>
          <a:lstStyle/>
          <a:p>
            <a:r>
              <a:rPr lang="en-US" sz="1400" dirty="0" smtClean="0"/>
              <a:t>GOOD SAMARIATAN:  Mercy is Often Messy </a:t>
            </a:r>
            <a:r>
              <a:rPr lang="mr-IN" sz="1400" dirty="0" smtClean="0"/>
              <a:t>–</a:t>
            </a:r>
            <a:r>
              <a:rPr lang="en-US" sz="1400" dirty="0" smtClean="0"/>
              <a:t> That’s why so few step</a:t>
            </a:r>
            <a:r>
              <a:rPr lang="en-US" sz="1400" baseline="0" dirty="0" smtClean="0"/>
              <a:t> in to act.  Like Simon </a:t>
            </a:r>
            <a:r>
              <a:rPr lang="mr-IN" sz="1400" baseline="0" dirty="0" smtClean="0"/>
              <a:t>–</a:t>
            </a:r>
            <a:r>
              <a:rPr lang="en-US" sz="1400" baseline="0" dirty="0" smtClean="0"/>
              <a:t> let us show mercy to those around us who are suffering. To those who are in our path.</a:t>
            </a:r>
            <a:endParaRPr lang="en-US" sz="1400" dirty="0" smtClean="0"/>
          </a:p>
          <a:p>
            <a:endParaRPr lang="en-US" sz="1400" dirty="0" smtClean="0"/>
          </a:p>
          <a:p>
            <a:r>
              <a:rPr lang="en-US" sz="1400" dirty="0" smtClean="0"/>
              <a:t>UNEXPECTED</a:t>
            </a:r>
            <a:r>
              <a:rPr lang="en-US" sz="1400" dirty="0" smtClean="0"/>
              <a:t>:</a:t>
            </a:r>
            <a:r>
              <a:rPr lang="en-US" sz="1400" baseline="0" dirty="0" smtClean="0"/>
              <a:t> Sometimes you find the cross – and sometimes the cross finds YOU!  </a:t>
            </a:r>
          </a:p>
          <a:p>
            <a:r>
              <a:rPr lang="en-US" sz="1400" baseline="0" dirty="0" smtClean="0"/>
              <a:t>Simon planned to “pass by” but God had other plans.  He has come for Passover and is now disqualified from participating because he would be unclean</a:t>
            </a:r>
            <a:r>
              <a:rPr lang="en-US" sz="1400" baseline="0" dirty="0" smtClean="0"/>
              <a:t>.</a:t>
            </a:r>
          </a:p>
          <a:p>
            <a:r>
              <a:rPr lang="en-US" sz="1400" baseline="0" dirty="0" smtClean="0"/>
              <a:t>This was not on his calendar.  While it is likely he was traveling for Passover </a:t>
            </a:r>
            <a:r>
              <a:rPr lang="mr-IN" sz="1400" baseline="0" dirty="0" smtClean="0"/>
              <a:t>–</a:t>
            </a:r>
            <a:r>
              <a:rPr lang="en-US" sz="1400" baseline="0" dirty="0" smtClean="0"/>
              <a:t> we can’t be certain </a:t>
            </a:r>
            <a:r>
              <a:rPr lang="mr-IN" sz="1400" baseline="0" dirty="0" smtClean="0"/>
              <a:t>–</a:t>
            </a:r>
            <a:r>
              <a:rPr lang="en-US" sz="1400" baseline="0" dirty="0" smtClean="0"/>
              <a:t> we CAN be certain that helping to carry the Lord’s cross was not what he had planned.  &gt;&gt; The Bible equips us. We need to read, study, and apply the Scriptures because we don’t know when we are going to be called upon to serve God in an unexpected way.</a:t>
            </a:r>
            <a:endParaRPr lang="en-US" sz="1400" baseline="0" dirty="0" smtClean="0"/>
          </a:p>
          <a:p>
            <a:endParaRPr lang="en-US" sz="1400" baseline="0" dirty="0" smtClean="0"/>
          </a:p>
          <a:p>
            <a:r>
              <a:rPr lang="en-US" sz="1400" baseline="0" dirty="0" smtClean="0"/>
              <a:t>PRESSURE: </a:t>
            </a:r>
            <a:r>
              <a:rPr lang="en-US" sz="1400" kern="1200" dirty="0" smtClean="0">
                <a:solidFill>
                  <a:schemeClr val="tx1"/>
                </a:solidFill>
                <a:latin typeface="+mn-lt"/>
                <a:ea typeface="+mn-ea"/>
                <a:cs typeface="+mn-cs"/>
              </a:rPr>
              <a:t>...Our plans and Gods plans aren't the same.  Simon surely hadn't planned on assisting with an execution during this trip to Jerusalem. Surely this didn't immediately seem like a privilege...but we can see this two ways.  Sadly, we see the obvious. The Romans used Simon to carry out this unjust execution.  But, God used this event to save the souls of mankind...and used Simon to play one of the only compassionate roles in this story.  The soldiers were cruel. The Scribes and Pharisees were hate filled. But Simon is the reluctant servant. Simon lessened the pain and burden of Christ when no others could. There are times we may feel reluctant to serve. But whenever we can show compassion and aid in the mission of Christ it is a privilege. Have you been pressed into service before?  Nudged, urged, volunteered for something you weren't really aiming to do.</a:t>
            </a:r>
          </a:p>
          <a:p>
            <a:endParaRPr lang="en-US" sz="14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**So when someone pushes you to teach a class, lead a song, help a fellow Christian – even if</a:t>
            </a:r>
            <a:r>
              <a:rPr lang="en-US" sz="1400" kern="1200" baseline="0" dirty="0" smtClean="0">
                <a:solidFill>
                  <a:schemeClr val="tx1"/>
                </a:solidFill>
                <a:latin typeface="+mn-lt"/>
                <a:ea typeface="+mn-ea"/>
                <a:cs typeface="+mn-cs"/>
              </a:rPr>
              <a:t> you are reluctant – think of Simon and remember what Jesus said in Matthew 25:40 -- The King will answer and say to them, ‘Truly I say to you, to the extent that you did it to one of these brothers of Mine, even the least of them, you did it to Me.’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baseline="0" dirty="0" smtClean="0">
                <a:solidFill>
                  <a:schemeClr val="tx1"/>
                </a:solidFill>
                <a:latin typeface="+mn-lt"/>
                <a:ea typeface="+mn-ea"/>
                <a:cs typeface="+mn-cs"/>
              </a:rPr>
              <a:t>PARENT OF…  IT is a special honor for Simon to be known as the father of sons who were so well loved and well respected among the early church.  IT reminds us that Simon was a Godly influence on his children.  One day every parent here will be introduced as the “dad of… or the mom of…”   Raise your children well, so that this will be an introduction you can be proud of!  Teach your children God’s word – and LIVE IT FOR THEM vividly so they will see an active and living faith.</a:t>
            </a:r>
            <a:endParaRPr lang="en-US" sz="1400" dirty="0"/>
          </a:p>
        </p:txBody>
      </p:sp>
      <p:sp>
        <p:nvSpPr>
          <p:cNvPr id="4" name="Slide Number Placeholder 3"/>
          <p:cNvSpPr>
            <a:spLocks noGrp="1"/>
          </p:cNvSpPr>
          <p:nvPr>
            <p:ph type="sldNum" sz="quarter" idx="10"/>
          </p:nvPr>
        </p:nvSpPr>
        <p:spPr/>
        <p:txBody>
          <a:bodyPr/>
          <a:lstStyle/>
          <a:p>
            <a:fld id="{26E95D70-5929-DC41-8858-24B3D5E91856}" type="slidenum">
              <a:rPr lang="en-US" smtClean="0"/>
              <a:pPr/>
              <a:t>4</a:t>
            </a:fld>
            <a:endParaRPr lang="en-US"/>
          </a:p>
        </p:txBody>
      </p:sp>
    </p:spTree>
    <p:extLst>
      <p:ext uri="{BB962C8B-B14F-4D97-AF65-F5344CB8AC3E}">
        <p14:creationId xmlns:p14="http://schemas.microsoft.com/office/powerpoint/2010/main" val="541065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6375" y="90488"/>
            <a:ext cx="3995738" cy="2498725"/>
          </a:xfrm>
        </p:spPr>
      </p:sp>
      <p:sp>
        <p:nvSpPr>
          <p:cNvPr id="3" name="Notes Placeholder 2"/>
          <p:cNvSpPr>
            <a:spLocks noGrp="1"/>
          </p:cNvSpPr>
          <p:nvPr>
            <p:ph type="body" idx="1"/>
          </p:nvPr>
        </p:nvSpPr>
        <p:spPr/>
        <p:txBody>
          <a:bodyPr>
            <a:normAutofit/>
          </a:bodyPr>
          <a:lstStyle/>
          <a:p>
            <a:r>
              <a:rPr lang="en-US" sz="1800" dirty="0" smtClean="0"/>
              <a:t>Will we</a:t>
            </a:r>
            <a:r>
              <a:rPr lang="en-US" sz="1800" baseline="0" dirty="0" smtClean="0"/>
              <a:t> bear the Cross of Christ?  Hebrews 13 reminds us that we all</a:t>
            </a:r>
          </a:p>
          <a:p>
            <a:endParaRPr lang="en-US" sz="1800" baseline="0" dirty="0" smtClean="0"/>
          </a:p>
          <a:p>
            <a:r>
              <a:rPr lang="en-US" sz="1800" baseline="0" dirty="0" smtClean="0"/>
              <a:t>On that unforgettable Day – God looked down on His ONLY Son – dying to bring salvation to mankind – and in that scene God saw Simon.</a:t>
            </a:r>
          </a:p>
          <a:p>
            <a:endParaRPr lang="en-US" sz="1800" baseline="0" dirty="0" smtClean="0"/>
          </a:p>
          <a:p>
            <a:r>
              <a:rPr lang="en-US" sz="1800" baseline="0" dirty="0" smtClean="0"/>
              <a:t>One poet said it this way… </a:t>
            </a:r>
          </a:p>
          <a:p>
            <a:pPr lvl="1"/>
            <a:r>
              <a:rPr lang="en-US" sz="1800" baseline="0" dirty="0" smtClean="0"/>
              <a:t>“Yes, Lord, Thou must have looked on Simon,</a:t>
            </a:r>
          </a:p>
          <a:p>
            <a:pPr lvl="1"/>
            <a:r>
              <a:rPr lang="en-US" sz="1800" baseline="0" dirty="0" smtClean="0"/>
              <a:t> Turn Lord and look on me,</a:t>
            </a:r>
          </a:p>
          <a:p>
            <a:pPr lvl="1"/>
            <a:r>
              <a:rPr lang="en-US" sz="1800" baseline="0" dirty="0" smtClean="0"/>
              <a:t> That I may take up courage, </a:t>
            </a:r>
          </a:p>
          <a:p>
            <a:pPr lvl="1"/>
            <a:r>
              <a:rPr lang="en-US" sz="1800" baseline="0" dirty="0" smtClean="0"/>
              <a:t>and bear Thy cross for Thee.”</a:t>
            </a:r>
          </a:p>
          <a:p>
            <a:endParaRPr lang="en-US" sz="1800" baseline="0" dirty="0" smtClean="0"/>
          </a:p>
          <a:p>
            <a:r>
              <a:rPr lang="en-US" sz="1800" baseline="0" dirty="0" smtClean="0"/>
              <a:t>May God give us the courage to take up our Cross and Follow our LORD and SAVIOR – in love, sacrifice and Faith!</a:t>
            </a:r>
            <a:endParaRPr lang="en-US" sz="1800" dirty="0"/>
          </a:p>
        </p:txBody>
      </p:sp>
      <p:sp>
        <p:nvSpPr>
          <p:cNvPr id="4" name="Slide Number Placeholder 3"/>
          <p:cNvSpPr>
            <a:spLocks noGrp="1"/>
          </p:cNvSpPr>
          <p:nvPr>
            <p:ph type="sldNum" sz="quarter" idx="10"/>
          </p:nvPr>
        </p:nvSpPr>
        <p:spPr/>
        <p:txBody>
          <a:bodyPr/>
          <a:lstStyle/>
          <a:p>
            <a:fld id="{26E95D70-5929-DC41-8858-24B3D5E91856}"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8/17/17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8/17/17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8/17/17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8/17/17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3333"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67">
                <a:solidFill>
                  <a:schemeClr val="tx1">
                    <a:tint val="7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E2248-6F52-1147-B0F4-9518474F28CC}" type="datetimeFigureOut">
              <a:rPr lang="en-US" smtClean="0"/>
              <a:pPr/>
              <a:t>8/17/17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DE2248-6F52-1147-B0F4-9518474F28CC}" type="datetimeFigureOut">
              <a:rPr lang="en-US" smtClean="0"/>
              <a:pPr/>
              <a:t>8/17/17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DE2248-6F52-1147-B0F4-9518474F28CC}" type="datetimeFigureOut">
              <a:rPr lang="en-US" smtClean="0"/>
              <a:pPr/>
              <a:t>8/17/17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DE2248-6F52-1147-B0F4-9518474F28CC}" type="datetimeFigureOut">
              <a:rPr lang="en-US" smtClean="0"/>
              <a:pPr/>
              <a:t>8/17/17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E2248-6F52-1147-B0F4-9518474F28CC}" type="datetimeFigureOut">
              <a:rPr lang="en-US" smtClean="0"/>
              <a:pPr/>
              <a:t>8/17/17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67"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8/17/17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67"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8/17/17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amond/>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22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F4DE2248-6F52-1147-B0F4-9518474F28CC}" type="datetimeFigureOut">
              <a:rPr lang="en-US" smtClean="0"/>
              <a:pPr/>
              <a:t>8/17/17</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5FA980E8-25D5-DA44-82EC-4B4C3575DF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
                                        <p:tgtEl>
                                          <p:spTgt spid="3">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up)">
                                      <p:cBhvr>
                                        <p:cTn id="13" dur="500"/>
                                        <p:tgtEl>
                                          <p:spTgt spid="3">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up)">
                                      <p:cBhvr>
                                        <p:cTn id="16" dur="500"/>
                                        <p:tgtEl>
                                          <p:spTgt spid="3">
                                            <p:txEl>
                                              <p:pRg st="3" end="3"/>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up)">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Lst>
  </p:timing>
  <p:txStyles>
    <p:titleStyle>
      <a:lvl1pPr algn="ctr" defTabSz="380985" rtl="0" eaLnBrk="1" latinLnBrk="0" hangingPunct="1">
        <a:spcBef>
          <a:spcPct val="0"/>
        </a:spcBef>
        <a:buNone/>
        <a:defRPr sz="3667" kern="1200">
          <a:solidFill>
            <a:schemeClr val="tx1"/>
          </a:solidFill>
          <a:latin typeface="+mj-lt"/>
          <a:ea typeface="+mj-ea"/>
          <a:cs typeface="+mj-cs"/>
        </a:defRPr>
      </a:lvl1pPr>
    </p:titleStyle>
    <p:bodyStyle>
      <a:lvl1pPr marL="285739" indent="-285739" algn="l" defTabSz="380985" rtl="0" eaLnBrk="1" latinLnBrk="0" hangingPunct="1">
        <a:spcBef>
          <a:spcPct val="20000"/>
        </a:spcBef>
        <a:buFont typeface="Arial"/>
        <a:buChar char="•"/>
        <a:defRPr sz="2667" kern="1200">
          <a:solidFill>
            <a:schemeClr val="tx1"/>
          </a:solidFill>
          <a:latin typeface="+mn-lt"/>
          <a:ea typeface="+mn-ea"/>
          <a:cs typeface="+mn-cs"/>
        </a:defRPr>
      </a:lvl1pPr>
      <a:lvl2pPr marL="619100" indent="-238115" algn="l" defTabSz="380985" rtl="0" eaLnBrk="1" latinLnBrk="0" hangingPunct="1">
        <a:spcBef>
          <a:spcPct val="20000"/>
        </a:spcBef>
        <a:buFont typeface="Arial"/>
        <a:buChar char="–"/>
        <a:defRPr sz="2333" kern="1200">
          <a:solidFill>
            <a:schemeClr val="tx1"/>
          </a:solidFill>
          <a:latin typeface="+mn-lt"/>
          <a:ea typeface="+mn-ea"/>
          <a:cs typeface="+mn-cs"/>
        </a:defRPr>
      </a:lvl2pPr>
      <a:lvl3pPr marL="952462" indent="-190492" algn="l" defTabSz="380985" rtl="0" eaLnBrk="1" latinLnBrk="0" hangingPunct="1">
        <a:spcBef>
          <a:spcPct val="20000"/>
        </a:spcBef>
        <a:buFont typeface="Arial"/>
        <a:buChar char="•"/>
        <a:defRPr sz="2000" kern="1200">
          <a:solidFill>
            <a:schemeClr val="tx1"/>
          </a:solidFill>
          <a:latin typeface="+mn-lt"/>
          <a:ea typeface="+mn-ea"/>
          <a:cs typeface="+mn-cs"/>
        </a:defRPr>
      </a:lvl3pPr>
      <a:lvl4pPr marL="1333447" indent="-190492" algn="l" defTabSz="380985" rtl="0" eaLnBrk="1" latinLnBrk="0" hangingPunct="1">
        <a:spcBef>
          <a:spcPct val="20000"/>
        </a:spcBef>
        <a:buFont typeface="Arial"/>
        <a:buChar char="–"/>
        <a:defRPr sz="1667" kern="1200">
          <a:solidFill>
            <a:schemeClr val="tx1"/>
          </a:solidFill>
          <a:latin typeface="+mn-lt"/>
          <a:ea typeface="+mn-ea"/>
          <a:cs typeface="+mn-cs"/>
        </a:defRPr>
      </a:lvl4pPr>
      <a:lvl5pPr marL="1714431" indent="-190492" algn="l" defTabSz="380985" rtl="0" eaLnBrk="1" latinLnBrk="0" hangingPunct="1">
        <a:spcBef>
          <a:spcPct val="20000"/>
        </a:spcBef>
        <a:buFont typeface="Arial"/>
        <a:buChar char="»"/>
        <a:defRPr sz="1667" kern="1200">
          <a:solidFill>
            <a:schemeClr val="tx1"/>
          </a:solidFill>
          <a:latin typeface="+mn-lt"/>
          <a:ea typeface="+mn-ea"/>
          <a:cs typeface="+mn-cs"/>
        </a:defRPr>
      </a:lvl5pPr>
      <a:lvl6pPr marL="2095416" indent="-190492" algn="l" defTabSz="380985" rtl="0" eaLnBrk="1" latinLnBrk="0" hangingPunct="1">
        <a:spcBef>
          <a:spcPct val="20000"/>
        </a:spcBef>
        <a:buFont typeface="Arial"/>
        <a:buChar char="•"/>
        <a:defRPr sz="1667" kern="1200">
          <a:solidFill>
            <a:schemeClr val="tx1"/>
          </a:solidFill>
          <a:latin typeface="+mn-lt"/>
          <a:ea typeface="+mn-ea"/>
          <a:cs typeface="+mn-cs"/>
        </a:defRPr>
      </a:lvl6pPr>
      <a:lvl7pPr marL="2476401" indent="-190492" algn="l" defTabSz="380985" rtl="0" eaLnBrk="1" latinLnBrk="0" hangingPunct="1">
        <a:spcBef>
          <a:spcPct val="20000"/>
        </a:spcBef>
        <a:buFont typeface="Arial"/>
        <a:buChar char="•"/>
        <a:defRPr sz="1667" kern="1200">
          <a:solidFill>
            <a:schemeClr val="tx1"/>
          </a:solidFill>
          <a:latin typeface="+mn-lt"/>
          <a:ea typeface="+mn-ea"/>
          <a:cs typeface="+mn-cs"/>
        </a:defRPr>
      </a:lvl7pPr>
      <a:lvl8pPr marL="2857386" indent="-190492" algn="l" defTabSz="380985" rtl="0" eaLnBrk="1" latinLnBrk="0" hangingPunct="1">
        <a:spcBef>
          <a:spcPct val="20000"/>
        </a:spcBef>
        <a:buFont typeface="Arial"/>
        <a:buChar char="•"/>
        <a:defRPr sz="1667" kern="1200">
          <a:solidFill>
            <a:schemeClr val="tx1"/>
          </a:solidFill>
          <a:latin typeface="+mn-lt"/>
          <a:ea typeface="+mn-ea"/>
          <a:cs typeface="+mn-cs"/>
        </a:defRPr>
      </a:lvl8pPr>
      <a:lvl9pPr marL="3238370" indent="-190492" algn="l" defTabSz="380985" rtl="0" eaLnBrk="1" latinLnBrk="0" hangingPunct="1">
        <a:spcBef>
          <a:spcPct val="20000"/>
        </a:spcBef>
        <a:buFont typeface="Arial"/>
        <a:buChar char="•"/>
        <a:defRPr sz="1667" kern="1200">
          <a:solidFill>
            <a:schemeClr val="tx1"/>
          </a:solidFill>
          <a:latin typeface="+mn-lt"/>
          <a:ea typeface="+mn-ea"/>
          <a:cs typeface="+mn-cs"/>
        </a:defRPr>
      </a:lvl9pPr>
    </p:bodyStyle>
    <p:otherStyle>
      <a:defPPr>
        <a:defRPr lang="en-US"/>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Take Up His Cross</a:t>
            </a:r>
            <a:endParaRPr lang="en-US" dirty="0"/>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9126" cy="5715000"/>
          </a:xfrm>
          <a:prstGeom prst="rect">
            <a:avLst/>
          </a:prstGeom>
        </p:spPr>
      </p:pic>
    </p:spTree>
  </p:cSld>
  <p:clrMapOvr>
    <a:masterClrMapping/>
  </p:clrMapOvr>
  <p:transition>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Encountering Simon of Cyrene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“As they were coming out, they found a man of </a:t>
            </a:r>
            <a:r>
              <a:rPr lang="en-US" dirty="0" err="1" smtClean="0"/>
              <a:t>﻿﻿Cyrene</a:t>
            </a:r>
            <a:r>
              <a:rPr lang="en-US" dirty="0" smtClean="0"/>
              <a:t> named Simon, </a:t>
            </a:r>
            <a:r>
              <a:rPr lang="en-US" dirty="0" err="1" smtClean="0"/>
              <a:t>﻿﻿whom</a:t>
            </a:r>
            <a:r>
              <a:rPr lang="en-US" dirty="0" smtClean="0"/>
              <a:t> they pressed into service to bear His cross.” Matthew 27:32</a:t>
            </a:r>
          </a:p>
          <a:p>
            <a:r>
              <a:rPr lang="en-US" dirty="0" smtClean="0"/>
              <a:t>“They </a:t>
            </a:r>
            <a:r>
              <a:rPr lang="en-US" dirty="0" err="1" smtClean="0"/>
              <a:t>﻿﻿pressed</a:t>
            </a:r>
            <a:r>
              <a:rPr lang="en-US" dirty="0" smtClean="0"/>
              <a:t> into service a passer-by coming from the country, Simon of Cyrene (the father of Alexander and </a:t>
            </a:r>
            <a:r>
              <a:rPr lang="en-US" dirty="0" err="1" smtClean="0"/>
              <a:t>﻿﻿Rufus</a:t>
            </a:r>
            <a:r>
              <a:rPr lang="en-US" dirty="0" smtClean="0"/>
              <a:t>), to bear His cross.” Mark 15:21</a:t>
            </a:r>
          </a:p>
          <a:p>
            <a:r>
              <a:rPr lang="en-US" dirty="0" smtClean="0"/>
              <a:t>“When they led Him away, they seized a man, Simon of </a:t>
            </a:r>
            <a:r>
              <a:rPr lang="en-US" dirty="0" err="1" smtClean="0"/>
              <a:t>﻿﻿Cyrene</a:t>
            </a:r>
            <a:r>
              <a:rPr lang="en-US" dirty="0" smtClean="0"/>
              <a:t>, coming in from the country, and placed on him the cross to carry behind Jesus.  And following Him was a large crowd of the people, and of women who were </a:t>
            </a:r>
            <a:r>
              <a:rPr lang="en-US" dirty="0" err="1" smtClean="0"/>
              <a:t>﻿﻿﻿﻿mourning</a:t>
            </a:r>
            <a:r>
              <a:rPr lang="en-US" dirty="0" smtClean="0"/>
              <a:t> and lamenting Him.” Luke 23:26-27 </a:t>
            </a:r>
            <a:endParaRPr lang="en-US" dirty="0"/>
          </a:p>
        </p:txBody>
      </p:sp>
    </p:spTree>
  </p:cSld>
  <p:clrMapOvr>
    <a:masterClrMapping/>
  </p:clrMapOvr>
  <p:transition>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721" y="338700"/>
            <a:ext cx="7288044" cy="952500"/>
          </a:xfrm>
        </p:spPr>
        <p:txBody>
          <a:bodyPr>
            <a:normAutofit/>
          </a:bodyPr>
          <a:lstStyle/>
          <a:p>
            <a:r>
              <a:rPr lang="en-US" dirty="0" smtClean="0"/>
              <a:t>Seeing Jesus Through Simon’s Eyes</a:t>
            </a:r>
            <a:endParaRPr lang="en-US" dirty="0"/>
          </a:p>
        </p:txBody>
      </p:sp>
      <p:sp>
        <p:nvSpPr>
          <p:cNvPr id="3" name="Content Placeholder 2"/>
          <p:cNvSpPr>
            <a:spLocks noGrp="1"/>
          </p:cNvSpPr>
          <p:nvPr>
            <p:ph idx="1"/>
          </p:nvPr>
        </p:nvSpPr>
        <p:spPr>
          <a:xfrm>
            <a:off x="635432" y="1333500"/>
            <a:ext cx="7873137" cy="4381500"/>
          </a:xfrm>
        </p:spPr>
        <p:txBody>
          <a:bodyPr>
            <a:normAutofit/>
          </a:bodyPr>
          <a:lstStyle/>
          <a:p>
            <a:r>
              <a:rPr lang="en-US" dirty="0" smtClean="0"/>
              <a:t>Sometimes, We Are Closest To The Lord When Called To Serve In Unexpected Or Difficult Ways.</a:t>
            </a:r>
          </a:p>
          <a:p>
            <a:r>
              <a:rPr lang="en-US" dirty="0" smtClean="0"/>
              <a:t>Simon </a:t>
            </a:r>
            <a:r>
              <a:rPr lang="en-US" dirty="0" smtClean="0"/>
              <a:t>Saw The Humanity of Jesus.</a:t>
            </a:r>
          </a:p>
          <a:p>
            <a:pPr lvl="1"/>
            <a:r>
              <a:rPr lang="en-US" dirty="0" smtClean="0"/>
              <a:t>John 1:1-5, 10-14</a:t>
            </a:r>
          </a:p>
          <a:p>
            <a:r>
              <a:rPr lang="en-US" dirty="0" smtClean="0"/>
              <a:t>Simon Heard The Selfless Compassion of Jesus.</a:t>
            </a:r>
          </a:p>
          <a:p>
            <a:pPr lvl="1"/>
            <a:r>
              <a:rPr lang="en-US" dirty="0" smtClean="0"/>
              <a:t>Luke 23:26-32</a:t>
            </a:r>
          </a:p>
          <a:p>
            <a:r>
              <a:rPr lang="en-US" dirty="0" smtClean="0"/>
              <a:t>Simon Faced The Pressure &amp; The Privilege of Taking Up The </a:t>
            </a:r>
            <a:r>
              <a:rPr lang="en-US" dirty="0" smtClean="0"/>
              <a:t>Cross of Jesus.</a:t>
            </a:r>
          </a:p>
          <a:p>
            <a:pPr lvl="1"/>
            <a:r>
              <a:rPr lang="en-US" dirty="0" smtClean="0"/>
              <a:t>Matthew 25:44-46</a:t>
            </a:r>
            <a:endParaRPr lang="en-US" dirty="0" smtClean="0"/>
          </a:p>
          <a:p>
            <a:endParaRPr lang="en-US" dirty="0"/>
          </a:p>
        </p:txBody>
      </p:sp>
    </p:spTree>
  </p:cSld>
  <p:clrMapOvr>
    <a:masterClrMapping/>
  </p:clrMapOvr>
  <p:transition>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Encountering Simon of Cyrene</a:t>
            </a:r>
            <a:endParaRPr lang="en-US" dirty="0"/>
          </a:p>
        </p:txBody>
      </p:sp>
      <p:sp>
        <p:nvSpPr>
          <p:cNvPr id="3" name="Content Placeholder 2"/>
          <p:cNvSpPr>
            <a:spLocks noGrp="1"/>
          </p:cNvSpPr>
          <p:nvPr>
            <p:ph idx="1"/>
          </p:nvPr>
        </p:nvSpPr>
        <p:spPr/>
        <p:txBody>
          <a:bodyPr>
            <a:normAutofit/>
          </a:bodyPr>
          <a:lstStyle/>
          <a:p>
            <a:r>
              <a:rPr lang="en-US" dirty="0" smtClean="0"/>
              <a:t>Like Simon: When Mercy Is Messy, Be Involved.</a:t>
            </a:r>
            <a:endParaRPr lang="en-US" dirty="0" smtClean="0"/>
          </a:p>
          <a:p>
            <a:r>
              <a:rPr lang="en-US" dirty="0" smtClean="0"/>
              <a:t>Like Simon: When Others Are Nameless, Be Remembered.</a:t>
            </a:r>
          </a:p>
          <a:p>
            <a:r>
              <a:rPr lang="en-US" dirty="0" smtClean="0"/>
              <a:t>Like Simon: When Pressured To Act, Provide Greater Service Than You Ever Imagined.</a:t>
            </a:r>
          </a:p>
          <a:p>
            <a:r>
              <a:rPr lang="en-US" dirty="0" smtClean="0"/>
              <a:t>Like Simon: When Raising Kids, Be A True Leader.</a:t>
            </a:r>
            <a:endParaRPr lang="en-US" dirty="0" smtClean="0"/>
          </a:p>
          <a:p>
            <a:r>
              <a:rPr lang="en-US" dirty="0" smtClean="0"/>
              <a:t>Like Simon: When Confronted With The Death of Jesus, Be Forever Changed. </a:t>
            </a:r>
            <a:endParaRPr lang="en-US" dirty="0" smtClean="0"/>
          </a:p>
          <a:p>
            <a:endParaRPr lang="en-US" dirty="0"/>
          </a:p>
        </p:txBody>
      </p:sp>
    </p:spTree>
    <p:extLst>
      <p:ext uri="{BB962C8B-B14F-4D97-AF65-F5344CB8AC3E}">
        <p14:creationId xmlns:p14="http://schemas.microsoft.com/office/powerpoint/2010/main" val="666497041"/>
      </p:ext>
    </p:extLst>
  </p:cSld>
  <p:clrMapOvr>
    <a:masterClrMapping/>
  </p:clrMapOvr>
  <p:transition>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Up His Cross</a:t>
            </a:r>
            <a:endParaRPr lang="en-US" dirty="0"/>
          </a:p>
        </p:txBody>
      </p:sp>
      <p:sp>
        <p:nvSpPr>
          <p:cNvPr id="3" name="Content Placeholder 2"/>
          <p:cNvSpPr>
            <a:spLocks noGrp="1"/>
          </p:cNvSpPr>
          <p:nvPr>
            <p:ph idx="1"/>
          </p:nvPr>
        </p:nvSpPr>
        <p:spPr/>
        <p:txBody>
          <a:bodyPr>
            <a:normAutofit/>
          </a:bodyPr>
          <a:lstStyle/>
          <a:p>
            <a:r>
              <a:rPr lang="en-US" dirty="0" smtClean="0"/>
              <a:t>“Therefore Jesus also, that He might sanctify the people through His own blood, suffered outside the gate. So, let us go out to Him outside the camp, bearing His reproach. For here we do not have a lasting city, but </a:t>
            </a:r>
            <a:r>
              <a:rPr lang="en-US" u="sng" dirty="0" smtClean="0"/>
              <a:t>we are seeking the city which is to come</a:t>
            </a:r>
            <a:r>
              <a:rPr lang="en-US" dirty="0" smtClean="0"/>
              <a:t>.”</a:t>
            </a:r>
          </a:p>
          <a:p>
            <a:pPr lvl="1"/>
            <a:r>
              <a:rPr lang="en-US" dirty="0" smtClean="0"/>
              <a:t>Hebrew 13:12-14</a:t>
            </a:r>
          </a:p>
          <a:p>
            <a:endParaRPr lang="en-US" dirty="0"/>
          </a:p>
        </p:txBody>
      </p:sp>
    </p:spTree>
  </p:cSld>
  <p:clrMapOvr>
    <a:masterClrMapping/>
  </p:clrMapOvr>
  <p:transition>
    <p:diamon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Take Up His Cross</a:t>
            </a:r>
            <a:endParaRPr lang="en-US" dirty="0"/>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9126" cy="5715000"/>
          </a:xfrm>
          <a:prstGeom prst="rect">
            <a:avLst/>
          </a:prstGeom>
        </p:spPr>
      </p:pic>
    </p:spTree>
  </p:cSld>
  <p:clrMapOvr>
    <a:masterClrMapping/>
  </p:clrMapOvr>
  <p:transition>
    <p:diamond/>
  </p:transition>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1848</TotalTime>
  <Words>1670</Words>
  <Application>Microsoft Macintosh PowerPoint</Application>
  <PresentationFormat>On-screen Show (16:10)</PresentationFormat>
  <Paragraphs>83</Paragraphs>
  <Slides>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Calibri</vt:lpstr>
      <vt:lpstr>Mangal</vt:lpstr>
      <vt:lpstr>Arial</vt:lpstr>
      <vt:lpstr>Default Theme</vt:lpstr>
      <vt:lpstr>Take Up His Cross</vt:lpstr>
      <vt:lpstr>Encountering Simon of Cyrene</vt:lpstr>
      <vt:lpstr>Seeing Jesus Through Simon’s Eyes</vt:lpstr>
      <vt:lpstr>Encountering Simon of Cyrene</vt:lpstr>
      <vt:lpstr>Taking Up His Cross</vt:lpstr>
      <vt:lpstr>Take Up His Cross</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Take Up His Cross</dc:title>
  <dc:creator>Phillip Shumake</dc:creator>
  <cp:lastModifiedBy>Phillip Shumake</cp:lastModifiedBy>
  <cp:revision>53</cp:revision>
  <dcterms:created xsi:type="dcterms:W3CDTF">2015-04-05T01:17:31Z</dcterms:created>
  <dcterms:modified xsi:type="dcterms:W3CDTF">2017-08-18T18:40:55Z</dcterms:modified>
</cp:coreProperties>
</file>