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68" r:id="rId3"/>
    <p:sldId id="276" r:id="rId4"/>
    <p:sldId id="284" r:id="rId5"/>
    <p:sldId id="278" r:id="rId6"/>
    <p:sldId id="281" r:id="rId7"/>
    <p:sldId id="282" r:id="rId8"/>
    <p:sldId id="286" r:id="rId9"/>
    <p:sldId id="285" r:id="rId10"/>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9557" autoAdjust="0"/>
  </p:normalViewPr>
  <p:slideViewPr>
    <p:cSldViewPr snapToGrid="0">
      <p:cViewPr varScale="1">
        <p:scale>
          <a:sx n="83" d="100"/>
          <a:sy n="83" d="100"/>
        </p:scale>
        <p:origin x="238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E0139B-B763-47D5-BAA9-2A221A70354C}" type="datetimeFigureOut">
              <a:rPr lang="en-US" smtClean="0"/>
              <a:t>9/3/2017</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697920-03D4-4537-ADEC-3535F13FD08D}" type="slidenum">
              <a:rPr lang="en-US" smtClean="0"/>
              <a:t>‹#›</a:t>
            </a:fld>
            <a:endParaRPr lang="en-US"/>
          </a:p>
        </p:txBody>
      </p:sp>
    </p:spTree>
    <p:extLst>
      <p:ext uri="{BB962C8B-B14F-4D97-AF65-F5344CB8AC3E}">
        <p14:creationId xmlns:p14="http://schemas.microsoft.com/office/powerpoint/2010/main" val="3497009911"/>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Psalm 118 as intro, focusing on the joy of the song and the promise of deliverance / strength from the cornerstone.</a:t>
            </a:r>
          </a:p>
        </p:txBody>
      </p:sp>
      <p:sp>
        <p:nvSpPr>
          <p:cNvPr id="4" name="Slide Number Placeholder 3"/>
          <p:cNvSpPr>
            <a:spLocks noGrp="1"/>
          </p:cNvSpPr>
          <p:nvPr>
            <p:ph type="sldNum" sz="quarter" idx="10"/>
          </p:nvPr>
        </p:nvSpPr>
        <p:spPr/>
        <p:txBody>
          <a:bodyPr/>
          <a:lstStyle/>
          <a:p>
            <a:fld id="{C6697920-03D4-4537-ADEC-3535F13FD08D}" type="slidenum">
              <a:rPr lang="en-US" smtClean="0"/>
              <a:t>2</a:t>
            </a:fld>
            <a:endParaRPr lang="en-US"/>
          </a:p>
        </p:txBody>
      </p:sp>
    </p:spTree>
    <p:extLst>
      <p:ext uri="{BB962C8B-B14F-4D97-AF65-F5344CB8AC3E}">
        <p14:creationId xmlns:p14="http://schemas.microsoft.com/office/powerpoint/2010/main" val="1103779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en-US" sz="1000" b="1" dirty="0"/>
              <a:t>If you believe in Him then your life will be built to endure, but if you do not believe then your life will be broken to pieces.</a:t>
            </a:r>
          </a:p>
          <a:p>
            <a:endParaRPr lang="en-US" dirty="0"/>
          </a:p>
        </p:txBody>
      </p:sp>
      <p:sp>
        <p:nvSpPr>
          <p:cNvPr id="4" name="Slide Number Placeholder 3"/>
          <p:cNvSpPr>
            <a:spLocks noGrp="1"/>
          </p:cNvSpPr>
          <p:nvPr>
            <p:ph type="sldNum" sz="quarter" idx="10"/>
          </p:nvPr>
        </p:nvSpPr>
        <p:spPr/>
        <p:txBody>
          <a:bodyPr/>
          <a:lstStyle/>
          <a:p>
            <a:fld id="{C6697920-03D4-4537-ADEC-3535F13FD08D}" type="slidenum">
              <a:rPr lang="en-US" smtClean="0"/>
              <a:t>3</a:t>
            </a:fld>
            <a:endParaRPr lang="en-US"/>
          </a:p>
        </p:txBody>
      </p:sp>
    </p:spTree>
    <p:extLst>
      <p:ext uri="{BB962C8B-B14F-4D97-AF65-F5344CB8AC3E}">
        <p14:creationId xmlns:p14="http://schemas.microsoft.com/office/powerpoint/2010/main" val="3999161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Teaching texts in Matthew – 4:23 // 9:35 // 11:1 // 13:54 // 21:23 // 26:55</a:t>
            </a:r>
          </a:p>
          <a:p>
            <a:r>
              <a:rPr lang="en-US" dirty="0"/>
              <a:t>Key text – 7:29</a:t>
            </a:r>
          </a:p>
          <a:p>
            <a:endParaRPr lang="en-US" dirty="0"/>
          </a:p>
          <a:p>
            <a:r>
              <a:rPr lang="en-US" dirty="0"/>
              <a:t>Reception</a:t>
            </a:r>
          </a:p>
          <a:p>
            <a:r>
              <a:rPr lang="en-US" dirty="0"/>
              <a:t>Rejection – offense (15:12)</a:t>
            </a:r>
          </a:p>
          <a:p>
            <a:endParaRPr lang="en-US" dirty="0"/>
          </a:p>
        </p:txBody>
      </p:sp>
      <p:sp>
        <p:nvSpPr>
          <p:cNvPr id="4" name="Slide Number Placeholder 3"/>
          <p:cNvSpPr>
            <a:spLocks noGrp="1"/>
          </p:cNvSpPr>
          <p:nvPr>
            <p:ph type="sldNum" sz="quarter" idx="10"/>
          </p:nvPr>
        </p:nvSpPr>
        <p:spPr/>
        <p:txBody>
          <a:bodyPr/>
          <a:lstStyle/>
          <a:p>
            <a:fld id="{C6697920-03D4-4537-ADEC-3535F13FD08D}" type="slidenum">
              <a:rPr lang="en-US" smtClean="0"/>
              <a:t>5</a:t>
            </a:fld>
            <a:endParaRPr lang="en-US"/>
          </a:p>
        </p:txBody>
      </p:sp>
    </p:spTree>
    <p:extLst>
      <p:ext uri="{BB962C8B-B14F-4D97-AF65-F5344CB8AC3E}">
        <p14:creationId xmlns:p14="http://schemas.microsoft.com/office/powerpoint/2010/main" val="1772571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Exercised his authority / power not only in teaching but also…</a:t>
            </a:r>
          </a:p>
          <a:p>
            <a:pPr marL="171450" indent="-171450">
              <a:buFont typeface="Arial" panose="020B0604020202020204" pitchFamily="34" charset="0"/>
              <a:buChar char="•"/>
            </a:pPr>
            <a:r>
              <a:rPr lang="en-US" dirty="0"/>
              <a:t>Over physical ailment</a:t>
            </a:r>
          </a:p>
          <a:p>
            <a:pPr marL="171450" indent="-171450">
              <a:buFont typeface="Arial" panose="020B0604020202020204" pitchFamily="34" charset="0"/>
              <a:buChar char="•"/>
            </a:pPr>
            <a:r>
              <a:rPr lang="en-US" dirty="0"/>
              <a:t>Over natural phenomena</a:t>
            </a:r>
          </a:p>
          <a:p>
            <a:pPr marL="171450" indent="-171450">
              <a:buFont typeface="Arial" panose="020B0604020202020204" pitchFamily="34" charset="0"/>
              <a:buChar char="•"/>
            </a:pPr>
            <a:r>
              <a:rPr lang="en-US" dirty="0"/>
              <a:t>Over spiritual evil (sin, demons)</a:t>
            </a:r>
          </a:p>
          <a:p>
            <a:endParaRPr lang="en-US" dirty="0"/>
          </a:p>
          <a:p>
            <a:r>
              <a:rPr lang="en-US" dirty="0"/>
              <a:t>Miracle texts show he demonstrated his power by giving support to those in need - 8:16-17 // 9:35 // 12:15-21 // 14:34-36 // 15:29-31 // 21:14-17</a:t>
            </a:r>
          </a:p>
          <a:p>
            <a:endParaRPr lang="en-US" dirty="0"/>
          </a:p>
          <a:p>
            <a:r>
              <a:rPr lang="en-US" dirty="0"/>
              <a:t>Reception – Amazement, marvel, glorified God (9:8; 9:32-34; 12:23; 15:31)</a:t>
            </a:r>
          </a:p>
          <a:p>
            <a:r>
              <a:rPr lang="en-US" dirty="0"/>
              <a:t>Rejection – asked him to leave (8:34); plotted against him (12:14); falsely accused him (12:24)</a:t>
            </a:r>
          </a:p>
          <a:p>
            <a:endParaRPr lang="en-US" dirty="0"/>
          </a:p>
          <a:p>
            <a:r>
              <a:rPr lang="en-US" dirty="0"/>
              <a:t>And in reality this supportive power points us to his </a:t>
            </a:r>
            <a:r>
              <a:rPr lang="en-US" b="1" i="1" dirty="0"/>
              <a:t>Transformative Mercy</a:t>
            </a:r>
            <a:r>
              <a:rPr lang="en-US" b="0" i="0" dirty="0"/>
              <a:t> (15:32; 12:15-21)</a:t>
            </a:r>
            <a:endParaRPr lang="en-US" dirty="0"/>
          </a:p>
          <a:p>
            <a:endParaRPr lang="en-US" dirty="0"/>
          </a:p>
        </p:txBody>
      </p:sp>
      <p:sp>
        <p:nvSpPr>
          <p:cNvPr id="4" name="Slide Number Placeholder 3"/>
          <p:cNvSpPr>
            <a:spLocks noGrp="1"/>
          </p:cNvSpPr>
          <p:nvPr>
            <p:ph type="sldNum" sz="quarter" idx="10"/>
          </p:nvPr>
        </p:nvSpPr>
        <p:spPr/>
        <p:txBody>
          <a:bodyPr/>
          <a:lstStyle/>
          <a:p>
            <a:fld id="{C6697920-03D4-4537-ADEC-3535F13FD08D}" type="slidenum">
              <a:rPr lang="en-US" smtClean="0"/>
              <a:t>6</a:t>
            </a:fld>
            <a:endParaRPr lang="en-US"/>
          </a:p>
        </p:txBody>
      </p:sp>
    </p:spTree>
    <p:extLst>
      <p:ext uri="{BB962C8B-B14F-4D97-AF65-F5344CB8AC3E}">
        <p14:creationId xmlns:p14="http://schemas.microsoft.com/office/powerpoint/2010/main" val="40785184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the interactions Jesus had—extending authoritative wisdom and exercising supportive power—were by his intention to change sinners’ lives by his mercy. (9:36; 14:14; 15:32; 20:34)</a:t>
            </a:r>
          </a:p>
          <a:p>
            <a:endParaRPr lang="en-US" dirty="0"/>
          </a:p>
          <a:p>
            <a:r>
              <a:rPr lang="en-US" dirty="0"/>
              <a:t>One of the greatest examples of Jesus’ mercy was in the calling of Matthew and then sharing a meal with the tax collectors and sinners. (9:9-13)</a:t>
            </a:r>
          </a:p>
          <a:p>
            <a:endParaRPr lang="en-US" dirty="0"/>
          </a:p>
          <a:p>
            <a:r>
              <a:rPr lang="en-US" dirty="0"/>
              <a:t>Reception – Humbly cry out, “Have mercy!” (9:27; 15:22; 17:15; 20:30-31)</a:t>
            </a:r>
          </a:p>
          <a:p>
            <a:r>
              <a:rPr lang="en-US" dirty="0"/>
              <a:t>Rejection – Questioning (12:2, 10); Plotting (12:14); Testing (16:1)</a:t>
            </a:r>
          </a:p>
          <a:p>
            <a:endParaRPr lang="en-US" dirty="0"/>
          </a:p>
        </p:txBody>
      </p:sp>
      <p:sp>
        <p:nvSpPr>
          <p:cNvPr id="4" name="Slide Number Placeholder 3"/>
          <p:cNvSpPr>
            <a:spLocks noGrp="1"/>
          </p:cNvSpPr>
          <p:nvPr>
            <p:ph type="sldNum" sz="quarter" idx="10"/>
          </p:nvPr>
        </p:nvSpPr>
        <p:spPr/>
        <p:txBody>
          <a:bodyPr/>
          <a:lstStyle/>
          <a:p>
            <a:fld id="{C6697920-03D4-4537-ADEC-3535F13FD08D}" type="slidenum">
              <a:rPr lang="en-US" smtClean="0"/>
              <a:t>7</a:t>
            </a:fld>
            <a:endParaRPr lang="en-US"/>
          </a:p>
        </p:txBody>
      </p:sp>
    </p:spTree>
    <p:extLst>
      <p:ext uri="{BB962C8B-B14F-4D97-AF65-F5344CB8AC3E}">
        <p14:creationId xmlns:p14="http://schemas.microsoft.com/office/powerpoint/2010/main" val="5676398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see His value…</a:t>
            </a:r>
          </a:p>
          <a:p>
            <a:r>
              <a:rPr lang="en-US" dirty="0"/>
              <a:t>And come to believe in Him…</a:t>
            </a:r>
          </a:p>
          <a:p>
            <a:r>
              <a:rPr lang="en-US" dirty="0"/>
              <a:t>Then receive Him as the Rock to build your life upon.</a:t>
            </a:r>
          </a:p>
          <a:p>
            <a:endParaRPr lang="en-US" dirty="0"/>
          </a:p>
          <a:p>
            <a:r>
              <a:rPr lang="en-US" dirty="0"/>
              <a:t>If you do not build your life on Jesus, The Rock then he promises that He will end up breaking you.</a:t>
            </a:r>
          </a:p>
          <a:p>
            <a:r>
              <a:rPr lang="en-US" dirty="0"/>
              <a:t>This isn’t an act of malice on his part. It’s simply the reality you will face.</a:t>
            </a:r>
          </a:p>
          <a:p>
            <a:r>
              <a:rPr lang="en-US" dirty="0"/>
              <a:t>Because He has broken through the old world of things we would trust, He has broken all the other rocks we could possibly build on and rendered them to be like grains of sand by the sea.</a:t>
            </a:r>
          </a:p>
          <a:p>
            <a:r>
              <a:rPr lang="en-US" dirty="0"/>
              <a:t>Will I keep building on the rocks that are just sand or on The Rock that will stand?</a:t>
            </a:r>
          </a:p>
          <a:p>
            <a:endParaRPr lang="en-US" dirty="0"/>
          </a:p>
        </p:txBody>
      </p:sp>
      <p:sp>
        <p:nvSpPr>
          <p:cNvPr id="4" name="Slide Number Placeholder 3"/>
          <p:cNvSpPr>
            <a:spLocks noGrp="1"/>
          </p:cNvSpPr>
          <p:nvPr>
            <p:ph type="sldNum" sz="quarter" idx="10"/>
          </p:nvPr>
        </p:nvSpPr>
        <p:spPr/>
        <p:txBody>
          <a:bodyPr/>
          <a:lstStyle/>
          <a:p>
            <a:fld id="{C6697920-03D4-4537-ADEC-3535F13FD08D}" type="slidenum">
              <a:rPr lang="en-US" smtClean="0"/>
              <a:t>9</a:t>
            </a:fld>
            <a:endParaRPr lang="en-US"/>
          </a:p>
        </p:txBody>
      </p:sp>
    </p:spTree>
    <p:extLst>
      <p:ext uri="{BB962C8B-B14F-4D97-AF65-F5344CB8AC3E}">
        <p14:creationId xmlns:p14="http://schemas.microsoft.com/office/powerpoint/2010/main" val="347622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FCCF8E-B593-498E-B4FB-389EE8B42E48}" type="datetimeFigureOut">
              <a:rPr lang="en-US" smtClean="0"/>
              <a:t>9/3/2017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12E4C9-87CD-4417-B985-36B2243BA574}" type="slidenum">
              <a:rPr lang="en-US" smtClean="0"/>
              <a:t>‹#›</a:t>
            </a:fld>
            <a:endParaRPr lang="en-US"/>
          </a:p>
        </p:txBody>
      </p:sp>
    </p:spTree>
    <p:extLst>
      <p:ext uri="{BB962C8B-B14F-4D97-AF65-F5344CB8AC3E}">
        <p14:creationId xmlns:p14="http://schemas.microsoft.com/office/powerpoint/2010/main" val="578346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FCCF8E-B593-498E-B4FB-389EE8B42E48}" type="datetimeFigureOut">
              <a:rPr lang="en-US" smtClean="0"/>
              <a:t>9/3/2017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12E4C9-87CD-4417-B985-36B2243BA574}" type="slidenum">
              <a:rPr lang="en-US" smtClean="0"/>
              <a:t>‹#›</a:t>
            </a:fld>
            <a:endParaRPr lang="en-US"/>
          </a:p>
        </p:txBody>
      </p:sp>
    </p:spTree>
    <p:extLst>
      <p:ext uri="{BB962C8B-B14F-4D97-AF65-F5344CB8AC3E}">
        <p14:creationId xmlns:p14="http://schemas.microsoft.com/office/powerpoint/2010/main" val="142913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FCCF8E-B593-498E-B4FB-389EE8B42E48}" type="datetimeFigureOut">
              <a:rPr lang="en-US" smtClean="0"/>
              <a:t>9/3/2017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12E4C9-87CD-4417-B985-36B2243BA574}" type="slidenum">
              <a:rPr lang="en-US" smtClean="0"/>
              <a:t>‹#›</a:t>
            </a:fld>
            <a:endParaRPr lang="en-US"/>
          </a:p>
        </p:txBody>
      </p:sp>
    </p:spTree>
    <p:extLst>
      <p:ext uri="{BB962C8B-B14F-4D97-AF65-F5344CB8AC3E}">
        <p14:creationId xmlns:p14="http://schemas.microsoft.com/office/powerpoint/2010/main" val="1909510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FCCF8E-B593-498E-B4FB-389EE8B42E48}" type="datetimeFigureOut">
              <a:rPr lang="en-US" smtClean="0"/>
              <a:t>9/3/2017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12E4C9-87CD-4417-B985-36B2243BA574}" type="slidenum">
              <a:rPr lang="en-US" smtClean="0"/>
              <a:t>‹#›</a:t>
            </a:fld>
            <a:endParaRPr lang="en-US"/>
          </a:p>
        </p:txBody>
      </p:sp>
    </p:spTree>
    <p:extLst>
      <p:ext uri="{BB962C8B-B14F-4D97-AF65-F5344CB8AC3E}">
        <p14:creationId xmlns:p14="http://schemas.microsoft.com/office/powerpoint/2010/main" val="4220370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FCCF8E-B593-498E-B4FB-389EE8B42E48}" type="datetimeFigureOut">
              <a:rPr lang="en-US" smtClean="0"/>
              <a:t>9/3/2017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12E4C9-87CD-4417-B985-36B2243BA574}" type="slidenum">
              <a:rPr lang="en-US" smtClean="0"/>
              <a:t>‹#›</a:t>
            </a:fld>
            <a:endParaRPr lang="en-US"/>
          </a:p>
        </p:txBody>
      </p:sp>
    </p:spTree>
    <p:extLst>
      <p:ext uri="{BB962C8B-B14F-4D97-AF65-F5344CB8AC3E}">
        <p14:creationId xmlns:p14="http://schemas.microsoft.com/office/powerpoint/2010/main" val="173093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FCCF8E-B593-498E-B4FB-389EE8B42E48}" type="datetimeFigureOut">
              <a:rPr lang="en-US" smtClean="0"/>
              <a:t>9/3/2017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12E4C9-87CD-4417-B985-36B2243BA574}" type="slidenum">
              <a:rPr lang="en-US" smtClean="0"/>
              <a:t>‹#›</a:t>
            </a:fld>
            <a:endParaRPr lang="en-US"/>
          </a:p>
        </p:txBody>
      </p:sp>
    </p:spTree>
    <p:extLst>
      <p:ext uri="{BB962C8B-B14F-4D97-AF65-F5344CB8AC3E}">
        <p14:creationId xmlns:p14="http://schemas.microsoft.com/office/powerpoint/2010/main" val="831330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FCCF8E-B593-498E-B4FB-389EE8B42E48}" type="datetimeFigureOut">
              <a:rPr lang="en-US" smtClean="0"/>
              <a:t>9/3/2017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12E4C9-87CD-4417-B985-36B2243BA574}" type="slidenum">
              <a:rPr lang="en-US" smtClean="0"/>
              <a:t>‹#›</a:t>
            </a:fld>
            <a:endParaRPr lang="en-US"/>
          </a:p>
        </p:txBody>
      </p:sp>
    </p:spTree>
    <p:extLst>
      <p:ext uri="{BB962C8B-B14F-4D97-AF65-F5344CB8AC3E}">
        <p14:creationId xmlns:p14="http://schemas.microsoft.com/office/powerpoint/2010/main" val="228951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FCCF8E-B593-498E-B4FB-389EE8B42E48}" type="datetimeFigureOut">
              <a:rPr lang="en-US" smtClean="0"/>
              <a:t>9/3/2017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12E4C9-87CD-4417-B985-36B2243BA574}" type="slidenum">
              <a:rPr lang="en-US" smtClean="0"/>
              <a:t>‹#›</a:t>
            </a:fld>
            <a:endParaRPr lang="en-US"/>
          </a:p>
        </p:txBody>
      </p:sp>
    </p:spTree>
    <p:extLst>
      <p:ext uri="{BB962C8B-B14F-4D97-AF65-F5344CB8AC3E}">
        <p14:creationId xmlns:p14="http://schemas.microsoft.com/office/powerpoint/2010/main" val="2747147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FCCF8E-B593-498E-B4FB-389EE8B42E48}" type="datetimeFigureOut">
              <a:rPr lang="en-US" smtClean="0"/>
              <a:t>9/3/2017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12E4C9-87CD-4417-B985-36B2243BA574}" type="slidenum">
              <a:rPr lang="en-US" smtClean="0"/>
              <a:t>‹#›</a:t>
            </a:fld>
            <a:endParaRPr lang="en-US"/>
          </a:p>
        </p:txBody>
      </p:sp>
    </p:spTree>
    <p:extLst>
      <p:ext uri="{BB962C8B-B14F-4D97-AF65-F5344CB8AC3E}">
        <p14:creationId xmlns:p14="http://schemas.microsoft.com/office/powerpoint/2010/main" val="1020741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5BFCCF8E-B593-498E-B4FB-389EE8B42E48}" type="datetimeFigureOut">
              <a:rPr lang="en-US" smtClean="0"/>
              <a:t>9/3/2017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12E4C9-87CD-4417-B985-36B2243BA574}" type="slidenum">
              <a:rPr lang="en-US" smtClean="0"/>
              <a:t>‹#›</a:t>
            </a:fld>
            <a:endParaRPr lang="en-US"/>
          </a:p>
        </p:txBody>
      </p:sp>
    </p:spTree>
    <p:extLst>
      <p:ext uri="{BB962C8B-B14F-4D97-AF65-F5344CB8AC3E}">
        <p14:creationId xmlns:p14="http://schemas.microsoft.com/office/powerpoint/2010/main" val="4143281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5BFCCF8E-B593-498E-B4FB-389EE8B42E48}" type="datetimeFigureOut">
              <a:rPr lang="en-US" smtClean="0"/>
              <a:t>9/3/2017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12E4C9-87CD-4417-B985-36B2243BA574}" type="slidenum">
              <a:rPr lang="en-US" smtClean="0"/>
              <a:t>‹#›</a:t>
            </a:fld>
            <a:endParaRPr lang="en-US"/>
          </a:p>
        </p:txBody>
      </p:sp>
    </p:spTree>
    <p:extLst>
      <p:ext uri="{BB962C8B-B14F-4D97-AF65-F5344CB8AC3E}">
        <p14:creationId xmlns:p14="http://schemas.microsoft.com/office/powerpoint/2010/main" val="232463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5BFCCF8E-B593-498E-B4FB-389EE8B42E48}" type="datetimeFigureOut">
              <a:rPr lang="en-US" smtClean="0"/>
              <a:t>9/3/2017</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6912E4C9-87CD-4417-B985-36B2243BA574}" type="slidenum">
              <a:rPr lang="en-US" smtClean="0"/>
              <a:t>‹#›</a:t>
            </a:fld>
            <a:endParaRPr lang="en-US"/>
          </a:p>
        </p:txBody>
      </p:sp>
    </p:spTree>
    <p:extLst>
      <p:ext uri="{BB962C8B-B14F-4D97-AF65-F5344CB8AC3E}">
        <p14:creationId xmlns:p14="http://schemas.microsoft.com/office/powerpoint/2010/main" val="59178319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5000"/>
            <a:lum/>
          </a:blip>
          <a:srcRect/>
          <a:stretch>
            <a:fillRect t="-10000" b="-1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3D3BD-7A18-4A1A-8876-355A9C7BD23A}"/>
              </a:ext>
            </a:extLst>
          </p:cNvPr>
          <p:cNvSpPr>
            <a:spLocks noGrp="1"/>
          </p:cNvSpPr>
          <p:nvPr>
            <p:ph type="ctrTitle"/>
          </p:nvPr>
        </p:nvSpPr>
        <p:spPr>
          <a:xfrm>
            <a:off x="565483" y="577516"/>
            <a:ext cx="7535780" cy="2470483"/>
          </a:xfrm>
        </p:spPr>
        <p:txBody>
          <a:bodyPr>
            <a:normAutofit fontScale="90000"/>
          </a:bodyPr>
          <a:lstStyle/>
          <a:p>
            <a:pPr algn="l"/>
            <a:r>
              <a:rPr lang="en-US" sz="10600" b="1" dirty="0">
                <a:effectLst>
                  <a:outerShdw blurRad="50800" dist="38100" dir="2700000" algn="tl" rotWithShape="0">
                    <a:prstClr val="black">
                      <a:alpha val="40000"/>
                    </a:prstClr>
                  </a:outerShdw>
                </a:effectLst>
              </a:rPr>
              <a:t>Built or Broken</a:t>
            </a:r>
            <a:br>
              <a:rPr lang="en-US" sz="6500" b="1" dirty="0">
                <a:solidFill>
                  <a:schemeClr val="bg2">
                    <a:lumMod val="50000"/>
                  </a:schemeClr>
                </a:solidFill>
                <a:effectLst>
                  <a:outerShdw blurRad="50800" dist="38100" dir="2700000" algn="tl" rotWithShape="0">
                    <a:prstClr val="black">
                      <a:alpha val="40000"/>
                    </a:prstClr>
                  </a:outerShdw>
                </a:effectLst>
              </a:rPr>
            </a:br>
            <a:r>
              <a:rPr lang="en-US" sz="6100" b="1" i="1" dirty="0">
                <a:solidFill>
                  <a:schemeClr val="bg2">
                    <a:lumMod val="50000"/>
                  </a:schemeClr>
                </a:solidFill>
                <a:effectLst>
                  <a:outerShdw blurRad="50800" dist="38100" dir="2700000" algn="tl" rotWithShape="0">
                    <a:prstClr val="black">
                      <a:alpha val="40000"/>
                    </a:prstClr>
                  </a:outerShdw>
                </a:effectLst>
                <a:latin typeface="Book Antiqua" panose="02040602050305030304" pitchFamily="18" charset="0"/>
              </a:rPr>
              <a:t>by the Rock</a:t>
            </a:r>
          </a:p>
        </p:txBody>
      </p:sp>
    </p:spTree>
    <p:extLst>
      <p:ext uri="{BB962C8B-B14F-4D97-AF65-F5344CB8AC3E}">
        <p14:creationId xmlns:p14="http://schemas.microsoft.com/office/powerpoint/2010/main" val="3045379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A0579C-BA76-4EF1-AF76-BDBF1403367B}"/>
              </a:ext>
            </a:extLst>
          </p:cNvPr>
          <p:cNvSpPr>
            <a:spLocks noGrp="1"/>
          </p:cNvSpPr>
          <p:nvPr>
            <p:ph idx="1"/>
          </p:nvPr>
        </p:nvSpPr>
        <p:spPr>
          <a:xfrm>
            <a:off x="625642" y="818148"/>
            <a:ext cx="7889708" cy="4329322"/>
          </a:xfrm>
        </p:spPr>
        <p:txBody>
          <a:bodyPr>
            <a:normAutofit fontScale="92500" lnSpcReduction="20000"/>
          </a:bodyPr>
          <a:lstStyle/>
          <a:p>
            <a:pPr marL="0" indent="0">
              <a:buNone/>
            </a:pPr>
            <a:r>
              <a:rPr lang="en-US" sz="3500" b="1" dirty="0"/>
              <a:t>Every person’s life is either being built up or broken down. (7:24-29)</a:t>
            </a:r>
          </a:p>
          <a:p>
            <a:pPr marL="0" indent="0">
              <a:buNone/>
            </a:pPr>
            <a:endParaRPr lang="en-US" sz="3500" b="1" dirty="0"/>
          </a:p>
          <a:p>
            <a:pPr marL="0" indent="0">
              <a:buNone/>
            </a:pPr>
            <a:r>
              <a:rPr lang="en-US" sz="3500" b="1" dirty="0"/>
              <a:t>Jesus the Christ is the only “Rock” that provides enduring stability. (16:13-18)</a:t>
            </a:r>
          </a:p>
          <a:p>
            <a:pPr marL="0" indent="0">
              <a:buNone/>
            </a:pPr>
            <a:endParaRPr lang="en-US" sz="3500" b="1" dirty="0"/>
          </a:p>
          <a:p>
            <a:pPr marL="0" indent="0">
              <a:buNone/>
            </a:pPr>
            <a:r>
              <a:rPr lang="en-US" sz="3500" b="1" dirty="0">
                <a:solidFill>
                  <a:srgbClr val="FFFF00"/>
                </a:solidFill>
              </a:rPr>
              <a:t>How you respond to Jesus, the Rock—receiving or rejecting Him—determines whether your life will be built up or broken down. (21:33-46)</a:t>
            </a:r>
          </a:p>
        </p:txBody>
      </p:sp>
    </p:spTree>
    <p:extLst>
      <p:ext uri="{BB962C8B-B14F-4D97-AF65-F5344CB8AC3E}">
        <p14:creationId xmlns:p14="http://schemas.microsoft.com/office/powerpoint/2010/main" val="3933242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A0579C-BA76-4EF1-AF76-BDBF1403367B}"/>
              </a:ext>
            </a:extLst>
          </p:cNvPr>
          <p:cNvSpPr>
            <a:spLocks noGrp="1"/>
          </p:cNvSpPr>
          <p:nvPr>
            <p:ph idx="1"/>
          </p:nvPr>
        </p:nvSpPr>
        <p:spPr>
          <a:xfrm>
            <a:off x="628650" y="1701146"/>
            <a:ext cx="7886700" cy="2312709"/>
          </a:xfrm>
        </p:spPr>
        <p:txBody>
          <a:bodyPr>
            <a:normAutofit/>
          </a:bodyPr>
          <a:lstStyle/>
          <a:p>
            <a:pPr marL="0" indent="0">
              <a:buNone/>
            </a:pPr>
            <a:r>
              <a:rPr lang="en-US" sz="4500" b="1" dirty="0"/>
              <a:t>Whether you receive or reject Jesus depends on whether or not you </a:t>
            </a:r>
            <a:r>
              <a:rPr lang="en-US" sz="4500" b="1" dirty="0">
                <a:solidFill>
                  <a:srgbClr val="FFFF00"/>
                </a:solidFill>
              </a:rPr>
              <a:t>believe</a:t>
            </a:r>
            <a:r>
              <a:rPr lang="en-US" sz="4500" b="1" dirty="0"/>
              <a:t> in Him.</a:t>
            </a:r>
          </a:p>
          <a:p>
            <a:pPr marL="0" indent="0">
              <a:buNone/>
            </a:pPr>
            <a:endParaRPr lang="en-US" sz="3500" b="1" dirty="0"/>
          </a:p>
        </p:txBody>
      </p:sp>
    </p:spTree>
    <p:extLst>
      <p:ext uri="{BB962C8B-B14F-4D97-AF65-F5344CB8AC3E}">
        <p14:creationId xmlns:p14="http://schemas.microsoft.com/office/powerpoint/2010/main" val="347775409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A0579C-BA76-4EF1-AF76-BDBF1403367B}"/>
              </a:ext>
            </a:extLst>
          </p:cNvPr>
          <p:cNvSpPr>
            <a:spLocks noGrp="1"/>
          </p:cNvSpPr>
          <p:nvPr>
            <p:ph idx="1"/>
          </p:nvPr>
        </p:nvSpPr>
        <p:spPr>
          <a:xfrm>
            <a:off x="628650" y="1044443"/>
            <a:ext cx="7886700" cy="3626115"/>
          </a:xfrm>
        </p:spPr>
        <p:txBody>
          <a:bodyPr>
            <a:normAutofit/>
          </a:bodyPr>
          <a:lstStyle/>
          <a:p>
            <a:pPr marL="0" indent="0">
              <a:buNone/>
            </a:pPr>
            <a:r>
              <a:rPr lang="en-US" sz="3500" dirty="0"/>
              <a:t>So </a:t>
            </a:r>
            <a:r>
              <a:rPr lang="en-US" sz="3500" dirty="0">
                <a:solidFill>
                  <a:srgbClr val="FFFF00"/>
                </a:solidFill>
              </a:rPr>
              <a:t>you who believe see his value</a:t>
            </a:r>
            <a:r>
              <a:rPr lang="en-US" sz="3500" dirty="0"/>
              <a:t>, but for those who do not believe, </a:t>
            </a:r>
            <a:r>
              <a:rPr lang="en-US" sz="3500" b="1" i="1" dirty="0"/>
              <a:t>the stone that the builders rejected has become the cornerstone</a:t>
            </a:r>
            <a:r>
              <a:rPr lang="en-US" sz="3500" b="1" dirty="0"/>
              <a:t>, </a:t>
            </a:r>
            <a:r>
              <a:rPr lang="en-US" sz="3500" dirty="0"/>
              <a:t>and a</a:t>
            </a:r>
            <a:r>
              <a:rPr lang="en-US" sz="3500" b="1" dirty="0"/>
              <a:t> </a:t>
            </a:r>
            <a:r>
              <a:rPr lang="en-US" sz="3500" b="1" i="1" dirty="0"/>
              <a:t>stumbling-stone and a rock to trip over</a:t>
            </a:r>
            <a:r>
              <a:rPr lang="en-US" sz="3500" b="1" dirty="0"/>
              <a:t>.</a:t>
            </a:r>
          </a:p>
          <a:p>
            <a:pPr marL="0" indent="0">
              <a:buNone/>
            </a:pPr>
            <a:r>
              <a:rPr lang="en-US" sz="2200" dirty="0"/>
              <a:t>1 Peter 2:7-8, NET</a:t>
            </a:r>
          </a:p>
        </p:txBody>
      </p:sp>
    </p:spTree>
    <p:extLst>
      <p:ext uri="{BB962C8B-B14F-4D97-AF65-F5344CB8AC3E}">
        <p14:creationId xmlns:p14="http://schemas.microsoft.com/office/powerpoint/2010/main" val="38595895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F56CE-DE97-4D92-9CDC-5C59C14B9A91}"/>
              </a:ext>
            </a:extLst>
          </p:cNvPr>
          <p:cNvSpPr>
            <a:spLocks noGrp="1"/>
          </p:cNvSpPr>
          <p:nvPr>
            <p:ph type="title"/>
          </p:nvPr>
        </p:nvSpPr>
        <p:spPr>
          <a:xfrm>
            <a:off x="629840" y="381000"/>
            <a:ext cx="3300475" cy="1333500"/>
          </a:xfrm>
        </p:spPr>
        <p:txBody>
          <a:bodyPr>
            <a:normAutofit fontScale="90000"/>
          </a:bodyPr>
          <a:lstStyle/>
          <a:p>
            <a:r>
              <a:rPr lang="en-US" sz="3500" b="1" dirty="0"/>
              <a:t>Realizing the Value of The Rock</a:t>
            </a:r>
          </a:p>
        </p:txBody>
      </p:sp>
      <p:sp>
        <p:nvSpPr>
          <p:cNvPr id="9" name="Arrow: Up 8">
            <a:extLst>
              <a:ext uri="{FF2B5EF4-FFF2-40B4-BE49-F238E27FC236}">
                <a16:creationId xmlns:a16="http://schemas.microsoft.com/office/drawing/2014/main" id="{91DC8DD7-E5F5-4391-B6AE-E14CD63BEB3F}"/>
              </a:ext>
            </a:extLst>
          </p:cNvPr>
          <p:cNvSpPr/>
          <p:nvPr/>
        </p:nvSpPr>
        <p:spPr>
          <a:xfrm>
            <a:off x="4656338" y="429126"/>
            <a:ext cx="1519347" cy="2304288"/>
          </a:xfrm>
          <a:prstGeom prst="upArrow">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Freeform: Shape 9">
            <a:extLst>
              <a:ext uri="{FF2B5EF4-FFF2-40B4-BE49-F238E27FC236}">
                <a16:creationId xmlns:a16="http://schemas.microsoft.com/office/drawing/2014/main" id="{DFE11015-DA7F-4B8F-99AA-6AB73E7144F2}"/>
              </a:ext>
            </a:extLst>
          </p:cNvPr>
          <p:cNvSpPr/>
          <p:nvPr/>
        </p:nvSpPr>
        <p:spPr>
          <a:xfrm>
            <a:off x="6239336" y="429126"/>
            <a:ext cx="2455482" cy="2304288"/>
          </a:xfrm>
          <a:custGeom>
            <a:avLst/>
            <a:gdLst>
              <a:gd name="connsiteX0" fmla="*/ 0 w 2455482"/>
              <a:gd name="connsiteY0" fmla="*/ 0 h 2304288"/>
              <a:gd name="connsiteX1" fmla="*/ 2455482 w 2455482"/>
              <a:gd name="connsiteY1" fmla="*/ 0 h 2304288"/>
              <a:gd name="connsiteX2" fmla="*/ 2455482 w 2455482"/>
              <a:gd name="connsiteY2" fmla="*/ 2304288 h 2304288"/>
              <a:gd name="connsiteX3" fmla="*/ 0 w 2455482"/>
              <a:gd name="connsiteY3" fmla="*/ 2304288 h 2304288"/>
              <a:gd name="connsiteX4" fmla="*/ 0 w 2455482"/>
              <a:gd name="connsiteY4" fmla="*/ 0 h 23042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55482" h="2304288">
                <a:moveTo>
                  <a:pt x="0" y="0"/>
                </a:moveTo>
                <a:lnTo>
                  <a:pt x="2455482" y="0"/>
                </a:lnTo>
                <a:lnTo>
                  <a:pt x="2455482" y="2304288"/>
                </a:lnTo>
                <a:lnTo>
                  <a:pt x="0" y="230428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56032" tIns="0" rIns="256032" bIns="256032" numCol="1" spcCol="1270" anchor="ctr" anchorCtr="0">
            <a:noAutofit/>
          </a:bodyPr>
          <a:lstStyle/>
          <a:p>
            <a:pPr marL="0" lvl="0" indent="0" algn="l" defTabSz="1600200">
              <a:lnSpc>
                <a:spcPct val="90000"/>
              </a:lnSpc>
              <a:spcBef>
                <a:spcPct val="0"/>
              </a:spcBef>
              <a:spcAft>
                <a:spcPct val="35000"/>
              </a:spcAft>
              <a:buNone/>
            </a:pPr>
            <a:r>
              <a:rPr lang="en-US" sz="3600" kern="1200" dirty="0"/>
              <a:t>Follow</a:t>
            </a:r>
          </a:p>
        </p:txBody>
      </p:sp>
      <p:sp>
        <p:nvSpPr>
          <p:cNvPr id="11" name="Arrow: Down 10">
            <a:extLst>
              <a:ext uri="{FF2B5EF4-FFF2-40B4-BE49-F238E27FC236}">
                <a16:creationId xmlns:a16="http://schemas.microsoft.com/office/drawing/2014/main" id="{885A2851-32B9-4061-81A5-CF36362F9E69}"/>
              </a:ext>
            </a:extLst>
          </p:cNvPr>
          <p:cNvSpPr/>
          <p:nvPr/>
        </p:nvSpPr>
        <p:spPr>
          <a:xfrm>
            <a:off x="6324885" y="2893684"/>
            <a:ext cx="1519347" cy="2304288"/>
          </a:xfrm>
          <a:prstGeom prst="downArrow">
            <a:avLst/>
          </a:prstGeom>
          <a:solidFill>
            <a:schemeClr val="accent5"/>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Freeform: Shape 11">
            <a:extLst>
              <a:ext uri="{FF2B5EF4-FFF2-40B4-BE49-F238E27FC236}">
                <a16:creationId xmlns:a16="http://schemas.microsoft.com/office/drawing/2014/main" id="{E4624AE7-4C7B-4B3E-B825-5685C76D31C2}"/>
              </a:ext>
            </a:extLst>
          </p:cNvPr>
          <p:cNvSpPr/>
          <p:nvPr/>
        </p:nvSpPr>
        <p:spPr>
          <a:xfrm>
            <a:off x="4248094" y="2893661"/>
            <a:ext cx="2578286" cy="2304288"/>
          </a:xfrm>
          <a:custGeom>
            <a:avLst/>
            <a:gdLst>
              <a:gd name="connsiteX0" fmla="*/ 0 w 2578286"/>
              <a:gd name="connsiteY0" fmla="*/ 0 h 2304288"/>
              <a:gd name="connsiteX1" fmla="*/ 2578286 w 2578286"/>
              <a:gd name="connsiteY1" fmla="*/ 0 h 2304288"/>
              <a:gd name="connsiteX2" fmla="*/ 2578286 w 2578286"/>
              <a:gd name="connsiteY2" fmla="*/ 2304288 h 2304288"/>
              <a:gd name="connsiteX3" fmla="*/ 0 w 2578286"/>
              <a:gd name="connsiteY3" fmla="*/ 2304288 h 2304288"/>
              <a:gd name="connsiteX4" fmla="*/ 0 w 2578286"/>
              <a:gd name="connsiteY4" fmla="*/ 0 h 23042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8286" h="2304288">
                <a:moveTo>
                  <a:pt x="0" y="0"/>
                </a:moveTo>
                <a:lnTo>
                  <a:pt x="2578286" y="0"/>
                </a:lnTo>
                <a:lnTo>
                  <a:pt x="2578286" y="2304288"/>
                </a:lnTo>
                <a:lnTo>
                  <a:pt x="0" y="230428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56032" tIns="0" rIns="256032" bIns="256032" numCol="1" spcCol="1270" anchor="ctr" anchorCtr="0">
            <a:noAutofit/>
          </a:bodyPr>
          <a:lstStyle/>
          <a:p>
            <a:pPr marL="0" lvl="0" indent="0" algn="l" defTabSz="1600200">
              <a:lnSpc>
                <a:spcPct val="90000"/>
              </a:lnSpc>
              <a:spcBef>
                <a:spcPct val="0"/>
              </a:spcBef>
              <a:spcAft>
                <a:spcPct val="35000"/>
              </a:spcAft>
              <a:buNone/>
            </a:pPr>
            <a:r>
              <a:rPr lang="en-US" sz="3600" kern="1200" dirty="0"/>
              <a:t>Offense</a:t>
            </a:r>
          </a:p>
        </p:txBody>
      </p:sp>
      <p:sp>
        <p:nvSpPr>
          <p:cNvPr id="4" name="Text Placeholder 3">
            <a:extLst>
              <a:ext uri="{FF2B5EF4-FFF2-40B4-BE49-F238E27FC236}">
                <a16:creationId xmlns:a16="http://schemas.microsoft.com/office/drawing/2014/main" id="{F21233EC-D622-466C-97FB-FA842F483CCB}"/>
              </a:ext>
            </a:extLst>
          </p:cNvPr>
          <p:cNvSpPr>
            <a:spLocks noGrp="1"/>
          </p:cNvSpPr>
          <p:nvPr>
            <p:ph type="body" sz="half" idx="2"/>
          </p:nvPr>
        </p:nvSpPr>
        <p:spPr>
          <a:xfrm>
            <a:off x="629840" y="1714500"/>
            <a:ext cx="3621317" cy="3176323"/>
          </a:xfrm>
        </p:spPr>
        <p:txBody>
          <a:bodyPr>
            <a:normAutofit/>
          </a:bodyPr>
          <a:lstStyle/>
          <a:p>
            <a:endParaRPr lang="en-US" sz="2500" b="1" dirty="0"/>
          </a:p>
          <a:p>
            <a:r>
              <a:rPr lang="en-US" sz="3000" b="1" dirty="0"/>
              <a:t>Authoritative Wisdom</a:t>
            </a:r>
          </a:p>
        </p:txBody>
      </p:sp>
      <p:sp>
        <p:nvSpPr>
          <p:cNvPr id="6" name="TextBox 5">
            <a:extLst>
              <a:ext uri="{FF2B5EF4-FFF2-40B4-BE49-F238E27FC236}">
                <a16:creationId xmlns:a16="http://schemas.microsoft.com/office/drawing/2014/main" id="{E10316C2-1488-4B96-A9FB-BBD545A55A04}"/>
              </a:ext>
            </a:extLst>
          </p:cNvPr>
          <p:cNvSpPr txBox="1"/>
          <p:nvPr/>
        </p:nvSpPr>
        <p:spPr>
          <a:xfrm>
            <a:off x="5284589" y="461210"/>
            <a:ext cx="304800" cy="2246769"/>
          </a:xfrm>
          <a:prstGeom prst="rect">
            <a:avLst/>
          </a:prstGeom>
          <a:noFill/>
        </p:spPr>
        <p:txBody>
          <a:bodyPr wrap="square" rtlCol="0">
            <a:spAutoFit/>
          </a:bodyPr>
          <a:lstStyle/>
          <a:p>
            <a:pPr algn="ctr"/>
            <a:r>
              <a:rPr lang="en-US" sz="2000" b="1" dirty="0">
                <a:solidFill>
                  <a:srgbClr val="FFFF00"/>
                </a:solidFill>
              </a:rPr>
              <a:t>RECE</a:t>
            </a:r>
          </a:p>
          <a:p>
            <a:pPr algn="ctr"/>
            <a:r>
              <a:rPr lang="en-US" sz="2000" b="1" dirty="0">
                <a:solidFill>
                  <a:srgbClr val="FFFF00"/>
                </a:solidFill>
              </a:rPr>
              <a:t>IVE</a:t>
            </a:r>
          </a:p>
        </p:txBody>
      </p:sp>
      <p:sp>
        <p:nvSpPr>
          <p:cNvPr id="7" name="TextBox 6">
            <a:extLst>
              <a:ext uri="{FF2B5EF4-FFF2-40B4-BE49-F238E27FC236}">
                <a16:creationId xmlns:a16="http://schemas.microsoft.com/office/drawing/2014/main" id="{BAE0AFBC-7AC2-440D-93FA-84B879198970}"/>
              </a:ext>
            </a:extLst>
          </p:cNvPr>
          <p:cNvSpPr txBox="1"/>
          <p:nvPr/>
        </p:nvSpPr>
        <p:spPr>
          <a:xfrm>
            <a:off x="6927620" y="2983915"/>
            <a:ext cx="304800" cy="1938992"/>
          </a:xfrm>
          <a:prstGeom prst="rect">
            <a:avLst/>
          </a:prstGeom>
          <a:noFill/>
        </p:spPr>
        <p:txBody>
          <a:bodyPr wrap="square" rtlCol="0">
            <a:spAutoFit/>
          </a:bodyPr>
          <a:lstStyle/>
          <a:p>
            <a:pPr algn="ctr"/>
            <a:r>
              <a:rPr lang="en-US" sz="2000" b="1" dirty="0">
                <a:solidFill>
                  <a:srgbClr val="FFFF00"/>
                </a:solidFill>
              </a:rPr>
              <a:t>REJECT</a:t>
            </a:r>
          </a:p>
        </p:txBody>
      </p:sp>
    </p:spTree>
    <p:extLst>
      <p:ext uri="{BB962C8B-B14F-4D97-AF65-F5344CB8AC3E}">
        <p14:creationId xmlns:p14="http://schemas.microsoft.com/office/powerpoint/2010/main" val="15495370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00"/>
                                        <p:tgtEl>
                                          <p:spTgt spid="11"/>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down)">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fade">
                                      <p:cBhvr>
                                        <p:cTn id="23" dur="500"/>
                                        <p:tgtEl>
                                          <p:spTgt spid="4">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4" grpId="0" build="p"/>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rrow: Up 7">
            <a:extLst>
              <a:ext uri="{FF2B5EF4-FFF2-40B4-BE49-F238E27FC236}">
                <a16:creationId xmlns:a16="http://schemas.microsoft.com/office/drawing/2014/main" id="{A7CC4AAA-38FE-4073-950E-424D194EDE0F}"/>
              </a:ext>
            </a:extLst>
          </p:cNvPr>
          <p:cNvSpPr/>
          <p:nvPr/>
        </p:nvSpPr>
        <p:spPr>
          <a:xfrm>
            <a:off x="4656338" y="429126"/>
            <a:ext cx="1519347" cy="2304288"/>
          </a:xfrm>
          <a:prstGeom prst="upArrow">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Freeform: Shape 8">
            <a:extLst>
              <a:ext uri="{FF2B5EF4-FFF2-40B4-BE49-F238E27FC236}">
                <a16:creationId xmlns:a16="http://schemas.microsoft.com/office/drawing/2014/main" id="{F34B0CA1-2E1F-478E-ABCC-C8D034D5E995}"/>
              </a:ext>
            </a:extLst>
          </p:cNvPr>
          <p:cNvSpPr/>
          <p:nvPr/>
        </p:nvSpPr>
        <p:spPr>
          <a:xfrm>
            <a:off x="6239336" y="429126"/>
            <a:ext cx="2455482" cy="2304288"/>
          </a:xfrm>
          <a:custGeom>
            <a:avLst/>
            <a:gdLst>
              <a:gd name="connsiteX0" fmla="*/ 0 w 2455482"/>
              <a:gd name="connsiteY0" fmla="*/ 0 h 2304288"/>
              <a:gd name="connsiteX1" fmla="*/ 2455482 w 2455482"/>
              <a:gd name="connsiteY1" fmla="*/ 0 h 2304288"/>
              <a:gd name="connsiteX2" fmla="*/ 2455482 w 2455482"/>
              <a:gd name="connsiteY2" fmla="*/ 2304288 h 2304288"/>
              <a:gd name="connsiteX3" fmla="*/ 0 w 2455482"/>
              <a:gd name="connsiteY3" fmla="*/ 2304288 h 2304288"/>
              <a:gd name="connsiteX4" fmla="*/ 0 w 2455482"/>
              <a:gd name="connsiteY4" fmla="*/ 0 h 23042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55482" h="2304288">
                <a:moveTo>
                  <a:pt x="0" y="0"/>
                </a:moveTo>
                <a:lnTo>
                  <a:pt x="2455482" y="0"/>
                </a:lnTo>
                <a:lnTo>
                  <a:pt x="2455482" y="2304288"/>
                </a:lnTo>
                <a:lnTo>
                  <a:pt x="0" y="230428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34696" tIns="0" rIns="234696" bIns="234696" numCol="1" spcCol="1270" anchor="ctr" anchorCtr="0">
            <a:noAutofit/>
          </a:bodyPr>
          <a:lstStyle/>
          <a:p>
            <a:pPr marL="0" lvl="0" indent="0" algn="l" defTabSz="1466850">
              <a:lnSpc>
                <a:spcPct val="90000"/>
              </a:lnSpc>
              <a:spcBef>
                <a:spcPct val="0"/>
              </a:spcBef>
              <a:spcAft>
                <a:spcPct val="35000"/>
              </a:spcAft>
              <a:buNone/>
            </a:pPr>
            <a:r>
              <a:rPr lang="en-US" sz="3300" kern="1200" dirty="0"/>
              <a:t>Understand God</a:t>
            </a:r>
          </a:p>
        </p:txBody>
      </p:sp>
      <p:sp>
        <p:nvSpPr>
          <p:cNvPr id="10" name="Arrow: Down 9">
            <a:extLst>
              <a:ext uri="{FF2B5EF4-FFF2-40B4-BE49-F238E27FC236}">
                <a16:creationId xmlns:a16="http://schemas.microsoft.com/office/drawing/2014/main" id="{B2F38461-F50F-4EF0-BF75-44549747D0C3}"/>
              </a:ext>
            </a:extLst>
          </p:cNvPr>
          <p:cNvSpPr/>
          <p:nvPr/>
        </p:nvSpPr>
        <p:spPr>
          <a:xfrm>
            <a:off x="6324885" y="2893684"/>
            <a:ext cx="1519347" cy="2304288"/>
          </a:xfrm>
          <a:prstGeom prst="downArrow">
            <a:avLst/>
          </a:prstGeom>
          <a:solidFill>
            <a:schemeClr val="accent5"/>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Freeform: Shape 10">
            <a:extLst>
              <a:ext uri="{FF2B5EF4-FFF2-40B4-BE49-F238E27FC236}">
                <a16:creationId xmlns:a16="http://schemas.microsoft.com/office/drawing/2014/main" id="{28FD9A07-A4B0-4F8F-B056-5EA1346970AE}"/>
              </a:ext>
            </a:extLst>
          </p:cNvPr>
          <p:cNvSpPr/>
          <p:nvPr/>
        </p:nvSpPr>
        <p:spPr>
          <a:xfrm>
            <a:off x="4248094" y="2893661"/>
            <a:ext cx="2578286" cy="2304288"/>
          </a:xfrm>
          <a:custGeom>
            <a:avLst/>
            <a:gdLst>
              <a:gd name="connsiteX0" fmla="*/ 0 w 2578286"/>
              <a:gd name="connsiteY0" fmla="*/ 0 h 2304288"/>
              <a:gd name="connsiteX1" fmla="*/ 2578286 w 2578286"/>
              <a:gd name="connsiteY1" fmla="*/ 0 h 2304288"/>
              <a:gd name="connsiteX2" fmla="*/ 2578286 w 2578286"/>
              <a:gd name="connsiteY2" fmla="*/ 2304288 h 2304288"/>
              <a:gd name="connsiteX3" fmla="*/ 0 w 2578286"/>
              <a:gd name="connsiteY3" fmla="*/ 2304288 h 2304288"/>
              <a:gd name="connsiteX4" fmla="*/ 0 w 2578286"/>
              <a:gd name="connsiteY4" fmla="*/ 0 h 23042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8286" h="2304288">
                <a:moveTo>
                  <a:pt x="0" y="0"/>
                </a:moveTo>
                <a:lnTo>
                  <a:pt x="2578286" y="0"/>
                </a:lnTo>
                <a:lnTo>
                  <a:pt x="2578286" y="2304288"/>
                </a:lnTo>
                <a:lnTo>
                  <a:pt x="0" y="230428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34696" tIns="0" rIns="234696" bIns="234696" numCol="1" spcCol="1270" anchor="ctr" anchorCtr="0">
            <a:noAutofit/>
          </a:bodyPr>
          <a:lstStyle/>
          <a:p>
            <a:pPr marL="0" lvl="0" indent="0" algn="l" defTabSz="1466850">
              <a:lnSpc>
                <a:spcPct val="90000"/>
              </a:lnSpc>
              <a:spcBef>
                <a:spcPct val="0"/>
              </a:spcBef>
              <a:spcAft>
                <a:spcPct val="35000"/>
              </a:spcAft>
              <a:buNone/>
            </a:pPr>
            <a:r>
              <a:rPr lang="en-US" sz="3300" kern="1200" dirty="0"/>
              <a:t>Resist God</a:t>
            </a:r>
          </a:p>
        </p:txBody>
      </p:sp>
      <p:sp>
        <p:nvSpPr>
          <p:cNvPr id="4" name="Text Placeholder 3">
            <a:extLst>
              <a:ext uri="{FF2B5EF4-FFF2-40B4-BE49-F238E27FC236}">
                <a16:creationId xmlns:a16="http://schemas.microsoft.com/office/drawing/2014/main" id="{F21233EC-D622-466C-97FB-FA842F483CCB}"/>
              </a:ext>
            </a:extLst>
          </p:cNvPr>
          <p:cNvSpPr>
            <a:spLocks noGrp="1"/>
          </p:cNvSpPr>
          <p:nvPr>
            <p:ph type="body" sz="half" idx="2"/>
          </p:nvPr>
        </p:nvSpPr>
        <p:spPr>
          <a:xfrm>
            <a:off x="629840" y="1714500"/>
            <a:ext cx="3621317" cy="3176323"/>
          </a:xfrm>
        </p:spPr>
        <p:txBody>
          <a:bodyPr>
            <a:normAutofit/>
          </a:bodyPr>
          <a:lstStyle/>
          <a:p>
            <a:endParaRPr lang="en-US" sz="2500" b="1" dirty="0"/>
          </a:p>
          <a:p>
            <a:r>
              <a:rPr lang="en-US" sz="3000" dirty="0">
                <a:solidFill>
                  <a:schemeClr val="bg1">
                    <a:lumMod val="50000"/>
                    <a:lumOff val="50000"/>
                  </a:schemeClr>
                </a:solidFill>
              </a:rPr>
              <a:t>Authoritative Wisdom</a:t>
            </a:r>
          </a:p>
          <a:p>
            <a:endParaRPr lang="en-US" sz="3200" dirty="0">
              <a:solidFill>
                <a:schemeClr val="bg1">
                  <a:lumMod val="50000"/>
                  <a:lumOff val="50000"/>
                </a:schemeClr>
              </a:solidFill>
            </a:endParaRPr>
          </a:p>
          <a:p>
            <a:r>
              <a:rPr lang="en-US" sz="3200" b="1" dirty="0"/>
              <a:t>Supportive Power</a:t>
            </a:r>
          </a:p>
        </p:txBody>
      </p:sp>
      <p:sp>
        <p:nvSpPr>
          <p:cNvPr id="6" name="TextBox 5">
            <a:extLst>
              <a:ext uri="{FF2B5EF4-FFF2-40B4-BE49-F238E27FC236}">
                <a16:creationId xmlns:a16="http://schemas.microsoft.com/office/drawing/2014/main" id="{E10316C2-1488-4B96-A9FB-BBD545A55A04}"/>
              </a:ext>
            </a:extLst>
          </p:cNvPr>
          <p:cNvSpPr txBox="1"/>
          <p:nvPr/>
        </p:nvSpPr>
        <p:spPr>
          <a:xfrm>
            <a:off x="5284589" y="461210"/>
            <a:ext cx="304800" cy="2246769"/>
          </a:xfrm>
          <a:prstGeom prst="rect">
            <a:avLst/>
          </a:prstGeom>
          <a:noFill/>
        </p:spPr>
        <p:txBody>
          <a:bodyPr wrap="square" rtlCol="0">
            <a:spAutoFit/>
          </a:bodyPr>
          <a:lstStyle/>
          <a:p>
            <a:pPr algn="ctr"/>
            <a:r>
              <a:rPr lang="en-US" sz="2000" b="1" dirty="0">
                <a:solidFill>
                  <a:srgbClr val="FFFF00"/>
                </a:solidFill>
              </a:rPr>
              <a:t>RECE</a:t>
            </a:r>
          </a:p>
          <a:p>
            <a:pPr algn="ctr"/>
            <a:r>
              <a:rPr lang="en-US" sz="2000" b="1" dirty="0">
                <a:solidFill>
                  <a:srgbClr val="FFFF00"/>
                </a:solidFill>
              </a:rPr>
              <a:t>IVE</a:t>
            </a:r>
          </a:p>
        </p:txBody>
      </p:sp>
      <p:sp>
        <p:nvSpPr>
          <p:cNvPr id="7" name="TextBox 6">
            <a:extLst>
              <a:ext uri="{FF2B5EF4-FFF2-40B4-BE49-F238E27FC236}">
                <a16:creationId xmlns:a16="http://schemas.microsoft.com/office/drawing/2014/main" id="{BAE0AFBC-7AC2-440D-93FA-84B879198970}"/>
              </a:ext>
            </a:extLst>
          </p:cNvPr>
          <p:cNvSpPr txBox="1"/>
          <p:nvPr/>
        </p:nvSpPr>
        <p:spPr>
          <a:xfrm>
            <a:off x="6927620" y="2983915"/>
            <a:ext cx="304800" cy="1938992"/>
          </a:xfrm>
          <a:prstGeom prst="rect">
            <a:avLst/>
          </a:prstGeom>
          <a:noFill/>
        </p:spPr>
        <p:txBody>
          <a:bodyPr wrap="square" rtlCol="0">
            <a:spAutoFit/>
          </a:bodyPr>
          <a:lstStyle/>
          <a:p>
            <a:pPr algn="ctr"/>
            <a:r>
              <a:rPr lang="en-US" sz="2000" b="1" dirty="0">
                <a:solidFill>
                  <a:srgbClr val="FFFF00"/>
                </a:solidFill>
              </a:rPr>
              <a:t>REJECT</a:t>
            </a:r>
          </a:p>
        </p:txBody>
      </p:sp>
      <p:sp>
        <p:nvSpPr>
          <p:cNvPr id="13" name="Title 1">
            <a:extLst>
              <a:ext uri="{FF2B5EF4-FFF2-40B4-BE49-F238E27FC236}">
                <a16:creationId xmlns:a16="http://schemas.microsoft.com/office/drawing/2014/main" id="{66EE261B-8A26-4CC8-886E-F12CA4495CC4}"/>
              </a:ext>
            </a:extLst>
          </p:cNvPr>
          <p:cNvSpPr>
            <a:spLocks noGrp="1"/>
          </p:cNvSpPr>
          <p:nvPr>
            <p:ph type="title"/>
          </p:nvPr>
        </p:nvSpPr>
        <p:spPr>
          <a:xfrm>
            <a:off x="629840" y="381000"/>
            <a:ext cx="3300475" cy="1333500"/>
          </a:xfrm>
        </p:spPr>
        <p:txBody>
          <a:bodyPr>
            <a:normAutofit fontScale="90000"/>
          </a:bodyPr>
          <a:lstStyle/>
          <a:p>
            <a:r>
              <a:rPr lang="en-US" sz="3500" b="1" dirty="0"/>
              <a:t>Realizing the Value of The Rock</a:t>
            </a:r>
          </a:p>
        </p:txBody>
      </p:sp>
    </p:spTree>
    <p:extLst>
      <p:ext uri="{BB962C8B-B14F-4D97-AF65-F5344CB8AC3E}">
        <p14:creationId xmlns:p14="http://schemas.microsoft.com/office/powerpoint/2010/main" val="5215240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rrow: Up 7">
            <a:extLst>
              <a:ext uri="{FF2B5EF4-FFF2-40B4-BE49-F238E27FC236}">
                <a16:creationId xmlns:a16="http://schemas.microsoft.com/office/drawing/2014/main" id="{CECC6FA4-93ED-4397-9689-1274D7DF2A15}"/>
              </a:ext>
            </a:extLst>
          </p:cNvPr>
          <p:cNvSpPr/>
          <p:nvPr/>
        </p:nvSpPr>
        <p:spPr>
          <a:xfrm>
            <a:off x="4656338" y="429126"/>
            <a:ext cx="1519347" cy="2304288"/>
          </a:xfrm>
          <a:prstGeom prst="upArrow">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Freeform: Shape 8">
            <a:extLst>
              <a:ext uri="{FF2B5EF4-FFF2-40B4-BE49-F238E27FC236}">
                <a16:creationId xmlns:a16="http://schemas.microsoft.com/office/drawing/2014/main" id="{C9990CE6-136A-42A7-9EBF-8DA0B916C70E}"/>
              </a:ext>
            </a:extLst>
          </p:cNvPr>
          <p:cNvSpPr/>
          <p:nvPr/>
        </p:nvSpPr>
        <p:spPr>
          <a:xfrm>
            <a:off x="6239336" y="429126"/>
            <a:ext cx="2455482" cy="2304288"/>
          </a:xfrm>
          <a:custGeom>
            <a:avLst/>
            <a:gdLst>
              <a:gd name="connsiteX0" fmla="*/ 0 w 2455482"/>
              <a:gd name="connsiteY0" fmla="*/ 0 h 2304288"/>
              <a:gd name="connsiteX1" fmla="*/ 2455482 w 2455482"/>
              <a:gd name="connsiteY1" fmla="*/ 0 h 2304288"/>
              <a:gd name="connsiteX2" fmla="*/ 2455482 w 2455482"/>
              <a:gd name="connsiteY2" fmla="*/ 2304288 h 2304288"/>
              <a:gd name="connsiteX3" fmla="*/ 0 w 2455482"/>
              <a:gd name="connsiteY3" fmla="*/ 2304288 h 2304288"/>
              <a:gd name="connsiteX4" fmla="*/ 0 w 2455482"/>
              <a:gd name="connsiteY4" fmla="*/ 0 h 23042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55482" h="2304288">
                <a:moveTo>
                  <a:pt x="0" y="0"/>
                </a:moveTo>
                <a:lnTo>
                  <a:pt x="2455482" y="0"/>
                </a:lnTo>
                <a:lnTo>
                  <a:pt x="2455482" y="2304288"/>
                </a:lnTo>
                <a:lnTo>
                  <a:pt x="0" y="230428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20040" tIns="0" rIns="320040" bIns="320040" numCol="1" spcCol="1270" anchor="ctr" anchorCtr="0">
            <a:noAutofit/>
          </a:bodyPr>
          <a:lstStyle/>
          <a:p>
            <a:pPr marL="0" lvl="0" indent="0" algn="l" defTabSz="2000250">
              <a:lnSpc>
                <a:spcPct val="90000"/>
              </a:lnSpc>
              <a:spcBef>
                <a:spcPct val="0"/>
              </a:spcBef>
              <a:spcAft>
                <a:spcPct val="35000"/>
              </a:spcAft>
              <a:buNone/>
            </a:pPr>
            <a:r>
              <a:rPr lang="en-US" sz="4500" kern="1200" dirty="0"/>
              <a:t>Find Healing</a:t>
            </a:r>
          </a:p>
        </p:txBody>
      </p:sp>
      <p:sp>
        <p:nvSpPr>
          <p:cNvPr id="10" name="Arrow: Down 9">
            <a:extLst>
              <a:ext uri="{FF2B5EF4-FFF2-40B4-BE49-F238E27FC236}">
                <a16:creationId xmlns:a16="http://schemas.microsoft.com/office/drawing/2014/main" id="{E70A585B-7179-4690-A0B3-E7B07162708B}"/>
              </a:ext>
            </a:extLst>
          </p:cNvPr>
          <p:cNvSpPr/>
          <p:nvPr/>
        </p:nvSpPr>
        <p:spPr>
          <a:xfrm>
            <a:off x="6324885" y="2893684"/>
            <a:ext cx="1519347" cy="2304288"/>
          </a:xfrm>
          <a:prstGeom prst="downArrow">
            <a:avLst/>
          </a:prstGeom>
          <a:solidFill>
            <a:schemeClr val="accent5"/>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Freeform: Shape 10">
            <a:extLst>
              <a:ext uri="{FF2B5EF4-FFF2-40B4-BE49-F238E27FC236}">
                <a16:creationId xmlns:a16="http://schemas.microsoft.com/office/drawing/2014/main" id="{AEE31EB6-4855-4647-8623-9BED16B16775}"/>
              </a:ext>
            </a:extLst>
          </p:cNvPr>
          <p:cNvSpPr/>
          <p:nvPr/>
        </p:nvSpPr>
        <p:spPr>
          <a:xfrm>
            <a:off x="4248094" y="2893661"/>
            <a:ext cx="2578286" cy="2304288"/>
          </a:xfrm>
          <a:custGeom>
            <a:avLst/>
            <a:gdLst>
              <a:gd name="connsiteX0" fmla="*/ 0 w 2578286"/>
              <a:gd name="connsiteY0" fmla="*/ 0 h 2304288"/>
              <a:gd name="connsiteX1" fmla="*/ 2578286 w 2578286"/>
              <a:gd name="connsiteY1" fmla="*/ 0 h 2304288"/>
              <a:gd name="connsiteX2" fmla="*/ 2578286 w 2578286"/>
              <a:gd name="connsiteY2" fmla="*/ 2304288 h 2304288"/>
              <a:gd name="connsiteX3" fmla="*/ 0 w 2578286"/>
              <a:gd name="connsiteY3" fmla="*/ 2304288 h 2304288"/>
              <a:gd name="connsiteX4" fmla="*/ 0 w 2578286"/>
              <a:gd name="connsiteY4" fmla="*/ 0 h 23042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8286" h="2304288">
                <a:moveTo>
                  <a:pt x="0" y="0"/>
                </a:moveTo>
                <a:lnTo>
                  <a:pt x="2578286" y="0"/>
                </a:lnTo>
                <a:lnTo>
                  <a:pt x="2578286" y="2304288"/>
                </a:lnTo>
                <a:lnTo>
                  <a:pt x="0" y="230428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20040" tIns="0" rIns="320040" bIns="320040" numCol="1" spcCol="1270" anchor="ctr" anchorCtr="0">
            <a:noAutofit/>
          </a:bodyPr>
          <a:lstStyle/>
          <a:p>
            <a:pPr marL="0" lvl="0" indent="0" algn="l" defTabSz="2000250">
              <a:lnSpc>
                <a:spcPct val="90000"/>
              </a:lnSpc>
              <a:spcBef>
                <a:spcPct val="0"/>
              </a:spcBef>
              <a:spcAft>
                <a:spcPct val="35000"/>
              </a:spcAft>
              <a:buNone/>
            </a:pPr>
            <a:r>
              <a:rPr lang="en-US" sz="4500" kern="1200" dirty="0"/>
              <a:t>Stay Sick</a:t>
            </a:r>
          </a:p>
        </p:txBody>
      </p:sp>
      <p:sp>
        <p:nvSpPr>
          <p:cNvPr id="4" name="Text Placeholder 3">
            <a:extLst>
              <a:ext uri="{FF2B5EF4-FFF2-40B4-BE49-F238E27FC236}">
                <a16:creationId xmlns:a16="http://schemas.microsoft.com/office/drawing/2014/main" id="{F21233EC-D622-466C-97FB-FA842F483CCB}"/>
              </a:ext>
            </a:extLst>
          </p:cNvPr>
          <p:cNvSpPr>
            <a:spLocks noGrp="1"/>
          </p:cNvSpPr>
          <p:nvPr>
            <p:ph type="body" sz="half" idx="2"/>
          </p:nvPr>
        </p:nvSpPr>
        <p:spPr>
          <a:xfrm>
            <a:off x="629840" y="1714500"/>
            <a:ext cx="3717571" cy="3176323"/>
          </a:xfrm>
        </p:spPr>
        <p:txBody>
          <a:bodyPr>
            <a:normAutofit fontScale="92500"/>
          </a:bodyPr>
          <a:lstStyle/>
          <a:p>
            <a:endParaRPr lang="en-US" sz="2500" b="1" dirty="0"/>
          </a:p>
          <a:p>
            <a:r>
              <a:rPr lang="en-US" sz="3200" dirty="0">
                <a:solidFill>
                  <a:schemeClr val="bg1">
                    <a:lumMod val="50000"/>
                    <a:lumOff val="50000"/>
                  </a:schemeClr>
                </a:solidFill>
              </a:rPr>
              <a:t>Authoritative Wisdom</a:t>
            </a:r>
          </a:p>
          <a:p>
            <a:endParaRPr lang="en-US" sz="3200" dirty="0">
              <a:solidFill>
                <a:schemeClr val="bg1">
                  <a:lumMod val="50000"/>
                  <a:lumOff val="50000"/>
                </a:schemeClr>
              </a:solidFill>
            </a:endParaRPr>
          </a:p>
          <a:p>
            <a:r>
              <a:rPr lang="en-US" sz="3200" dirty="0">
                <a:solidFill>
                  <a:schemeClr val="bg1">
                    <a:lumMod val="50000"/>
                    <a:lumOff val="50000"/>
                  </a:schemeClr>
                </a:solidFill>
              </a:rPr>
              <a:t>Supportive Power</a:t>
            </a:r>
          </a:p>
          <a:p>
            <a:endParaRPr lang="en-US" sz="3200" b="1" dirty="0"/>
          </a:p>
          <a:p>
            <a:r>
              <a:rPr lang="en-US" sz="3200" b="1" dirty="0"/>
              <a:t>Transformative Mercy</a:t>
            </a:r>
          </a:p>
        </p:txBody>
      </p:sp>
      <p:sp>
        <p:nvSpPr>
          <p:cNvPr id="6" name="TextBox 5">
            <a:extLst>
              <a:ext uri="{FF2B5EF4-FFF2-40B4-BE49-F238E27FC236}">
                <a16:creationId xmlns:a16="http://schemas.microsoft.com/office/drawing/2014/main" id="{E10316C2-1488-4B96-A9FB-BBD545A55A04}"/>
              </a:ext>
            </a:extLst>
          </p:cNvPr>
          <p:cNvSpPr txBox="1"/>
          <p:nvPr/>
        </p:nvSpPr>
        <p:spPr>
          <a:xfrm>
            <a:off x="5284589" y="461210"/>
            <a:ext cx="304800" cy="2246769"/>
          </a:xfrm>
          <a:prstGeom prst="rect">
            <a:avLst/>
          </a:prstGeom>
          <a:noFill/>
        </p:spPr>
        <p:txBody>
          <a:bodyPr wrap="square" rtlCol="0">
            <a:spAutoFit/>
          </a:bodyPr>
          <a:lstStyle/>
          <a:p>
            <a:pPr algn="ctr"/>
            <a:r>
              <a:rPr lang="en-US" sz="2000" b="1" dirty="0">
                <a:solidFill>
                  <a:srgbClr val="FFFF00"/>
                </a:solidFill>
              </a:rPr>
              <a:t>RECE</a:t>
            </a:r>
          </a:p>
          <a:p>
            <a:pPr algn="ctr"/>
            <a:r>
              <a:rPr lang="en-US" sz="2000" b="1" dirty="0">
                <a:solidFill>
                  <a:srgbClr val="FFFF00"/>
                </a:solidFill>
              </a:rPr>
              <a:t>IVE</a:t>
            </a:r>
          </a:p>
        </p:txBody>
      </p:sp>
      <p:sp>
        <p:nvSpPr>
          <p:cNvPr id="7" name="TextBox 6">
            <a:extLst>
              <a:ext uri="{FF2B5EF4-FFF2-40B4-BE49-F238E27FC236}">
                <a16:creationId xmlns:a16="http://schemas.microsoft.com/office/drawing/2014/main" id="{BAE0AFBC-7AC2-440D-93FA-84B879198970}"/>
              </a:ext>
            </a:extLst>
          </p:cNvPr>
          <p:cNvSpPr txBox="1"/>
          <p:nvPr/>
        </p:nvSpPr>
        <p:spPr>
          <a:xfrm>
            <a:off x="6927620" y="2983915"/>
            <a:ext cx="304800" cy="1938992"/>
          </a:xfrm>
          <a:prstGeom prst="rect">
            <a:avLst/>
          </a:prstGeom>
          <a:noFill/>
        </p:spPr>
        <p:txBody>
          <a:bodyPr wrap="square" rtlCol="0">
            <a:spAutoFit/>
          </a:bodyPr>
          <a:lstStyle/>
          <a:p>
            <a:pPr algn="ctr"/>
            <a:r>
              <a:rPr lang="en-US" sz="2000" b="1" dirty="0">
                <a:solidFill>
                  <a:srgbClr val="FFFF00"/>
                </a:solidFill>
              </a:rPr>
              <a:t>REJECT</a:t>
            </a:r>
          </a:p>
        </p:txBody>
      </p:sp>
      <p:sp>
        <p:nvSpPr>
          <p:cNvPr id="12" name="Title 1">
            <a:extLst>
              <a:ext uri="{FF2B5EF4-FFF2-40B4-BE49-F238E27FC236}">
                <a16:creationId xmlns:a16="http://schemas.microsoft.com/office/drawing/2014/main" id="{A782FE60-1691-4A9B-B93B-190A5951D3CA}"/>
              </a:ext>
            </a:extLst>
          </p:cNvPr>
          <p:cNvSpPr>
            <a:spLocks noGrp="1"/>
          </p:cNvSpPr>
          <p:nvPr>
            <p:ph type="title"/>
          </p:nvPr>
        </p:nvSpPr>
        <p:spPr>
          <a:xfrm>
            <a:off x="629840" y="381000"/>
            <a:ext cx="3300475" cy="1333500"/>
          </a:xfrm>
        </p:spPr>
        <p:txBody>
          <a:bodyPr>
            <a:normAutofit fontScale="90000"/>
          </a:bodyPr>
          <a:lstStyle/>
          <a:p>
            <a:r>
              <a:rPr lang="en-US" sz="3500" b="1" dirty="0"/>
              <a:t>Realizing the Value of The Rock</a:t>
            </a:r>
          </a:p>
        </p:txBody>
      </p:sp>
    </p:spTree>
    <p:extLst>
      <p:ext uri="{BB962C8B-B14F-4D97-AF65-F5344CB8AC3E}">
        <p14:creationId xmlns:p14="http://schemas.microsoft.com/office/powerpoint/2010/main" val="1630499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A0579C-BA76-4EF1-AF76-BDBF1403367B}"/>
              </a:ext>
            </a:extLst>
          </p:cNvPr>
          <p:cNvSpPr>
            <a:spLocks noGrp="1"/>
          </p:cNvSpPr>
          <p:nvPr>
            <p:ph idx="1"/>
          </p:nvPr>
        </p:nvSpPr>
        <p:spPr>
          <a:xfrm>
            <a:off x="628650" y="1044443"/>
            <a:ext cx="7886700" cy="3626115"/>
          </a:xfrm>
        </p:spPr>
        <p:txBody>
          <a:bodyPr>
            <a:normAutofit/>
          </a:bodyPr>
          <a:lstStyle/>
          <a:p>
            <a:pPr marL="0" indent="0">
              <a:buNone/>
            </a:pPr>
            <a:r>
              <a:rPr lang="en-US" sz="3200" dirty="0">
                <a:solidFill>
                  <a:schemeClr val="bg1">
                    <a:lumMod val="50000"/>
                    <a:lumOff val="50000"/>
                  </a:schemeClr>
                </a:solidFill>
              </a:rPr>
              <a:t>So you who believe see his value, but for those who do not believe, </a:t>
            </a:r>
            <a:r>
              <a:rPr lang="en-US" sz="3200" b="1" i="1" dirty="0">
                <a:solidFill>
                  <a:schemeClr val="bg1">
                    <a:lumMod val="50000"/>
                    <a:lumOff val="50000"/>
                  </a:schemeClr>
                </a:solidFill>
              </a:rPr>
              <a:t>the stone that the builders rejected has become the cornerstone</a:t>
            </a:r>
            <a:r>
              <a:rPr lang="en-US" sz="3200" b="1" dirty="0">
                <a:solidFill>
                  <a:schemeClr val="bg1">
                    <a:lumMod val="50000"/>
                    <a:lumOff val="50000"/>
                  </a:schemeClr>
                </a:solidFill>
              </a:rPr>
              <a:t>, </a:t>
            </a:r>
            <a:r>
              <a:rPr lang="en-US" sz="3200" dirty="0">
                <a:solidFill>
                  <a:schemeClr val="bg1">
                    <a:lumMod val="50000"/>
                    <a:lumOff val="50000"/>
                  </a:schemeClr>
                </a:solidFill>
              </a:rPr>
              <a:t>and a</a:t>
            </a:r>
            <a:r>
              <a:rPr lang="en-US" sz="3200" b="1" dirty="0">
                <a:solidFill>
                  <a:schemeClr val="bg1">
                    <a:lumMod val="50000"/>
                    <a:lumOff val="50000"/>
                  </a:schemeClr>
                </a:solidFill>
              </a:rPr>
              <a:t> </a:t>
            </a:r>
            <a:r>
              <a:rPr lang="en-US" sz="3200" b="1" i="1" dirty="0">
                <a:solidFill>
                  <a:schemeClr val="bg1">
                    <a:lumMod val="50000"/>
                    <a:lumOff val="50000"/>
                  </a:schemeClr>
                </a:solidFill>
              </a:rPr>
              <a:t>stumbling-stone and a rock to trip over</a:t>
            </a:r>
            <a:r>
              <a:rPr lang="en-US" sz="3200" b="1" dirty="0">
                <a:solidFill>
                  <a:schemeClr val="bg1">
                    <a:lumMod val="50000"/>
                    <a:lumOff val="50000"/>
                  </a:schemeClr>
                </a:solidFill>
              </a:rPr>
              <a:t>.</a:t>
            </a:r>
          </a:p>
          <a:p>
            <a:pPr marL="0" indent="0">
              <a:buNone/>
            </a:pPr>
            <a:r>
              <a:rPr lang="en-US" sz="3500" dirty="0"/>
              <a:t>They stumble because </a:t>
            </a:r>
            <a:r>
              <a:rPr lang="en-US" sz="3500" b="1" dirty="0">
                <a:solidFill>
                  <a:srgbClr val="FFFF00"/>
                </a:solidFill>
              </a:rPr>
              <a:t>they disobey the word</a:t>
            </a:r>
            <a:r>
              <a:rPr lang="en-US" sz="3500" b="1" dirty="0"/>
              <a:t>, </a:t>
            </a:r>
            <a:r>
              <a:rPr lang="en-US" sz="3500" dirty="0"/>
              <a:t>as they were destined to do</a:t>
            </a:r>
            <a:r>
              <a:rPr lang="en-US" sz="3500" b="1" dirty="0"/>
              <a:t>.</a:t>
            </a:r>
          </a:p>
          <a:p>
            <a:pPr marL="0" indent="0">
              <a:buNone/>
            </a:pPr>
            <a:r>
              <a:rPr lang="en-US" sz="2200" dirty="0"/>
              <a:t>1 Peter 2:7-8, NET</a:t>
            </a:r>
          </a:p>
        </p:txBody>
      </p:sp>
    </p:spTree>
    <p:extLst>
      <p:ext uri="{BB962C8B-B14F-4D97-AF65-F5344CB8AC3E}">
        <p14:creationId xmlns:p14="http://schemas.microsoft.com/office/powerpoint/2010/main" val="244356978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0000"/>
            <a:lum/>
          </a:blip>
          <a:srcRect/>
          <a:stretch>
            <a:fillRect t="-10000" b="-1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3D3BD-7A18-4A1A-8876-355A9C7BD23A}"/>
              </a:ext>
            </a:extLst>
          </p:cNvPr>
          <p:cNvSpPr>
            <a:spLocks noGrp="1"/>
          </p:cNvSpPr>
          <p:nvPr>
            <p:ph type="ctrTitle"/>
          </p:nvPr>
        </p:nvSpPr>
        <p:spPr>
          <a:xfrm>
            <a:off x="549441" y="627648"/>
            <a:ext cx="7279106" cy="4459705"/>
          </a:xfrm>
        </p:spPr>
        <p:txBody>
          <a:bodyPr>
            <a:noAutofit/>
          </a:bodyPr>
          <a:lstStyle/>
          <a:p>
            <a:pPr algn="l"/>
            <a:r>
              <a:rPr lang="en-US" b="1" dirty="0">
                <a:effectLst>
                  <a:outerShdw blurRad="50800" dist="38100" dir="2700000" algn="tl" rotWithShape="0">
                    <a:prstClr val="black">
                      <a:alpha val="40000"/>
                    </a:prstClr>
                  </a:outerShdw>
                </a:effectLst>
              </a:rPr>
              <a:t>And Jesus cried out again with a loud voice, and yielded up His spirit. … and </a:t>
            </a:r>
            <a:r>
              <a:rPr lang="en-US" b="1" dirty="0">
                <a:solidFill>
                  <a:schemeClr val="accent5"/>
                </a:solidFill>
                <a:effectLst>
                  <a:outerShdw blurRad="50800" dist="38100" dir="2700000" algn="tl" rotWithShape="0">
                    <a:prstClr val="black">
                      <a:alpha val="40000"/>
                    </a:prstClr>
                  </a:outerShdw>
                </a:effectLst>
              </a:rPr>
              <a:t>the rocks were split </a:t>
            </a:r>
            <a:r>
              <a:rPr lang="en-US" b="1" dirty="0">
                <a:effectLst>
                  <a:outerShdw blurRad="50800" dist="38100" dir="2700000" algn="tl" rotWithShape="0">
                    <a:prstClr val="black">
                      <a:alpha val="40000"/>
                    </a:prstClr>
                  </a:outerShdw>
                </a:effectLst>
              </a:rPr>
              <a:t>… </a:t>
            </a:r>
            <a:br>
              <a:rPr lang="en-US" b="1" dirty="0">
                <a:effectLst>
                  <a:outerShdw blurRad="50800" dist="38100" dir="2700000" algn="tl" rotWithShape="0">
                    <a:prstClr val="black">
                      <a:alpha val="40000"/>
                    </a:prstClr>
                  </a:outerShdw>
                </a:effectLst>
              </a:rPr>
            </a:br>
            <a:r>
              <a:rPr lang="en-US" b="1" dirty="0">
                <a:effectLst>
                  <a:outerShdw blurRad="50800" dist="38100" dir="2700000" algn="tl" rotWithShape="0">
                    <a:prstClr val="black">
                      <a:alpha val="40000"/>
                    </a:prstClr>
                  </a:outerShdw>
                </a:effectLst>
              </a:rPr>
              <a:t>So the [people at the Cross] feared greatly, saying, “Truly this was </a:t>
            </a:r>
            <a:r>
              <a:rPr lang="en-US" b="1" dirty="0">
                <a:solidFill>
                  <a:schemeClr val="accent5"/>
                </a:solidFill>
                <a:effectLst>
                  <a:outerShdw blurRad="50800" dist="38100" dir="2700000" algn="tl" rotWithShape="0">
                    <a:prstClr val="black">
                      <a:alpha val="40000"/>
                    </a:prstClr>
                  </a:outerShdw>
                </a:effectLst>
              </a:rPr>
              <a:t>the Son of God</a:t>
            </a:r>
            <a:r>
              <a:rPr lang="en-US" b="1" dirty="0">
                <a:effectLst>
                  <a:outerShdw blurRad="50800" dist="38100" dir="2700000" algn="tl" rotWithShape="0">
                    <a:prstClr val="black">
                      <a:alpha val="40000"/>
                    </a:prstClr>
                  </a:outerShdw>
                </a:effectLst>
              </a:rPr>
              <a:t>!” </a:t>
            </a:r>
            <a:br>
              <a:rPr lang="en-US" b="1" dirty="0">
                <a:effectLst>
                  <a:outerShdw blurRad="50800" dist="38100" dir="2700000" algn="tl" rotWithShape="0">
                    <a:prstClr val="black">
                      <a:alpha val="40000"/>
                    </a:prstClr>
                  </a:outerShdw>
                </a:effectLst>
              </a:rPr>
            </a:br>
            <a:r>
              <a:rPr lang="en-US" sz="2800" b="1" dirty="0">
                <a:effectLst>
                  <a:outerShdw blurRad="50800" dist="38100" dir="2700000" algn="tl" rotWithShape="0">
                    <a:prstClr val="black">
                      <a:alpha val="40000"/>
                    </a:prstClr>
                  </a:outerShdw>
                </a:effectLst>
              </a:rPr>
              <a:t>(Matthew 27:51-54, NKJV)</a:t>
            </a:r>
            <a:endParaRPr lang="en-US" sz="2800" b="1" i="1" dirty="0">
              <a:solidFill>
                <a:schemeClr val="bg2">
                  <a:lumMod val="50000"/>
                </a:schemeClr>
              </a:solidFill>
              <a:effectLst>
                <a:outerShdw blurRad="50800" dist="38100" dir="2700000" algn="tl" rotWithShape="0">
                  <a:prstClr val="black">
                    <a:alpha val="40000"/>
                  </a:prstClr>
                </a:outerShdw>
              </a:effectLst>
              <a:latin typeface="Book Antiqua" panose="02040602050305030304" pitchFamily="18" charset="0"/>
            </a:endParaRPr>
          </a:p>
        </p:txBody>
      </p:sp>
    </p:spTree>
    <p:extLst>
      <p:ext uri="{BB962C8B-B14F-4D97-AF65-F5344CB8AC3E}">
        <p14:creationId xmlns:p14="http://schemas.microsoft.com/office/powerpoint/2010/main" val="116993428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1461</TotalTime>
  <Words>669</Words>
  <Application>Microsoft Office PowerPoint</Application>
  <PresentationFormat>On-screen Show (16:10)</PresentationFormat>
  <Paragraphs>81</Paragraphs>
  <Slides>9</Slides>
  <Notes>6</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Book Antiqua</vt:lpstr>
      <vt:lpstr>Calibri</vt:lpstr>
      <vt:lpstr>Tw Cen MT</vt:lpstr>
      <vt:lpstr>Office Theme</vt:lpstr>
      <vt:lpstr>Built or Broken by the Rock</vt:lpstr>
      <vt:lpstr>PowerPoint Presentation</vt:lpstr>
      <vt:lpstr>PowerPoint Presentation</vt:lpstr>
      <vt:lpstr>PowerPoint Presentation</vt:lpstr>
      <vt:lpstr>Realizing the Value of The Rock</vt:lpstr>
      <vt:lpstr>Realizing the Value of The Rock</vt:lpstr>
      <vt:lpstr>Realizing the Value of The Rock</vt:lpstr>
      <vt:lpstr>PowerPoint Presentation</vt:lpstr>
      <vt:lpstr>And Jesus cried out again with a loud voice, and yielded up His spirit. … and the rocks were split …  So the [people at the Cross] feared greatly, saying, “Truly this was the Son of God!”  (Matthew 27:51-54, NKJV)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Built or Broken</dc:title>
  <dc:creator>BenHall</dc:creator>
  <cp:lastModifiedBy>Brad Beutjer</cp:lastModifiedBy>
  <cp:revision>84</cp:revision>
  <dcterms:created xsi:type="dcterms:W3CDTF">2017-09-01T15:49:26Z</dcterms:created>
  <dcterms:modified xsi:type="dcterms:W3CDTF">2017-09-03T12:48:52Z</dcterms:modified>
</cp:coreProperties>
</file>