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319" r:id="rId3"/>
    <p:sldId id="281" r:id="rId4"/>
    <p:sldId id="305" r:id="rId5"/>
    <p:sldId id="306" r:id="rId6"/>
    <p:sldId id="307" r:id="rId7"/>
    <p:sldId id="308" r:id="rId8"/>
    <p:sldId id="309" r:id="rId9"/>
    <p:sldId id="310" r:id="rId10"/>
    <p:sldId id="311" r:id="rId11"/>
    <p:sldId id="312" r:id="rId12"/>
    <p:sldId id="313" r:id="rId13"/>
    <p:sldId id="314" r:id="rId14"/>
    <p:sldId id="315" r:id="rId15"/>
    <p:sldId id="316" r:id="rId16"/>
    <p:sldId id="318" r:id="rId17"/>
    <p:sldId id="282" r:id="rId18"/>
    <p:sldId id="285" r:id="rId19"/>
    <p:sldId id="283" r:id="rId20"/>
    <p:sldId id="304" r:id="rId21"/>
    <p:sldId id="284" r:id="rId22"/>
    <p:sldId id="286" r:id="rId23"/>
    <p:sldId id="287" r:id="rId24"/>
    <p:sldId id="288" r:id="rId25"/>
    <p:sldId id="258" r:id="rId26"/>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9"/>
    <p:restoredTop sz="81391"/>
  </p:normalViewPr>
  <p:slideViewPr>
    <p:cSldViewPr snapToGrid="0" snapToObjects="1">
      <p:cViewPr varScale="1">
        <p:scale>
          <a:sx n="95" d="100"/>
          <a:sy n="95" d="100"/>
        </p:scale>
        <p:origin x="15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9D1D7-64CB-8645-A349-BD378960EFFF}" type="datetimeFigureOut">
              <a:rPr lang="en-US" smtClean="0"/>
              <a:t>9/20/17</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A66E-A04D-1647-81AC-881EB91030AF}" type="slidenum">
              <a:rPr lang="en-US" smtClean="0"/>
              <a:t>‹#›</a:t>
            </a:fld>
            <a:endParaRPr lang="en-US"/>
          </a:p>
        </p:txBody>
      </p:sp>
    </p:spTree>
    <p:extLst>
      <p:ext uri="{BB962C8B-B14F-4D97-AF65-F5344CB8AC3E}">
        <p14:creationId xmlns:p14="http://schemas.microsoft.com/office/powerpoint/2010/main" val="72791175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a:t>
            </a:fld>
            <a:endParaRPr lang="en-US"/>
          </a:p>
        </p:txBody>
      </p:sp>
    </p:spTree>
    <p:extLst>
      <p:ext uri="{BB962C8B-B14F-4D97-AF65-F5344CB8AC3E}">
        <p14:creationId xmlns:p14="http://schemas.microsoft.com/office/powerpoint/2010/main" val="121206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photograph shows the “region of the Gadarenes” and the likely region</a:t>
            </a:r>
            <a:r>
              <a:rPr lang="en-US" baseline="0" dirty="0"/>
              <a:t> where the pigs ran into the lake and were drowned.</a:t>
            </a:r>
            <a:r>
              <a:rPr lang="en-US" dirty="0"/>
              <a:t> The city of Gadara</a:t>
            </a:r>
            <a:r>
              <a:rPr lang="en-US" baseline="0" dirty="0"/>
              <a:t> had a harbor along the shore, remains of which have been discovered in recent years. An archaeological survey discovered Roman-period tombs near Tell </a:t>
            </a:r>
            <a:r>
              <a:rPr lang="en-US" baseline="0" dirty="0" err="1"/>
              <a:t>Samra</a:t>
            </a:r>
            <a:r>
              <a:rPr lang="en-US" baseline="0" dirty="0"/>
              <a:t> as well as a Byzantine chapel at the site. One can speculate that this church commemorated the site of a miracle in Jesus’s ministry, but this cannot be proved given the poor state of the chapel’s preservation. The pigs may have been grazing on the steep slope behind Tell </a:t>
            </a:r>
            <a:r>
              <a:rPr lang="en-US" baseline="0" dirty="0" err="1"/>
              <a:t>Samra</a:t>
            </a:r>
            <a:r>
              <a:rPr lang="en-US" baseline="0" dirty="0"/>
              <a:t>. </a:t>
            </a:r>
            <a:r>
              <a:rPr lang="en-US" dirty="0"/>
              <a:t>In this reconstruction, the pigs ran down the slope and across the</a:t>
            </a:r>
            <a:r>
              <a:rPr lang="en-US" baseline="0" dirty="0"/>
              <a:t> plain before plunging into the lake.</a:t>
            </a:r>
            <a:endParaRPr lang="en-US" dirty="0"/>
          </a:p>
          <a:p>
            <a:endParaRPr lang="en-US" dirty="0"/>
          </a:p>
          <a:p>
            <a:r>
              <a:rPr lang="en-US" dirty="0" err="1"/>
              <a:t>tbs117020011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279737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shows the</a:t>
            </a:r>
            <a:r>
              <a:rPr lang="en-US" baseline="0" dirty="0"/>
              <a:t> steep slope near Kursi, a location which follows the Majority Text reading of “the land of the Gergesenes” and assumes that </a:t>
            </a:r>
            <a:r>
              <a:rPr lang="en-US" baseline="0" dirty="0" err="1"/>
              <a:t>Gergesa</a:t>
            </a:r>
            <a:r>
              <a:rPr lang="en-US" baseline="0" dirty="0"/>
              <a:t> existed nearby.</a:t>
            </a:r>
            <a:r>
              <a:rPr lang="en-US" dirty="0"/>
              <a:t> </a:t>
            </a:r>
            <a:r>
              <a:rPr lang="en-US" baseline="0" dirty="0"/>
              <a:t>This photo is included for those who prefer this site, but the previous photographs illustrate the reading of the earlier Greek texts: “the land of the Gadarenes.”</a:t>
            </a:r>
            <a:endParaRPr lang="en-US" dirty="0"/>
          </a:p>
          <a:p>
            <a:endParaRPr lang="en-US" dirty="0"/>
          </a:p>
          <a:p>
            <a:r>
              <a:rPr lang="en-US" dirty="0"/>
              <a:t>tb032804322</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1413784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shows an aerial view</a:t>
            </a:r>
            <a:r>
              <a:rPr lang="en-US" baseline="0" dirty="0"/>
              <a:t> of the slope shown in the previous slide.</a:t>
            </a:r>
          </a:p>
          <a:p>
            <a:endParaRPr lang="en-US" dirty="0"/>
          </a:p>
          <a:p>
            <a:r>
              <a:rPr lang="en-US" dirty="0"/>
              <a:t>ws092816466</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86207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“cardo” was the</a:t>
            </a:r>
            <a:r>
              <a:rPr lang="en-US" baseline="0" dirty="0"/>
              <a:t> main north-south street in a Roman city.</a:t>
            </a:r>
          </a:p>
          <a:p>
            <a:endParaRPr lang="en-US" dirty="0"/>
          </a:p>
          <a:p>
            <a:r>
              <a:rPr lang="en-US" dirty="0"/>
              <a:t>tb030915741</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158716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Decumanus</a:t>
            </a:r>
            <a:r>
              <a:rPr lang="en-US" dirty="0"/>
              <a:t> runs</a:t>
            </a:r>
            <a:r>
              <a:rPr lang="en-US" baseline="0" dirty="0"/>
              <a:t> east to west through the city. It was the main street in town, much longer than the Cardo Maximus.</a:t>
            </a:r>
            <a:endParaRPr lang="en-US" dirty="0"/>
          </a:p>
          <a:p>
            <a:endParaRPr lang="en-US" dirty="0"/>
          </a:p>
          <a:p>
            <a:r>
              <a:rPr lang="en-US" dirty="0" err="1"/>
              <a:t>tb030915681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996355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some parts</a:t>
            </a:r>
            <a:r>
              <a:rPr lang="en-US" baseline="0" dirty="0"/>
              <a:t> of the land of Israel, farmers continue to do all of their work by hand, just as their fathers and forefathers have always done. This photograph was taken by David Dorsey in the 1970s.</a:t>
            </a:r>
          </a:p>
          <a:p>
            <a:endParaRPr lang="en-US" dirty="0"/>
          </a:p>
          <a:p>
            <a:r>
              <a:rPr lang="en-US" dirty="0"/>
              <a:t>dad240102</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1725016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#1.  #2.   #3.</a:t>
            </a:r>
          </a:p>
          <a:p>
            <a:endParaRPr lang="en-US" dirty="0" smtClean="0"/>
          </a:p>
          <a:p>
            <a:r>
              <a:rPr lang="en-US" dirty="0" smtClean="0"/>
              <a:t>I just LOVE that people</a:t>
            </a:r>
            <a:r>
              <a:rPr lang="en-US" baseline="0" dirty="0" smtClean="0"/>
              <a:t> are following Him after seeing just 1 or a few miracles!  We sit here and read chapter after chapter and we waiver.  But they change everything: BC THIS IS REAL!  And the Blind men are following him </a:t>
            </a:r>
            <a:r>
              <a:rPr lang="mr-IN" baseline="0" dirty="0" smtClean="0"/>
              <a:t>–</a:t>
            </a:r>
            <a:r>
              <a:rPr lang="en-US" baseline="0" dirty="0" smtClean="0"/>
              <a:t> after “seeing” zero miracles!! (9:30)</a:t>
            </a:r>
          </a:p>
          <a:p>
            <a:endParaRPr lang="en-US" baseline="0" dirty="0" smtClean="0"/>
          </a:p>
          <a:p>
            <a:r>
              <a:rPr lang="en-US" baseline="0" dirty="0" smtClean="0"/>
              <a:t>Importance of Miracles &amp; Teaching Together</a:t>
            </a:r>
            <a:r>
              <a:rPr lang="mr-IN" baseline="0" dirty="0" smtClean="0"/>
              <a:t>…</a:t>
            </a:r>
            <a:endParaRPr lang="en-US" baseline="0" dirty="0" smtClean="0"/>
          </a:p>
          <a:p>
            <a:r>
              <a:rPr lang="en-US" baseline="0" dirty="0" smtClean="0"/>
              <a:t>** Miracles will draw crowds and curiosity, but what Jesus most wanted to produce was repentance and deep-rooted faith.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17</a:t>
            </a:fld>
            <a:endParaRPr lang="en-US"/>
          </a:p>
        </p:txBody>
      </p:sp>
    </p:spTree>
    <p:extLst>
      <p:ext uri="{BB962C8B-B14F-4D97-AF65-F5344CB8AC3E}">
        <p14:creationId xmlns:p14="http://schemas.microsoft.com/office/powerpoint/2010/main" val="1629967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qualities</a:t>
            </a:r>
            <a:r>
              <a:rPr lang="en-US" baseline="0" dirty="0" smtClean="0"/>
              <a:t> of Faith Matthew is recording and teaching us about.  The faith that Pleases the Lord.</a:t>
            </a:r>
          </a:p>
          <a:p>
            <a:endParaRPr lang="en-US" baseline="0" dirty="0" smtClean="0"/>
          </a:p>
          <a:p>
            <a:endParaRPr lang="en-US" dirty="0" smtClean="0"/>
          </a:p>
          <a:p>
            <a:endParaRPr lang="en-US" dirty="0" smtClean="0"/>
          </a:p>
          <a:p>
            <a:r>
              <a:rPr lang="en-US" dirty="0" smtClean="0"/>
              <a:t>Amazed: Also for</a:t>
            </a:r>
            <a:r>
              <a:rPr lang="en-US" baseline="0" dirty="0" smtClean="0"/>
              <a:t> some: simply unbelievable.  They retreat to their small view of the world </a:t>
            </a:r>
            <a:r>
              <a:rPr lang="mr-IN" baseline="0" dirty="0" smtClean="0"/>
              <a:t>–</a:t>
            </a:r>
            <a:r>
              <a:rPr lang="en-US" baseline="0" dirty="0" smtClean="0"/>
              <a:t> instead of embrace the AWESOME GOD before them.</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18</a:t>
            </a:fld>
            <a:endParaRPr lang="en-US"/>
          </a:p>
        </p:txBody>
      </p:sp>
    </p:spTree>
    <p:extLst>
      <p:ext uri="{BB962C8B-B14F-4D97-AF65-F5344CB8AC3E}">
        <p14:creationId xmlns:p14="http://schemas.microsoft.com/office/powerpoint/2010/main" val="1397857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Matthew doing His job?</a:t>
            </a:r>
            <a:r>
              <a:rPr lang="en-US" baseline="0" dirty="0" smtClean="0"/>
              <a:t> Convincing us that this is a man who is worth following?  Convincing us that this is the Messiah spoken of in the OT?  Convincing us that He is the SON of GOD who provides eternal life?   He’s certainly on the right track!</a:t>
            </a:r>
          </a:p>
          <a:p>
            <a:endParaRPr lang="en-US" baseline="0" dirty="0" smtClean="0"/>
          </a:p>
          <a:p>
            <a:r>
              <a:rPr lang="en-US" baseline="0" dirty="0" smtClean="0"/>
              <a:t>Jesus is humble.  He’s not doing this for attention.</a:t>
            </a:r>
          </a:p>
          <a:p>
            <a:r>
              <a:rPr lang="en-US" baseline="0" dirty="0" smtClean="0"/>
              <a:t>Jesus is merciful and compassionate. Healing the hurting.</a:t>
            </a:r>
          </a:p>
          <a:p>
            <a:r>
              <a:rPr lang="en-US" baseline="0" dirty="0" smtClean="0"/>
              <a:t>Jesus is honest. Telling the apostles what to expect.</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19</a:t>
            </a:fld>
            <a:endParaRPr lang="en-US"/>
          </a:p>
        </p:txBody>
      </p:sp>
    </p:spTree>
    <p:extLst>
      <p:ext uri="{BB962C8B-B14F-4D97-AF65-F5344CB8AC3E}">
        <p14:creationId xmlns:p14="http://schemas.microsoft.com/office/powerpoint/2010/main" val="1445109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copy of a funerary stele</a:t>
            </a:r>
            <a:r>
              <a:rPr lang="en-US" sz="1200" baseline="0" dirty="0"/>
              <a:t> relief was discovered in </a:t>
            </a:r>
            <a:r>
              <a:rPr lang="en-US" sz="1200" dirty="0"/>
              <a:t>Pannonia, Hungary. Today it</a:t>
            </a:r>
            <a:r>
              <a:rPr lang="en-US" sz="1200" baseline="0" dirty="0"/>
              <a:t> is on display in the </a:t>
            </a:r>
            <a:r>
              <a:rPr lang="en-US" sz="1200" baseline="0" dirty="0" err="1"/>
              <a:t>Eretz</a:t>
            </a:r>
            <a:r>
              <a:rPr lang="en-US" sz="1200" baseline="0" dirty="0"/>
              <a:t> Israel Museum in Tel Aviv.</a:t>
            </a:r>
            <a:endParaRPr lang="en-US" sz="1200" dirty="0"/>
          </a:p>
          <a:p>
            <a:endParaRPr lang="en-US" sz="1200" b="0" dirty="0"/>
          </a:p>
          <a:p>
            <a:r>
              <a:rPr lang="en-US" sz="1200" b="0" dirty="0" err="1"/>
              <a:t>tb031114406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112597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variety of problems</a:t>
            </a:r>
            <a:r>
              <a:rPr lang="en-US" baseline="0" dirty="0" smtClean="0"/>
              <a:t> Jesus heals: from demons, to bleeding, to blind and mute</a:t>
            </a:r>
            <a:r>
              <a:rPr lang="mr-IN" baseline="0" dirty="0" smtClean="0"/>
              <a:t>…</a:t>
            </a:r>
            <a:endParaRPr lang="en-US" baseline="0" dirty="0" smtClean="0"/>
          </a:p>
          <a:p>
            <a:endParaRPr lang="en-US" baseline="0" dirty="0" smtClean="0"/>
          </a:p>
          <a:p>
            <a:r>
              <a:rPr lang="en-US" baseline="0" dirty="0" smtClean="0"/>
              <a:t>Statements about great faith and little faith.  The apostles had little faith.</a:t>
            </a:r>
          </a:p>
          <a:p>
            <a:endParaRPr lang="en-US" baseline="0" dirty="0" smtClean="0"/>
          </a:p>
          <a:p>
            <a:r>
              <a:rPr lang="en-US" baseline="0" dirty="0" smtClean="0"/>
              <a:t>9:1. His own city.  Raised in Nazareth but he was at home in Capernaum with Peter and Andrew.</a:t>
            </a:r>
          </a:p>
          <a:p>
            <a:endParaRPr lang="en-US" baseline="0" dirty="0" smtClean="0"/>
          </a:p>
          <a:p>
            <a:r>
              <a:rPr lang="en-US" baseline="0" dirty="0" smtClean="0"/>
              <a:t>Faith is Invisible: But we can “See” it time and time again.</a:t>
            </a:r>
          </a:p>
          <a:p>
            <a:r>
              <a:rPr lang="en-US" baseline="0" dirty="0" smtClean="0"/>
              <a:t>Salvation is Invisible: But we can ”see” it in Matthew and the paralytic.</a:t>
            </a:r>
          </a:p>
          <a:p>
            <a:endParaRPr lang="en-US" baseline="0" dirty="0" smtClean="0"/>
          </a:p>
          <a:p>
            <a:r>
              <a:rPr lang="en-US" baseline="0" dirty="0" smtClean="0"/>
              <a:t>9:8 </a:t>
            </a:r>
            <a:r>
              <a:rPr lang="mr-IN" baseline="0" dirty="0" smtClean="0"/>
              <a:t>–</a:t>
            </a:r>
            <a:r>
              <a:rPr lang="en-US" baseline="0" dirty="0" smtClean="0"/>
              <a:t> The response of the crowd: awestruck and glorifying God.</a:t>
            </a:r>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a:t>
            </a:fld>
            <a:endParaRPr lang="en-US"/>
          </a:p>
        </p:txBody>
      </p:sp>
    </p:spTree>
    <p:extLst>
      <p:ext uri="{BB962C8B-B14F-4D97-AF65-F5344CB8AC3E}">
        <p14:creationId xmlns:p14="http://schemas.microsoft.com/office/powerpoint/2010/main" val="1584573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 &amp; Remember:  Just</a:t>
            </a:r>
            <a:r>
              <a:rPr lang="en-US" baseline="0" dirty="0" smtClean="0"/>
              <a:t> imagine Matthew writing these lines in his gospel.  Realizing that HIS STORY was incomplete until it intersected with Jesus.  This day became a cross-roads for Matthew</a:t>
            </a:r>
            <a:r>
              <a:rPr lang="mr-IN" baseline="0" dirty="0" smtClean="0"/>
              <a:t>…</a:t>
            </a:r>
            <a:r>
              <a:rPr lang="en-US" baseline="0" dirty="0" smtClean="0"/>
              <a:t>and oh how far he’s come from the days of sitting at that tax collecting booth.</a:t>
            </a:r>
          </a:p>
          <a:p>
            <a:endParaRPr lang="en-US" baseline="0" dirty="0" smtClean="0"/>
          </a:p>
          <a:p>
            <a:r>
              <a:rPr lang="en-US" baseline="0" dirty="0" smtClean="0"/>
              <a:t>In that booth </a:t>
            </a:r>
            <a:r>
              <a:rPr lang="mr-IN" baseline="0" dirty="0" smtClean="0"/>
              <a:t>–</a:t>
            </a:r>
            <a:r>
              <a:rPr lang="en-US" baseline="0" dirty="0" smtClean="0"/>
              <a:t> Matthew was closer to the world. An outcast and </a:t>
            </a:r>
            <a:r>
              <a:rPr lang="en-US" baseline="0" dirty="0" err="1" smtClean="0"/>
              <a:t>desipsed</a:t>
            </a:r>
            <a:r>
              <a:rPr lang="en-US" baseline="0" dirty="0" smtClean="0"/>
              <a:t> by the Pharisees.  A man with many spiritually sick friends </a:t>
            </a:r>
            <a:r>
              <a:rPr lang="mr-IN" baseline="0" dirty="0" smtClean="0"/>
              <a:t>–</a:t>
            </a:r>
            <a:r>
              <a:rPr lang="en-US" baseline="0" dirty="0" smtClean="0"/>
              <a:t> whose home is now filled with God Himself!  And Jesus, Immanuel, is there to heal them.</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21</a:t>
            </a:fld>
            <a:endParaRPr lang="en-US"/>
          </a:p>
        </p:txBody>
      </p:sp>
    </p:spTree>
    <p:extLst>
      <p:ext uri="{BB962C8B-B14F-4D97-AF65-F5344CB8AC3E}">
        <p14:creationId xmlns:p14="http://schemas.microsoft.com/office/powerpoint/2010/main" val="240302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Son of Man </a:t>
            </a:r>
            <a:r>
              <a:rPr lang="mr-IN" dirty="0" smtClean="0"/>
              <a:t>–</a:t>
            </a:r>
            <a:r>
              <a:rPr lang="en-US" dirty="0" smtClean="0"/>
              <a:t> God would not bless a liar with the power</a:t>
            </a:r>
            <a:r>
              <a:rPr lang="en-US" baseline="0" dirty="0" smtClean="0"/>
              <a:t> to perform miracles. Jesus is telling the truth about His authority.</a:t>
            </a:r>
          </a:p>
          <a:p>
            <a:r>
              <a:rPr lang="en-US" baseline="0" dirty="0" smtClean="0"/>
              <a:t>This self-description seems to be Jesus way of expanding the Jews understanding of the Messiah.  Jesus is saying that He is a Messiah with a broader mission than simply a </a:t>
            </a:r>
            <a:r>
              <a:rPr lang="en-US" baseline="0" dirty="0" err="1" smtClean="0"/>
              <a:t>jewish</a:t>
            </a:r>
            <a:r>
              <a:rPr lang="en-US" baseline="0" dirty="0" smtClean="0"/>
              <a:t> earthly kingdom. He has come for all people of every nation.</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22</a:t>
            </a:fld>
            <a:endParaRPr lang="en-US"/>
          </a:p>
        </p:txBody>
      </p:sp>
    </p:spTree>
    <p:extLst>
      <p:ext uri="{BB962C8B-B14F-4D97-AF65-F5344CB8AC3E}">
        <p14:creationId xmlns:p14="http://schemas.microsoft.com/office/powerpoint/2010/main" val="273466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has made our hearts to dislike rejection</a:t>
            </a:r>
            <a:r>
              <a:rPr lang="mr-IN" dirty="0" smtClean="0"/>
              <a:t>…</a:t>
            </a:r>
            <a:r>
              <a:rPr lang="en-US" dirty="0" smtClean="0"/>
              <a:t>Because HE dislikes rejection.</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24</a:t>
            </a:fld>
            <a:endParaRPr lang="en-US"/>
          </a:p>
        </p:txBody>
      </p:sp>
    </p:spTree>
    <p:extLst>
      <p:ext uri="{BB962C8B-B14F-4D97-AF65-F5344CB8AC3E}">
        <p14:creationId xmlns:p14="http://schemas.microsoft.com/office/powerpoint/2010/main" val="465143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Likely near Capernaum.</a:t>
            </a:r>
          </a:p>
          <a:p>
            <a:endParaRPr lang="en-US" dirty="0" smtClean="0"/>
          </a:p>
          <a:p>
            <a:r>
              <a:rPr lang="en-US" dirty="0" smtClean="0"/>
              <a:t>Matt</a:t>
            </a:r>
            <a:r>
              <a:rPr lang="en-US" baseline="0" dirty="0" smtClean="0"/>
              <a:t> 4:18-22 is near Peters house</a:t>
            </a:r>
            <a:r>
              <a:rPr lang="mr-IN" baseline="0" dirty="0" smtClean="0"/>
              <a:t>…</a:t>
            </a:r>
            <a:r>
              <a:rPr lang="en-US" baseline="0" dirty="0" smtClean="0"/>
              <a:t>in </a:t>
            </a:r>
            <a:r>
              <a:rPr lang="en-US" baseline="0" dirty="0" err="1" smtClean="0"/>
              <a:t>capernaum</a:t>
            </a:r>
            <a:r>
              <a:rPr lang="en-US" baseline="0" dirty="0" smtClean="0"/>
              <a:t>.</a:t>
            </a:r>
          </a:p>
          <a:p>
            <a:r>
              <a:rPr lang="en-US" baseline="0" dirty="0" smtClean="0"/>
              <a:t>Mark 1:21-28 records the same time period</a:t>
            </a:r>
            <a:r>
              <a:rPr lang="mr-IN" baseline="0" dirty="0" smtClean="0"/>
              <a:t>…</a:t>
            </a:r>
            <a:r>
              <a:rPr lang="en-US" baseline="0" dirty="0" smtClean="0"/>
              <a:t> emphasizing this is the occasion people recognized he was teaching with authority</a:t>
            </a:r>
            <a:r>
              <a:rPr lang="mr-IN" baseline="0" dirty="0" smtClean="0"/>
              <a:t>…</a:t>
            </a:r>
            <a:r>
              <a:rPr lang="en-US" baseline="0" dirty="0" smtClean="0"/>
              <a:t>and He’s in Capernaum.</a:t>
            </a:r>
          </a:p>
          <a:p>
            <a:r>
              <a:rPr lang="en-US" baseline="0" dirty="0" smtClean="0"/>
              <a:t>Mark 1:29-37 records the following day</a:t>
            </a:r>
            <a:r>
              <a:rPr lang="mr-IN" baseline="0" dirty="0" smtClean="0"/>
              <a:t>…</a:t>
            </a:r>
            <a:r>
              <a:rPr lang="en-US" baseline="0" dirty="0" smtClean="0"/>
              <a:t>and they are still in Capernaum.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4</a:t>
            </a:fld>
            <a:endParaRPr lang="en-US"/>
          </a:p>
        </p:txBody>
      </p:sp>
    </p:spTree>
    <p:extLst>
      <p:ext uri="{BB962C8B-B14F-4D97-AF65-F5344CB8AC3E}">
        <p14:creationId xmlns:p14="http://schemas.microsoft.com/office/powerpoint/2010/main" val="114420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next slide for identifying</a:t>
            </a:r>
            <a:r>
              <a:rPr lang="en-US" baseline="0" dirty="0"/>
              <a:t> labels showing the relationship between the traditional Mount of Beatitudes and Jesus’s destination of Capernaum (verse 5).</a:t>
            </a:r>
          </a:p>
          <a:p>
            <a:endParaRPr lang="en-US" dirty="0"/>
          </a:p>
          <a:p>
            <a:r>
              <a:rPr lang="en-US" dirty="0"/>
              <a:t>ws011415247</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34459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slide shows the relationship between the traditional Mount of Beatitudes and Jesus’s destination of Capernaum (verse 5).</a:t>
            </a:r>
          </a:p>
          <a:p>
            <a:endParaRPr lang="en-US" dirty="0"/>
          </a:p>
          <a:p>
            <a:r>
              <a:rPr lang="en-US" dirty="0"/>
              <a:t>ws011415247</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166439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Capernaum of Jesus’s day consisted</a:t>
            </a:r>
            <a:r>
              <a:rPr lang="en-US" baseline="0" dirty="0"/>
              <a:t> largely of houses and public structures built of basalt stone, as seen in the foreground. The ruins of the traditional house of Peter are located beneath the modern Roman Catholic chapel.</a:t>
            </a:r>
          </a:p>
          <a:p>
            <a:endParaRPr lang="en-US" dirty="0"/>
          </a:p>
          <a:p>
            <a:r>
              <a:rPr lang="en-US" dirty="0" err="1"/>
              <a:t>tb052604018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64114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bronze statue is on display in the Bergama Museum (near biblical Pergamum in modern Turkey). It may date to the second century AD. A removable box has been added to the figure on the right to avoid causing offense or surprise.</a:t>
            </a:r>
            <a:endParaRPr lang="en-US" dirty="0"/>
          </a:p>
          <a:p>
            <a:endParaRPr lang="en-US" dirty="0">
              <a:solidFill>
                <a:srgbClr val="000000"/>
              </a:solidFill>
              <a:latin typeface="Calibri"/>
            </a:endParaRPr>
          </a:p>
          <a:p>
            <a:r>
              <a:rPr lang="en-US" dirty="0" err="1"/>
              <a:t>tb010901882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210023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This arrow shows the approximate route taken by Jesus and</a:t>
            </a:r>
            <a:r>
              <a:rPr lang="en-US" baseline="0" dirty="0"/>
              <a:t> the disciples across the Sea of Galilee.</a:t>
            </a:r>
            <a:endParaRPr lang="en-US" dirty="0"/>
          </a:p>
          <a:p>
            <a:endParaRPr lang="en-US" dirty="0"/>
          </a:p>
          <a:p>
            <a:r>
              <a:rPr lang="en-US" dirty="0"/>
              <a:t>This image was taken </a:t>
            </a:r>
            <a:r>
              <a:rPr lang="en-US" baseline="0" dirty="0"/>
              <a:t>by Expedition Crew 20 </a:t>
            </a:r>
            <a:r>
              <a:rPr lang="en-US" dirty="0"/>
              <a:t>from</a:t>
            </a:r>
            <a:r>
              <a:rPr lang="en-US" baseline="0" dirty="0"/>
              <a:t> the International Space Station and is provided by </a:t>
            </a:r>
            <a:r>
              <a:rPr lang="en-US" sz="1200" b="0" i="0" kern="1200" dirty="0">
                <a:solidFill>
                  <a:schemeClr val="tx1"/>
                </a:solidFill>
                <a:effectLst/>
                <a:latin typeface="+mn-lt"/>
                <a:ea typeface="+mn-ea"/>
                <a:cs typeface="+mn-cs"/>
              </a:rPr>
              <a:t>NASA’s Earth Observatory. Source:</a:t>
            </a:r>
            <a:r>
              <a:rPr lang="en-US" sz="1200" b="0" i="0" kern="1200" baseline="0" dirty="0">
                <a:solidFill>
                  <a:schemeClr val="tx1"/>
                </a:solidFill>
                <a:effectLst/>
                <a:latin typeface="+mn-lt"/>
                <a:ea typeface="+mn-ea"/>
                <a:cs typeface="+mn-cs"/>
              </a:rPr>
              <a:t> </a:t>
            </a:r>
            <a:r>
              <a:rPr lang="en-US" baseline="0" dirty="0"/>
              <a:t> http://earthobservatory.nasa.gov/IOTD/view.php?id=40147</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nasa40147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437869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foxes</a:t>
            </a:r>
            <a:r>
              <a:rPr lang="en-US" baseline="0" dirty="0"/>
              <a:t> have holes, they are very difficult to photograph.</a:t>
            </a:r>
          </a:p>
          <a:p>
            <a:endParaRPr lang="en-US" dirty="0"/>
          </a:p>
          <a:p>
            <a:r>
              <a:rPr lang="en-US" dirty="0" err="1"/>
              <a:t>cd09053004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773198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5006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80943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12942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8408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6499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7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01595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33324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21893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chemeClr val="accent2">
                    <a:lumMod val="50000"/>
                  </a:schemeClr>
                </a:solidFill>
                <a:latin typeface="Calibri" charset="0"/>
                <a:ea typeface="Calibri" charset="0"/>
                <a:cs typeface="Calibri"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3200"/>
            </a:lvl1pPr>
            <a:lvl2pPr>
              <a:defRPr sz="28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05232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1256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2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19942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01305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6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5433060"/>
            <a:ext cx="8074152" cy="281940"/>
          </a:xfrm>
          <a:solidFill>
            <a:schemeClr val="bg1"/>
          </a:solidFill>
        </p:spPr>
        <p:txBody>
          <a:bodyPr>
            <a:spAutoFit/>
          </a:bodyPr>
          <a:lstStyle>
            <a:lvl1pPr marL="0" indent="0">
              <a:spcBef>
                <a:spcPts val="0"/>
              </a:spcBef>
              <a:buNone/>
              <a:defRPr sz="1333"/>
            </a:lvl1pPr>
          </a:lstStyle>
          <a:p>
            <a:pPr lvl="0"/>
            <a:r>
              <a:rPr lang="en-US" dirty="0"/>
              <a:t>Description</a:t>
            </a:r>
          </a:p>
        </p:txBody>
      </p:sp>
      <p:sp>
        <p:nvSpPr>
          <p:cNvPr id="15" name="Text Placeholder 14"/>
          <p:cNvSpPr>
            <a:spLocks noGrp="1"/>
          </p:cNvSpPr>
          <p:nvPr>
            <p:ph type="body" sz="quarter" idx="12" hasCustomPrompt="1"/>
          </p:nvPr>
        </p:nvSpPr>
        <p:spPr>
          <a:xfrm>
            <a:off x="8074152" y="5433061"/>
            <a:ext cx="1069848" cy="276935"/>
          </a:xfrm>
          <a:solidFill>
            <a:schemeClr val="bg1"/>
          </a:solidFill>
        </p:spPr>
        <p:txBody>
          <a:bodyPr>
            <a:spAutoFit/>
          </a:bodyPr>
          <a:lstStyle>
            <a:lvl1pPr marL="285739" indent="-285739" algn="r">
              <a:spcBef>
                <a:spcPts val="0"/>
              </a:spcBef>
              <a:buFont typeface="+mj-lt"/>
              <a:buNone/>
              <a:defRPr lang="en-US" sz="1333" kern="1200" dirty="0">
                <a:solidFill>
                  <a:schemeClr val="tx1"/>
                </a:solidFill>
                <a:latin typeface="+mn-lt"/>
                <a:ea typeface="+mn-ea"/>
                <a:cs typeface="+mn-cs"/>
              </a:defRPr>
            </a:lvl1pPr>
          </a:lstStyle>
          <a:p>
            <a:pPr marL="0" lvl="0" indent="0" algn="r" defTabSz="761970" rtl="0" eaLnBrk="1" latinLnBrk="0" hangingPunct="1">
              <a:spcBef>
                <a:spcPct val="20000"/>
              </a:spcBef>
            </a:pPr>
            <a:r>
              <a:rPr lang="en-US" dirty="0"/>
              <a:t>1:1</a:t>
            </a:r>
          </a:p>
        </p:txBody>
      </p:sp>
      <p:sp>
        <p:nvSpPr>
          <p:cNvPr id="18" name="Title 17"/>
          <p:cNvSpPr>
            <a:spLocks noGrp="1"/>
          </p:cNvSpPr>
          <p:nvPr>
            <p:ph type="title"/>
          </p:nvPr>
        </p:nvSpPr>
        <p:spPr>
          <a:xfrm>
            <a:off x="0" y="0"/>
            <a:ext cx="9144000" cy="304800"/>
          </a:xfrm>
          <a:solidFill>
            <a:schemeClr val="bg1"/>
          </a:solidFill>
        </p:spPr>
        <p:txBody>
          <a:bodyPr anchor="t" anchorCtr="0">
            <a:spAutoFit/>
          </a:bodyPr>
          <a:lstStyle>
            <a:lvl1pPr marL="0" algn="l" defTabSz="761970" rtl="0" eaLnBrk="1" fontAlgn="base" latinLnBrk="0" hangingPunct="1">
              <a:spcBef>
                <a:spcPct val="0"/>
              </a:spcBef>
              <a:spcAft>
                <a:spcPct val="0"/>
              </a:spcAft>
              <a:defRPr lang="en-US" sz="15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4293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4B8EE9-F052-1247-A3DC-8928AA93E299}"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4B8EE9-F052-1247-A3DC-8928AA93E299}" type="datetimeFigureOut">
              <a:rPr lang="en-US" smtClean="0"/>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4B8EE9-F052-1247-A3DC-8928AA93E299}" type="datetimeFigureOut">
              <a:rPr lang="en-US" smtClean="0"/>
              <a:t>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4B8EE9-F052-1247-A3DC-8928AA93E299}" type="datetimeFigureOut">
              <a:rPr lang="en-US" smtClean="0"/>
              <a:t>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B8EE9-F052-1247-A3DC-8928AA93E299}" type="datetimeFigureOut">
              <a:rPr lang="en-US" smtClean="0"/>
              <a:t>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26"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24B8EE9-F052-1247-A3DC-8928AA93E299}" type="datetimeFigureOut">
              <a:rPr lang="en-US" smtClean="0"/>
              <a:t>9/20/17</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C3C18321-4D48-904F-B33E-355F0650785D}" type="slidenum">
              <a:rPr lang="en-US" smtClean="0"/>
              <a:t>‹#›</a:t>
            </a:fld>
            <a:endParaRPr lang="en-US"/>
          </a:p>
        </p:txBody>
      </p:sp>
    </p:spTree>
    <p:extLst>
      <p:ext uri="{BB962C8B-B14F-4D97-AF65-F5344CB8AC3E}">
        <p14:creationId xmlns:p14="http://schemas.microsoft.com/office/powerpoint/2010/main" val="145327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9" r:id="rId24"/>
  </p:sldLayoutIdLst>
  <p:transition spd="slow">
    <p:push/>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724002061"/>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ictorial Library of Bible Lands\17 Cultural Images of the Holy Land\Fauna-Cats and Dogs\Fox near Bethlehem, cd09053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06799"/>
            <a:ext cx="7620000" cy="5101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Fox near Bethlehem</a:t>
            </a:r>
          </a:p>
        </p:txBody>
      </p:sp>
      <p:sp>
        <p:nvSpPr>
          <p:cNvPr id="3" name="Text Placeholder 2"/>
          <p:cNvSpPr>
            <a:spLocks noGrp="1"/>
          </p:cNvSpPr>
          <p:nvPr>
            <p:ph type="body" sz="quarter" idx="12"/>
          </p:nvPr>
        </p:nvSpPr>
        <p:spPr/>
        <p:txBody>
          <a:bodyPr/>
          <a:lstStyle/>
          <a:p>
            <a:r>
              <a:rPr lang="en-US" kern="0" dirty="0"/>
              <a:t>8:20</a:t>
            </a:r>
            <a:endParaRPr lang="en-US" dirty="0"/>
          </a:p>
        </p:txBody>
      </p:sp>
      <p:sp>
        <p:nvSpPr>
          <p:cNvPr id="4" name="Title 3"/>
          <p:cNvSpPr>
            <a:spLocks noGrp="1"/>
          </p:cNvSpPr>
          <p:nvPr>
            <p:ph type="title"/>
          </p:nvPr>
        </p:nvSpPr>
        <p:spPr/>
        <p:txBody>
          <a:bodyPr/>
          <a:lstStyle/>
          <a:p>
            <a:r>
              <a:rPr lang="en-US" dirty="0"/>
              <a:t>Foxes have holes</a:t>
            </a:r>
          </a:p>
        </p:txBody>
      </p:sp>
    </p:spTree>
    <p:extLst>
      <p:ext uri="{BB962C8B-B14F-4D97-AF65-F5344CB8AC3E}">
        <p14:creationId xmlns:p14="http://schemas.microsoft.com/office/powerpoint/2010/main" val="1353547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PLBLsr\matt8plus\HaOn shoreline, area of Gadara harbor aerial, tbs117020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620000" cy="4953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Area of Gadara harbor (aerial view from the northwest)</a:t>
            </a:r>
          </a:p>
        </p:txBody>
      </p:sp>
      <p:sp>
        <p:nvSpPr>
          <p:cNvPr id="3" name="Text Placeholder 2"/>
          <p:cNvSpPr>
            <a:spLocks noGrp="1"/>
          </p:cNvSpPr>
          <p:nvPr>
            <p:ph type="body" sz="quarter" idx="12"/>
          </p:nvPr>
        </p:nvSpPr>
        <p:spPr/>
        <p:txBody>
          <a:bodyPr/>
          <a:lstStyle/>
          <a:p>
            <a:r>
              <a:rPr lang="en-US" dirty="0"/>
              <a:t>8:32</a:t>
            </a:r>
          </a:p>
        </p:txBody>
      </p:sp>
      <p:sp>
        <p:nvSpPr>
          <p:cNvPr id="4" name="Title 3"/>
          <p:cNvSpPr>
            <a:spLocks noGrp="1"/>
          </p:cNvSpPr>
          <p:nvPr>
            <p:ph type="title"/>
          </p:nvPr>
        </p:nvSpPr>
        <p:spPr/>
        <p:txBody>
          <a:bodyPr/>
          <a:lstStyle/>
          <a:p>
            <a:r>
              <a:rPr lang="en-US" dirty="0"/>
              <a:t>And, behold, the whole herd rushed down the steep slope into the sea</a:t>
            </a:r>
          </a:p>
        </p:txBody>
      </p:sp>
      <p:sp>
        <p:nvSpPr>
          <p:cNvPr id="12" name="Text Box 1033"/>
          <p:cNvSpPr txBox="1">
            <a:spLocks noChangeArrowheads="1"/>
          </p:cNvSpPr>
          <p:nvPr/>
        </p:nvSpPr>
        <p:spPr bwMode="auto">
          <a:xfrm>
            <a:off x="6844839" y="2690787"/>
            <a:ext cx="1443537" cy="348878"/>
          </a:xfrm>
          <a:prstGeom prst="rect">
            <a:avLst/>
          </a:prstGeom>
          <a:noFill/>
          <a:ln w="9525">
            <a:noFill/>
            <a:miter lim="800000"/>
            <a:headEnd/>
            <a:tailEnd/>
          </a:ln>
          <a:effectLst/>
        </p:spPr>
        <p:txBody>
          <a:bodyPr wrap="none">
            <a:spAutoFit/>
          </a:bodyPr>
          <a:lstStyle/>
          <a:p>
            <a:pPr algn="ctr">
              <a:defRPr/>
            </a:pPr>
            <a:r>
              <a:rPr lang="en-US" sz="1667" dirty="0">
                <a:effectLst>
                  <a:glow rad="76200">
                    <a:schemeClr val="bg1">
                      <a:alpha val="60000"/>
                    </a:schemeClr>
                  </a:glow>
                </a:effectLst>
                <a:latin typeface="Calibri" pitchFamily="34" charset="0"/>
                <a:cs typeface="Calibri" pitchFamily="34" charset="0"/>
              </a:rPr>
              <a:t>Gadara harbor</a:t>
            </a:r>
          </a:p>
        </p:txBody>
      </p:sp>
      <p:sp>
        <p:nvSpPr>
          <p:cNvPr id="13" name="Text Box 1033"/>
          <p:cNvSpPr txBox="1">
            <a:spLocks noChangeArrowheads="1"/>
          </p:cNvSpPr>
          <p:nvPr/>
        </p:nvSpPr>
        <p:spPr bwMode="auto">
          <a:xfrm>
            <a:off x="5508969" y="1905000"/>
            <a:ext cx="1067280" cy="348878"/>
          </a:xfrm>
          <a:prstGeom prst="rect">
            <a:avLst/>
          </a:prstGeom>
          <a:noFill/>
          <a:ln w="9525">
            <a:noFill/>
            <a:miter lim="800000"/>
            <a:headEnd/>
            <a:tailEnd/>
          </a:ln>
          <a:effectLst/>
        </p:spPr>
        <p:txBody>
          <a:bodyPr wrap="none">
            <a:spAutoFit/>
          </a:bodyPr>
          <a:lstStyle/>
          <a:p>
            <a:pPr algn="ctr">
              <a:defRPr/>
            </a:pPr>
            <a:r>
              <a:rPr lang="en-US" sz="1667" dirty="0">
                <a:effectLst>
                  <a:glow rad="76200">
                    <a:schemeClr val="bg1">
                      <a:alpha val="60000"/>
                    </a:schemeClr>
                  </a:glow>
                </a:effectLst>
                <a:latin typeface="Calibri" pitchFamily="34" charset="0"/>
                <a:cs typeface="Calibri" pitchFamily="34" charset="0"/>
              </a:rPr>
              <a:t>Tell </a:t>
            </a:r>
            <a:r>
              <a:rPr lang="en-US" sz="1667" dirty="0" err="1">
                <a:effectLst>
                  <a:glow rad="76200">
                    <a:schemeClr val="bg1">
                      <a:alpha val="60000"/>
                    </a:schemeClr>
                  </a:glow>
                </a:effectLst>
                <a:latin typeface="Calibri" pitchFamily="34" charset="0"/>
                <a:cs typeface="Calibri" pitchFamily="34" charset="0"/>
              </a:rPr>
              <a:t>Samra</a:t>
            </a:r>
            <a:endParaRPr lang="en-US" sz="1667" dirty="0">
              <a:effectLst>
                <a:glow rad="76200">
                  <a:schemeClr val="bg1">
                    <a:alpha val="60000"/>
                  </a:schemeClr>
                </a:glow>
              </a:effectLst>
              <a:latin typeface="Calibri" pitchFamily="34" charset="0"/>
              <a:cs typeface="Calibri" pitchFamily="34" charset="0"/>
            </a:endParaRPr>
          </a:p>
        </p:txBody>
      </p:sp>
      <p:sp>
        <p:nvSpPr>
          <p:cNvPr id="14" name="Text Box 1033"/>
          <p:cNvSpPr txBox="1">
            <a:spLocks noChangeArrowheads="1"/>
          </p:cNvSpPr>
          <p:nvPr/>
        </p:nvSpPr>
        <p:spPr bwMode="auto">
          <a:xfrm>
            <a:off x="2401756" y="1805940"/>
            <a:ext cx="1187634" cy="348878"/>
          </a:xfrm>
          <a:prstGeom prst="rect">
            <a:avLst/>
          </a:prstGeom>
          <a:noFill/>
          <a:ln w="9525">
            <a:noFill/>
            <a:miter lim="800000"/>
            <a:headEnd/>
            <a:tailEnd/>
          </a:ln>
          <a:effectLst/>
        </p:spPr>
        <p:txBody>
          <a:bodyPr wrap="none">
            <a:spAutoFit/>
          </a:bodyPr>
          <a:lstStyle/>
          <a:p>
            <a:pPr algn="ctr">
              <a:defRPr/>
            </a:pPr>
            <a:r>
              <a:rPr lang="en-US" sz="1667" dirty="0">
                <a:effectLst>
                  <a:glow rad="76200">
                    <a:schemeClr val="bg1">
                      <a:alpha val="60000"/>
                    </a:schemeClr>
                  </a:glow>
                </a:effectLst>
                <a:latin typeface="Calibri" pitchFamily="34" charset="0"/>
                <a:cs typeface="Calibri" pitchFamily="34" charset="0"/>
              </a:rPr>
              <a:t>Steep slope</a:t>
            </a:r>
          </a:p>
        </p:txBody>
      </p:sp>
      <p:cxnSp>
        <p:nvCxnSpPr>
          <p:cNvPr id="15" name="Straight Arrow Connector 14"/>
          <p:cNvCxnSpPr/>
          <p:nvPr/>
        </p:nvCxnSpPr>
        <p:spPr>
          <a:xfrm>
            <a:off x="7566608" y="3024213"/>
            <a:ext cx="243893" cy="277788"/>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842001" y="2238425"/>
            <a:ext cx="200609" cy="277788"/>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4" idx="3"/>
          </p:cNvCxnSpPr>
          <p:nvPr/>
        </p:nvCxnSpPr>
        <p:spPr>
          <a:xfrm>
            <a:off x="3589390" y="1980379"/>
            <a:ext cx="665110" cy="91334"/>
          </a:xfrm>
          <a:prstGeom prst="straightConnector1">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0193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ictorial Library of Bible Lands\01 Galilee and the North\Sea of Galilee-East Side\Kursi steep slope, tb0328043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Steep slope at </a:t>
            </a:r>
            <a:r>
              <a:rPr lang="en-US" dirty="0" err="1"/>
              <a:t>Kursi</a:t>
            </a:r>
            <a:r>
              <a:rPr lang="en-US" dirty="0"/>
              <a:t> (traditional site of event)</a:t>
            </a:r>
          </a:p>
        </p:txBody>
      </p:sp>
      <p:sp>
        <p:nvSpPr>
          <p:cNvPr id="3" name="Text Placeholder 2"/>
          <p:cNvSpPr>
            <a:spLocks noGrp="1"/>
          </p:cNvSpPr>
          <p:nvPr>
            <p:ph type="body" sz="quarter" idx="12"/>
          </p:nvPr>
        </p:nvSpPr>
        <p:spPr/>
        <p:txBody>
          <a:bodyPr/>
          <a:lstStyle/>
          <a:p>
            <a:r>
              <a:rPr lang="en-US" kern="0" dirty="0"/>
              <a:t>8:32</a:t>
            </a:r>
            <a:endParaRPr lang="en-US" dirty="0"/>
          </a:p>
        </p:txBody>
      </p:sp>
      <p:sp>
        <p:nvSpPr>
          <p:cNvPr id="4" name="Title 3"/>
          <p:cNvSpPr>
            <a:spLocks noGrp="1"/>
          </p:cNvSpPr>
          <p:nvPr>
            <p:ph type="title"/>
          </p:nvPr>
        </p:nvSpPr>
        <p:spPr/>
        <p:txBody>
          <a:bodyPr/>
          <a:lstStyle/>
          <a:p>
            <a:r>
              <a:rPr lang="en-US" dirty="0"/>
              <a:t>And, behold, the whole herd rushed down the steep slope into the sea</a:t>
            </a:r>
          </a:p>
        </p:txBody>
      </p:sp>
    </p:spTree>
    <p:extLst>
      <p:ext uri="{BB962C8B-B14F-4D97-AF65-F5344CB8AC3E}">
        <p14:creationId xmlns:p14="http://schemas.microsoft.com/office/powerpoint/2010/main" val="877119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Kursi</a:t>
            </a:r>
            <a:r>
              <a:rPr lang="en-US" dirty="0"/>
              <a:t> slope (aerial view from the north)</a:t>
            </a:r>
          </a:p>
        </p:txBody>
      </p:sp>
      <p:sp>
        <p:nvSpPr>
          <p:cNvPr id="3" name="Text Placeholder 2"/>
          <p:cNvSpPr>
            <a:spLocks noGrp="1"/>
          </p:cNvSpPr>
          <p:nvPr>
            <p:ph type="body" sz="quarter" idx="12"/>
          </p:nvPr>
        </p:nvSpPr>
        <p:spPr/>
        <p:txBody>
          <a:bodyPr/>
          <a:lstStyle/>
          <a:p>
            <a:r>
              <a:rPr lang="en-US" dirty="0"/>
              <a:t>8:32</a:t>
            </a:r>
          </a:p>
        </p:txBody>
      </p:sp>
      <p:sp>
        <p:nvSpPr>
          <p:cNvPr id="4" name="Title 3"/>
          <p:cNvSpPr>
            <a:spLocks noGrp="1"/>
          </p:cNvSpPr>
          <p:nvPr>
            <p:ph type="title"/>
          </p:nvPr>
        </p:nvSpPr>
        <p:spPr/>
        <p:txBody>
          <a:bodyPr/>
          <a:lstStyle/>
          <a:p>
            <a:r>
              <a:rPr lang="en-US" dirty="0"/>
              <a:t>And, behold, the whole herd rushed down the steep slope into the sea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12470"/>
            <a:ext cx="7620000" cy="4290060"/>
          </a:xfrm>
          <a:prstGeom prst="rect">
            <a:avLst/>
          </a:prstGeom>
        </p:spPr>
      </p:pic>
    </p:spTree>
    <p:extLst>
      <p:ext uri="{BB962C8B-B14F-4D97-AF65-F5344CB8AC3E}">
        <p14:creationId xmlns:p14="http://schemas.microsoft.com/office/powerpoint/2010/main" val="394231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8\Gadara Cardo with shops from north, tb030915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5360"/>
            <a:ext cx="7620000" cy="504428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The Cardo of Gadara with shops</a:t>
            </a:r>
          </a:p>
        </p:txBody>
      </p:sp>
      <p:sp>
        <p:nvSpPr>
          <p:cNvPr id="3" name="Text Placeholder 2"/>
          <p:cNvSpPr>
            <a:spLocks noGrp="1"/>
          </p:cNvSpPr>
          <p:nvPr>
            <p:ph type="body" sz="quarter" idx="12"/>
          </p:nvPr>
        </p:nvSpPr>
        <p:spPr/>
        <p:txBody>
          <a:bodyPr/>
          <a:lstStyle/>
          <a:p>
            <a:r>
              <a:rPr lang="en-US" kern="0" dirty="0"/>
              <a:t>8:33</a:t>
            </a:r>
            <a:endParaRPr lang="en-US" dirty="0"/>
          </a:p>
        </p:txBody>
      </p:sp>
      <p:sp>
        <p:nvSpPr>
          <p:cNvPr id="4" name="Title 3"/>
          <p:cNvSpPr>
            <a:spLocks noGrp="1"/>
          </p:cNvSpPr>
          <p:nvPr>
            <p:ph type="title"/>
          </p:nvPr>
        </p:nvSpPr>
        <p:spPr/>
        <p:txBody>
          <a:bodyPr/>
          <a:lstStyle/>
          <a:p>
            <a:r>
              <a:rPr lang="en-US" dirty="0"/>
              <a:t>And the herdsmen fled, and went into the city, and told everything</a:t>
            </a:r>
          </a:p>
        </p:txBody>
      </p:sp>
    </p:spTree>
    <p:extLst>
      <p:ext uri="{BB962C8B-B14F-4D97-AF65-F5344CB8AC3E}">
        <p14:creationId xmlns:p14="http://schemas.microsoft.com/office/powerpoint/2010/main" val="381880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8\Gadara Decumanus Maximus from east, tb030915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5359"/>
            <a:ext cx="7620000" cy="50442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The </a:t>
            </a:r>
            <a:r>
              <a:rPr lang="en-US" dirty="0" err="1"/>
              <a:t>Decumanus</a:t>
            </a:r>
            <a:r>
              <a:rPr lang="en-US" dirty="0"/>
              <a:t> Maximus of Gadara (from the east)</a:t>
            </a:r>
          </a:p>
        </p:txBody>
      </p:sp>
      <p:sp>
        <p:nvSpPr>
          <p:cNvPr id="3" name="Text Placeholder 2"/>
          <p:cNvSpPr>
            <a:spLocks noGrp="1"/>
          </p:cNvSpPr>
          <p:nvPr>
            <p:ph type="body" sz="quarter" idx="12"/>
          </p:nvPr>
        </p:nvSpPr>
        <p:spPr/>
        <p:txBody>
          <a:bodyPr/>
          <a:lstStyle/>
          <a:p>
            <a:r>
              <a:rPr lang="en-US" kern="0" dirty="0"/>
              <a:t>8:33</a:t>
            </a:r>
            <a:endParaRPr lang="en-US" dirty="0"/>
          </a:p>
        </p:txBody>
      </p:sp>
      <p:sp>
        <p:nvSpPr>
          <p:cNvPr id="4" name="Title 3"/>
          <p:cNvSpPr>
            <a:spLocks noGrp="1"/>
          </p:cNvSpPr>
          <p:nvPr>
            <p:ph type="title"/>
          </p:nvPr>
        </p:nvSpPr>
        <p:spPr/>
        <p:txBody>
          <a:bodyPr/>
          <a:lstStyle/>
          <a:p>
            <a:r>
              <a:rPr lang="en-US" dirty="0"/>
              <a:t>And the herdsmen fled, and went into the city, and told everything</a:t>
            </a:r>
          </a:p>
        </p:txBody>
      </p:sp>
    </p:spTree>
    <p:extLst>
      <p:ext uri="{BB962C8B-B14F-4D97-AF65-F5344CB8AC3E}">
        <p14:creationId xmlns:p14="http://schemas.microsoft.com/office/powerpoint/2010/main" val="872238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ictorial Library of Bible Lands\17 Cultural Images of the Holy Land\Grain Harvest\Harvesting in Makhaneh Valley south of Shechem, dd240102.jpg"/>
          <p:cNvPicPr>
            <a:picLocks noChangeAspect="1" noChangeArrowheads="1"/>
          </p:cNvPicPr>
          <p:nvPr/>
        </p:nvPicPr>
        <p:blipFill rotWithShape="1">
          <a:blip r:embed="rId3">
            <a:extLst>
              <a:ext uri="{28A0092B-C50C-407E-A947-70E740481C1C}">
                <a14:useLocalDpi xmlns:a14="http://schemas.microsoft.com/office/drawing/2010/main" val="0"/>
              </a:ext>
            </a:extLst>
          </a:blip>
          <a:srcRect b="3633"/>
          <a:stretch/>
        </p:blipFill>
        <p:spPr bwMode="auto">
          <a:xfrm>
            <a:off x="762000" y="330596"/>
            <a:ext cx="7620000" cy="505380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Harvesting in </a:t>
            </a:r>
            <a:r>
              <a:rPr lang="en-US" dirty="0" err="1"/>
              <a:t>Makhaneh</a:t>
            </a:r>
            <a:r>
              <a:rPr lang="en-US" dirty="0"/>
              <a:t> Valley south of Shechem</a:t>
            </a:r>
          </a:p>
        </p:txBody>
      </p:sp>
      <p:sp>
        <p:nvSpPr>
          <p:cNvPr id="3" name="Text Placeholder 2"/>
          <p:cNvSpPr>
            <a:spLocks noGrp="1"/>
          </p:cNvSpPr>
          <p:nvPr>
            <p:ph type="body" sz="quarter" idx="12"/>
          </p:nvPr>
        </p:nvSpPr>
        <p:spPr/>
        <p:txBody>
          <a:bodyPr/>
          <a:lstStyle/>
          <a:p>
            <a:r>
              <a:rPr lang="en-US" kern="0" dirty="0"/>
              <a:t>9:37</a:t>
            </a:r>
            <a:endParaRPr lang="en-US" dirty="0"/>
          </a:p>
        </p:txBody>
      </p:sp>
      <p:sp>
        <p:nvSpPr>
          <p:cNvPr id="4" name="Title 3"/>
          <p:cNvSpPr>
            <a:spLocks noGrp="1"/>
          </p:cNvSpPr>
          <p:nvPr>
            <p:ph type="title"/>
          </p:nvPr>
        </p:nvSpPr>
        <p:spPr/>
        <p:txBody>
          <a:bodyPr/>
          <a:lstStyle/>
          <a:p>
            <a:r>
              <a:rPr lang="en-US" dirty="0"/>
              <a:t>The harvest indeed is plentiful, but the laborers are few</a:t>
            </a:r>
          </a:p>
        </p:txBody>
      </p:sp>
    </p:spTree>
    <p:extLst>
      <p:ext uri="{BB962C8B-B14F-4D97-AF65-F5344CB8AC3E}">
        <p14:creationId xmlns:p14="http://schemas.microsoft.com/office/powerpoint/2010/main" val="1791865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Miracles in Matthew 8-10</a:t>
            </a:r>
            <a:endParaRPr lang="en-US" dirty="0"/>
          </a:p>
        </p:txBody>
      </p:sp>
      <p:sp>
        <p:nvSpPr>
          <p:cNvPr id="3" name="Content Placeholder 2"/>
          <p:cNvSpPr>
            <a:spLocks noGrp="1"/>
          </p:cNvSpPr>
          <p:nvPr>
            <p:ph idx="1"/>
          </p:nvPr>
        </p:nvSpPr>
        <p:spPr>
          <a:xfrm>
            <a:off x="628650" y="1331259"/>
            <a:ext cx="7886700" cy="3953435"/>
          </a:xfrm>
        </p:spPr>
        <p:txBody>
          <a:bodyPr>
            <a:normAutofit fontScale="92500" lnSpcReduction="20000"/>
          </a:bodyPr>
          <a:lstStyle/>
          <a:p>
            <a:r>
              <a:rPr lang="en-US" dirty="0" smtClean="0"/>
              <a:t>1</a:t>
            </a:r>
            <a:r>
              <a:rPr lang="en-US" baseline="30000" dirty="0" smtClean="0"/>
              <a:t>st</a:t>
            </a:r>
            <a:r>
              <a:rPr lang="en-US" dirty="0" smtClean="0"/>
              <a:t> Set of Miracles &amp; Teaching</a:t>
            </a:r>
          </a:p>
          <a:p>
            <a:pPr lvl="1"/>
            <a:r>
              <a:rPr lang="en-US" dirty="0" smtClean="0"/>
              <a:t>Healing the Leper (8:3), Centurion’s Servant (8:13), Peter’s M-in-Law (8:15), Many (8:16)</a:t>
            </a:r>
          </a:p>
          <a:p>
            <a:pPr lvl="1"/>
            <a:r>
              <a:rPr lang="en-US" i="1" dirty="0" smtClean="0">
                <a:solidFill>
                  <a:schemeClr val="accent2">
                    <a:lumMod val="50000"/>
                  </a:schemeClr>
                </a:solidFill>
              </a:rPr>
              <a:t>Will We Follow Him Anywhere &amp; Right Away?</a:t>
            </a:r>
          </a:p>
          <a:p>
            <a:r>
              <a:rPr lang="en-US" dirty="0" smtClean="0"/>
              <a:t>2</a:t>
            </a:r>
            <a:r>
              <a:rPr lang="en-US" baseline="30000" dirty="0" smtClean="0"/>
              <a:t>nd</a:t>
            </a:r>
            <a:r>
              <a:rPr lang="en-US" dirty="0" smtClean="0"/>
              <a:t> Set of Miracles &amp; Teaching</a:t>
            </a:r>
          </a:p>
          <a:p>
            <a:pPr lvl="1"/>
            <a:r>
              <a:rPr lang="en-US" dirty="0" smtClean="0"/>
              <a:t>Calm The Sea (8:26), Demons (8:32), Paralysis(9:6)</a:t>
            </a:r>
          </a:p>
          <a:p>
            <a:pPr lvl="1"/>
            <a:r>
              <a:rPr lang="en-US" i="1" dirty="0" smtClean="0">
                <a:solidFill>
                  <a:schemeClr val="accent2">
                    <a:lumMod val="50000"/>
                  </a:schemeClr>
                </a:solidFill>
              </a:rPr>
              <a:t>Do We Understand The Mission He Is On?</a:t>
            </a:r>
          </a:p>
          <a:p>
            <a:r>
              <a:rPr lang="en-US" dirty="0" smtClean="0"/>
              <a:t>3</a:t>
            </a:r>
            <a:r>
              <a:rPr lang="en-US" baseline="30000" dirty="0" smtClean="0"/>
              <a:t>rd</a:t>
            </a:r>
            <a:r>
              <a:rPr lang="en-US" dirty="0" smtClean="0"/>
              <a:t> Set of Miracles &amp; Teaching</a:t>
            </a:r>
            <a:endParaRPr lang="en-US" dirty="0"/>
          </a:p>
          <a:p>
            <a:pPr lvl="1"/>
            <a:r>
              <a:rPr lang="en-US" dirty="0" smtClean="0"/>
              <a:t>Woman Touching Cloak(9:22), Little Girl Raised (9:24), Blind (9:30), Mute (9:33), Every Sickness (9:35)</a:t>
            </a:r>
          </a:p>
          <a:p>
            <a:pPr lvl="1"/>
            <a:r>
              <a:rPr lang="en-US" i="1" dirty="0" smtClean="0">
                <a:solidFill>
                  <a:schemeClr val="accent2">
                    <a:lumMod val="50000"/>
                  </a:schemeClr>
                </a:solidFill>
              </a:rPr>
              <a:t>Am I Working In His Harvest?  </a:t>
            </a:r>
            <a:endParaRPr lang="en-US" i="1" dirty="0">
              <a:solidFill>
                <a:schemeClr val="accent2">
                  <a:lumMod val="50000"/>
                </a:schemeClr>
              </a:solidFill>
            </a:endParaRPr>
          </a:p>
        </p:txBody>
      </p:sp>
    </p:spTree>
    <p:extLst>
      <p:ext uri="{BB962C8B-B14F-4D97-AF65-F5344CB8AC3E}">
        <p14:creationId xmlns:p14="http://schemas.microsoft.com/office/powerpoint/2010/main" val="1059523674"/>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lumMod val="50000"/>
                  </a:schemeClr>
                </a:solidFill>
                <a:latin typeface="+mn-lt"/>
              </a:rPr>
              <a:t>Faith That Pleases Jesus: Matt. 8-10</a:t>
            </a:r>
            <a:endParaRPr lang="en-US" sz="4000" b="1" dirty="0">
              <a:solidFill>
                <a:schemeClr val="accent2">
                  <a:lumMod val="50000"/>
                </a:schemeClr>
              </a:solidFill>
              <a:latin typeface="+mn-lt"/>
            </a:endParaRPr>
          </a:p>
        </p:txBody>
      </p:sp>
      <p:sp>
        <p:nvSpPr>
          <p:cNvPr id="3" name="Content Placeholder 2"/>
          <p:cNvSpPr>
            <a:spLocks noGrp="1"/>
          </p:cNvSpPr>
          <p:nvPr>
            <p:ph sz="half" idx="1"/>
          </p:nvPr>
        </p:nvSpPr>
        <p:spPr/>
        <p:txBody>
          <a:bodyPr>
            <a:normAutofit/>
          </a:bodyPr>
          <a:lstStyle/>
          <a:p>
            <a:pPr marL="171450" lvl="1">
              <a:spcBef>
                <a:spcPts val="750"/>
              </a:spcBef>
            </a:pPr>
            <a:r>
              <a:rPr lang="en-US" sz="2400" dirty="0" smtClean="0"/>
              <a:t>Leper: Humility </a:t>
            </a:r>
            <a:r>
              <a:rPr lang="en-US" sz="2400" dirty="0"/>
              <a:t>(8:3</a:t>
            </a:r>
            <a:r>
              <a:rPr lang="en-US" sz="2400" dirty="0" smtClean="0"/>
              <a:t>)</a:t>
            </a:r>
          </a:p>
          <a:p>
            <a:pPr marL="171450" lvl="1">
              <a:spcBef>
                <a:spcPts val="750"/>
              </a:spcBef>
            </a:pPr>
            <a:r>
              <a:rPr lang="en-US" sz="2400" dirty="0" smtClean="0"/>
              <a:t>C. Servant: Authority </a:t>
            </a:r>
            <a:r>
              <a:rPr lang="en-US" sz="2400" dirty="0"/>
              <a:t>(8:13</a:t>
            </a:r>
            <a:r>
              <a:rPr lang="en-US" sz="2400" dirty="0" smtClean="0"/>
              <a:t>) </a:t>
            </a:r>
          </a:p>
          <a:p>
            <a:pPr marL="171450" lvl="1">
              <a:spcBef>
                <a:spcPts val="750"/>
              </a:spcBef>
            </a:pPr>
            <a:r>
              <a:rPr lang="en-US" sz="2400" dirty="0" smtClean="0"/>
              <a:t>P. M-in-Law: Service </a:t>
            </a:r>
            <a:r>
              <a:rPr lang="en-US" sz="2400" dirty="0"/>
              <a:t>(8:15</a:t>
            </a:r>
            <a:r>
              <a:rPr lang="en-US" sz="2400" dirty="0" smtClean="0"/>
              <a:t>) </a:t>
            </a:r>
          </a:p>
          <a:p>
            <a:pPr marL="171450" lvl="1">
              <a:spcBef>
                <a:spcPts val="750"/>
              </a:spcBef>
            </a:pPr>
            <a:r>
              <a:rPr lang="en-US" sz="2400" dirty="0" smtClean="0"/>
              <a:t>Many: With a Word </a:t>
            </a:r>
            <a:r>
              <a:rPr lang="en-US" sz="2400" dirty="0"/>
              <a:t>(8:16</a:t>
            </a:r>
            <a:r>
              <a:rPr lang="en-US" sz="2400" dirty="0" smtClean="0"/>
              <a:t>)</a:t>
            </a:r>
          </a:p>
          <a:p>
            <a:pPr marL="171450" lvl="1">
              <a:spcBef>
                <a:spcPts val="750"/>
              </a:spcBef>
            </a:pPr>
            <a:r>
              <a:rPr lang="en-US" sz="2400" dirty="0" smtClean="0"/>
              <a:t>The Sea: Courage (8:26)</a:t>
            </a:r>
          </a:p>
          <a:p>
            <a:pPr marL="171450" lvl="1">
              <a:spcBef>
                <a:spcPts val="750"/>
              </a:spcBef>
            </a:pPr>
            <a:r>
              <a:rPr lang="en-US" sz="2400" dirty="0" smtClean="0"/>
              <a:t>Demons: Rejection </a:t>
            </a:r>
            <a:r>
              <a:rPr lang="en-US" sz="2400" dirty="0"/>
              <a:t>(8:32</a:t>
            </a:r>
            <a:r>
              <a:rPr lang="en-US" sz="2400" dirty="0" smtClean="0"/>
              <a:t>)</a:t>
            </a:r>
          </a:p>
        </p:txBody>
      </p:sp>
      <p:sp>
        <p:nvSpPr>
          <p:cNvPr id="4" name="Content Placeholder 3"/>
          <p:cNvSpPr>
            <a:spLocks noGrp="1"/>
          </p:cNvSpPr>
          <p:nvPr>
            <p:ph sz="half" idx="2"/>
          </p:nvPr>
        </p:nvSpPr>
        <p:spPr/>
        <p:txBody>
          <a:bodyPr>
            <a:normAutofit/>
          </a:bodyPr>
          <a:lstStyle/>
          <a:p>
            <a:pPr marL="171450" lvl="1">
              <a:spcBef>
                <a:spcPts val="750"/>
              </a:spcBef>
            </a:pPr>
            <a:r>
              <a:rPr lang="en-US" sz="2400" dirty="0" smtClean="0"/>
              <a:t>Paralysis: Forgiveness (9:6)</a:t>
            </a:r>
            <a:endParaRPr lang="en-US" sz="2400" dirty="0"/>
          </a:p>
          <a:p>
            <a:pPr marL="171450" lvl="1">
              <a:spcBef>
                <a:spcPts val="750"/>
              </a:spcBef>
            </a:pPr>
            <a:r>
              <a:rPr lang="en-US" sz="2400" dirty="0" smtClean="0"/>
              <a:t>Woman: Seeking (9:22) </a:t>
            </a:r>
            <a:endParaRPr lang="en-US" sz="2400" dirty="0"/>
          </a:p>
          <a:p>
            <a:pPr marL="171450" lvl="1">
              <a:spcBef>
                <a:spcPts val="750"/>
              </a:spcBef>
            </a:pPr>
            <a:r>
              <a:rPr lang="en-US" sz="2400" dirty="0"/>
              <a:t>Little </a:t>
            </a:r>
            <a:r>
              <a:rPr lang="en-US" sz="2400" dirty="0" smtClean="0"/>
              <a:t>Girl: Life Giving (9:24)</a:t>
            </a:r>
            <a:endParaRPr lang="en-US" sz="2400" dirty="0"/>
          </a:p>
          <a:p>
            <a:pPr marL="171450" lvl="1">
              <a:spcBef>
                <a:spcPts val="750"/>
              </a:spcBef>
            </a:pPr>
            <a:r>
              <a:rPr lang="en-US" sz="2400" dirty="0" smtClean="0"/>
              <a:t>Blind: Gives Sight (</a:t>
            </a:r>
            <a:r>
              <a:rPr lang="en-US" sz="2400" dirty="0"/>
              <a:t>9:30</a:t>
            </a:r>
            <a:r>
              <a:rPr lang="en-US" sz="2400" dirty="0" smtClean="0"/>
              <a:t>)</a:t>
            </a:r>
            <a:endParaRPr lang="en-US" sz="2400" dirty="0"/>
          </a:p>
          <a:p>
            <a:pPr marL="171450" lvl="1">
              <a:spcBef>
                <a:spcPts val="750"/>
              </a:spcBef>
            </a:pPr>
            <a:r>
              <a:rPr lang="en-US" sz="2400" dirty="0" smtClean="0"/>
              <a:t>Mute: Amazed (9:33) </a:t>
            </a:r>
            <a:endParaRPr lang="en-US" sz="2400" dirty="0"/>
          </a:p>
          <a:p>
            <a:pPr marL="171450" lvl="1">
              <a:spcBef>
                <a:spcPts val="750"/>
              </a:spcBef>
            </a:pPr>
            <a:r>
              <a:rPr lang="en-US" sz="2400" dirty="0"/>
              <a:t>Every </a:t>
            </a:r>
            <a:r>
              <a:rPr lang="en-US" sz="2400" dirty="0" smtClean="0"/>
              <a:t>Sickness: Teacher </a:t>
            </a:r>
            <a:r>
              <a:rPr lang="en-US" sz="2400" dirty="0"/>
              <a:t>(9:35)  </a:t>
            </a:r>
          </a:p>
          <a:p>
            <a:endParaRPr lang="en-US" sz="3200" dirty="0"/>
          </a:p>
        </p:txBody>
      </p:sp>
    </p:spTree>
    <p:extLst>
      <p:ext uri="{BB962C8B-B14F-4D97-AF65-F5344CB8AC3E}">
        <p14:creationId xmlns:p14="http://schemas.microsoft.com/office/powerpoint/2010/main" val="1964554796"/>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81635"/>
            <a:ext cx="7886700" cy="3186952"/>
          </a:xfrm>
        </p:spPr>
        <p:txBody>
          <a:bodyPr>
            <a:normAutofit/>
          </a:bodyPr>
          <a:lstStyle/>
          <a:p>
            <a:pPr algn="ctr"/>
            <a:r>
              <a:rPr lang="en-US" sz="4400" dirty="0" smtClean="0"/>
              <a:t>Considering Matthew 1-10,</a:t>
            </a:r>
            <a:br>
              <a:rPr lang="en-US" sz="4400" dirty="0" smtClean="0"/>
            </a:br>
            <a:r>
              <a:rPr lang="en-US" sz="4400" dirty="0" smtClean="0"/>
              <a:t>What Do We Know </a:t>
            </a:r>
            <a:br>
              <a:rPr lang="en-US" sz="4400" dirty="0" smtClean="0"/>
            </a:br>
            <a:r>
              <a:rPr lang="en-US" sz="4400" dirty="0" smtClean="0"/>
              <a:t>About Jesus?</a:t>
            </a:r>
            <a:endParaRPr lang="en-US" sz="4400" dirty="0"/>
          </a:p>
        </p:txBody>
      </p:sp>
    </p:spTree>
    <p:extLst>
      <p:ext uri="{BB962C8B-B14F-4D97-AF65-F5344CB8AC3E}">
        <p14:creationId xmlns:p14="http://schemas.microsoft.com/office/powerpoint/2010/main" val="770916242"/>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Goals</a:t>
            </a:r>
            <a:endParaRPr lang="en-US" dirty="0"/>
          </a:p>
        </p:txBody>
      </p:sp>
      <p:sp>
        <p:nvSpPr>
          <p:cNvPr id="3" name="Content Placeholder 2"/>
          <p:cNvSpPr>
            <a:spLocks noGrp="1"/>
          </p:cNvSpPr>
          <p:nvPr>
            <p:ph idx="1"/>
          </p:nvPr>
        </p:nvSpPr>
        <p:spPr/>
        <p:txBody>
          <a:bodyPr/>
          <a:lstStyle/>
          <a:p>
            <a:r>
              <a:rPr lang="en-US" dirty="0" smtClean="0"/>
              <a:t>To better understand the life of Jesus</a:t>
            </a:r>
            <a:r>
              <a:rPr lang="mr-IN" dirty="0" smtClean="0"/>
              <a:t>…</a:t>
            </a:r>
            <a:endParaRPr lang="en-US" dirty="0" smtClean="0"/>
          </a:p>
          <a:p>
            <a:r>
              <a:rPr lang="en-US" dirty="0" smtClean="0">
                <a:solidFill>
                  <a:schemeClr val="accent2">
                    <a:lumMod val="50000"/>
                  </a:schemeClr>
                </a:solidFill>
              </a:rPr>
              <a:t>To equip one another to imitate Matthew</a:t>
            </a:r>
            <a:r>
              <a:rPr lang="mr-IN" dirty="0" smtClean="0">
                <a:solidFill>
                  <a:schemeClr val="accent2">
                    <a:lumMod val="50000"/>
                  </a:schemeClr>
                </a:solidFill>
              </a:rPr>
              <a:t>…</a:t>
            </a:r>
            <a:endParaRPr lang="en-US" dirty="0" smtClean="0">
              <a:solidFill>
                <a:schemeClr val="accent2">
                  <a:lumMod val="50000"/>
                </a:schemeClr>
              </a:solidFill>
            </a:endParaRPr>
          </a:p>
          <a:p>
            <a:r>
              <a:rPr lang="en-US" dirty="0" smtClean="0"/>
              <a:t>To spotlight bold teachings of Jesus</a:t>
            </a:r>
            <a:r>
              <a:rPr lang="mr-IN" dirty="0" smtClean="0"/>
              <a:t>…</a:t>
            </a:r>
            <a:endParaRPr lang="en-US" dirty="0" smtClean="0"/>
          </a:p>
          <a:p>
            <a:r>
              <a:rPr lang="en-US" dirty="0" smtClean="0"/>
              <a:t>To avoid the pitfalls of hypocrisy</a:t>
            </a:r>
            <a:r>
              <a:rPr lang="mr-IN" dirty="0" smtClean="0"/>
              <a:t>…</a:t>
            </a:r>
            <a:endParaRPr lang="en-US" dirty="0" smtClean="0"/>
          </a:p>
          <a:p>
            <a:r>
              <a:rPr lang="en-US" dirty="0" smtClean="0"/>
              <a:t>To increase confidence in the Scriptures</a:t>
            </a:r>
            <a:r>
              <a:rPr lang="mr-IN" dirty="0" smtClean="0"/>
              <a:t>…</a:t>
            </a:r>
            <a:endParaRPr lang="en-US" dirty="0"/>
          </a:p>
        </p:txBody>
      </p:sp>
    </p:spTree>
    <p:extLst>
      <p:ext uri="{BB962C8B-B14F-4D97-AF65-F5344CB8AC3E}">
        <p14:creationId xmlns:p14="http://schemas.microsoft.com/office/powerpoint/2010/main" val="855907058"/>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Israel Museums\Eretz Israel Museum\Other\Money changer and servant counting daily income, funerary stele relief from Pannonia, Hungary, 3rd c AD, copy, tb0311144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
            <a:ext cx="7620000" cy="544194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Money changer and servant counting daily income, 3rd century AD</a:t>
            </a:r>
          </a:p>
        </p:txBody>
      </p:sp>
      <p:sp>
        <p:nvSpPr>
          <p:cNvPr id="3" name="Text Placeholder 2"/>
          <p:cNvSpPr>
            <a:spLocks noGrp="1"/>
          </p:cNvSpPr>
          <p:nvPr>
            <p:ph type="body" sz="quarter" idx="12"/>
          </p:nvPr>
        </p:nvSpPr>
        <p:spPr/>
        <p:txBody>
          <a:bodyPr/>
          <a:lstStyle/>
          <a:p>
            <a:r>
              <a:rPr lang="en-US" kern="0" dirty="0"/>
              <a:t>9:9</a:t>
            </a:r>
            <a:endParaRPr lang="en-US" dirty="0"/>
          </a:p>
        </p:txBody>
      </p:sp>
      <p:sp>
        <p:nvSpPr>
          <p:cNvPr id="4" name="Title 3"/>
          <p:cNvSpPr>
            <a:spLocks noGrp="1"/>
          </p:cNvSpPr>
          <p:nvPr>
            <p:ph type="title"/>
          </p:nvPr>
        </p:nvSpPr>
        <p:spPr/>
        <p:txBody>
          <a:bodyPr/>
          <a:lstStyle/>
          <a:p>
            <a:r>
              <a:rPr lang="en-US" dirty="0"/>
              <a:t>He saw a man called Matthew sitting at the tax office</a:t>
            </a:r>
          </a:p>
        </p:txBody>
      </p:sp>
    </p:spTree>
    <p:extLst>
      <p:ext uri="{BB962C8B-B14F-4D97-AF65-F5344CB8AC3E}">
        <p14:creationId xmlns:p14="http://schemas.microsoft.com/office/powerpoint/2010/main" val="1638502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Imitating Matthew</a:t>
            </a:r>
            <a:endParaRPr lang="en-US" dirty="0"/>
          </a:p>
        </p:txBody>
      </p:sp>
      <p:sp>
        <p:nvSpPr>
          <p:cNvPr id="3" name="Content Placeholder 2"/>
          <p:cNvSpPr>
            <a:spLocks noGrp="1"/>
          </p:cNvSpPr>
          <p:nvPr>
            <p:ph idx="1"/>
          </p:nvPr>
        </p:nvSpPr>
        <p:spPr/>
        <p:txBody>
          <a:bodyPr>
            <a:normAutofit lnSpcReduction="10000"/>
          </a:bodyPr>
          <a:lstStyle/>
          <a:p>
            <a:r>
              <a:rPr lang="en-US" dirty="0" smtClean="0"/>
              <a:t>Where was Matthew when Jesus called Him?</a:t>
            </a:r>
          </a:p>
          <a:p>
            <a:r>
              <a:rPr lang="en-US" dirty="0" smtClean="0"/>
              <a:t>Pause: Remember where you were when you decided to follow Jesus.</a:t>
            </a:r>
          </a:p>
          <a:p>
            <a:r>
              <a:rPr lang="en-US" dirty="0" smtClean="0"/>
              <a:t>Once Matthew begins following Jesus, what is the first thing he does? (vs. 10)</a:t>
            </a:r>
          </a:p>
          <a:p>
            <a:r>
              <a:rPr lang="en-US" dirty="0" smtClean="0"/>
              <a:t>Read Matthew 10:1-7. What has created such great faith in these men that they would do whatever Jesus asked of them?</a:t>
            </a:r>
            <a:endParaRPr lang="en-US" dirty="0"/>
          </a:p>
        </p:txBody>
      </p:sp>
    </p:spTree>
    <p:extLst>
      <p:ext uri="{BB962C8B-B14F-4D97-AF65-F5344CB8AC3E}">
        <p14:creationId xmlns:p14="http://schemas.microsoft.com/office/powerpoint/2010/main" val="31428868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Bold Teachings In 8-10</a:t>
            </a:r>
            <a:endParaRPr lang="en-US" dirty="0"/>
          </a:p>
        </p:txBody>
      </p:sp>
      <p:sp>
        <p:nvSpPr>
          <p:cNvPr id="3" name="Content Placeholder 2"/>
          <p:cNvSpPr>
            <a:spLocks noGrp="1"/>
          </p:cNvSpPr>
          <p:nvPr>
            <p:ph idx="1"/>
          </p:nvPr>
        </p:nvSpPr>
        <p:spPr/>
        <p:txBody>
          <a:bodyPr/>
          <a:lstStyle/>
          <a:p>
            <a:r>
              <a:rPr lang="en-US" dirty="0" smtClean="0"/>
              <a:t>8:10 </a:t>
            </a:r>
            <a:r>
              <a:rPr lang="mr-IN" dirty="0" smtClean="0"/>
              <a:t>–</a:t>
            </a:r>
            <a:r>
              <a:rPr lang="en-US" dirty="0" smtClean="0"/>
              <a:t> This Included The Apostles!</a:t>
            </a:r>
          </a:p>
          <a:p>
            <a:r>
              <a:rPr lang="en-US" dirty="0" smtClean="0"/>
              <a:t>8:21-22 </a:t>
            </a:r>
            <a:r>
              <a:rPr lang="mr-IN" dirty="0" smtClean="0"/>
              <a:t>–</a:t>
            </a:r>
            <a:r>
              <a:rPr lang="en-US" dirty="0" smtClean="0"/>
              <a:t> The Highest Priority Goes To Jesus</a:t>
            </a:r>
          </a:p>
          <a:p>
            <a:r>
              <a:rPr lang="en-US" dirty="0" smtClean="0"/>
              <a:t>9:6 </a:t>
            </a:r>
            <a:r>
              <a:rPr lang="mr-IN" dirty="0" smtClean="0"/>
              <a:t>–</a:t>
            </a:r>
            <a:r>
              <a:rPr lang="en-US" dirty="0" smtClean="0"/>
              <a:t> Jesus is the Son of Man (Dan. 7:13)</a:t>
            </a:r>
          </a:p>
          <a:p>
            <a:r>
              <a:rPr lang="en-US" dirty="0" smtClean="0"/>
              <a:t>9:13 </a:t>
            </a:r>
            <a:r>
              <a:rPr lang="mr-IN" dirty="0" smtClean="0"/>
              <a:t>–</a:t>
            </a:r>
            <a:r>
              <a:rPr lang="en-US" dirty="0" smtClean="0"/>
              <a:t> God Is Looking For Acts of Love</a:t>
            </a:r>
          </a:p>
          <a:p>
            <a:r>
              <a:rPr lang="en-US" dirty="0" smtClean="0"/>
              <a:t>9:17 </a:t>
            </a:r>
            <a:r>
              <a:rPr lang="mr-IN" dirty="0" smtClean="0"/>
              <a:t>–</a:t>
            </a:r>
            <a:r>
              <a:rPr lang="en-US" dirty="0" smtClean="0"/>
              <a:t> Jesus Answers Sometimes Reveal Our Completely Wrong Approach To The Topic.</a:t>
            </a:r>
            <a:endParaRPr lang="en-US" dirty="0"/>
          </a:p>
        </p:txBody>
      </p:sp>
    </p:spTree>
    <p:extLst>
      <p:ext uri="{BB962C8B-B14F-4D97-AF65-F5344CB8AC3E}">
        <p14:creationId xmlns:p14="http://schemas.microsoft.com/office/powerpoint/2010/main" val="178098252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Bold Teaching In 8-10</a:t>
            </a:r>
            <a:endParaRPr lang="en-US" dirty="0"/>
          </a:p>
        </p:txBody>
      </p:sp>
      <p:sp>
        <p:nvSpPr>
          <p:cNvPr id="3" name="Content Placeholder 2"/>
          <p:cNvSpPr>
            <a:spLocks noGrp="1"/>
          </p:cNvSpPr>
          <p:nvPr>
            <p:ph idx="1"/>
          </p:nvPr>
        </p:nvSpPr>
        <p:spPr/>
        <p:txBody>
          <a:bodyPr/>
          <a:lstStyle/>
          <a:p>
            <a:r>
              <a:rPr lang="en-US" dirty="0" smtClean="0"/>
              <a:t>10:9-15 </a:t>
            </a:r>
            <a:r>
              <a:rPr lang="mr-IN" dirty="0" smtClean="0"/>
              <a:t>–</a:t>
            </a:r>
            <a:r>
              <a:rPr lang="en-US" dirty="0" smtClean="0"/>
              <a:t> Take The Message &amp; Keep Going.</a:t>
            </a:r>
          </a:p>
          <a:p>
            <a:r>
              <a:rPr lang="en-US" dirty="0" smtClean="0"/>
              <a:t>10:16-23 </a:t>
            </a:r>
            <a:r>
              <a:rPr lang="mr-IN" dirty="0" smtClean="0"/>
              <a:t>–</a:t>
            </a:r>
            <a:r>
              <a:rPr lang="en-US" dirty="0" smtClean="0"/>
              <a:t> </a:t>
            </a:r>
            <a:r>
              <a:rPr lang="en-US" b="1" dirty="0" smtClean="0"/>
              <a:t>Expect</a:t>
            </a:r>
            <a:r>
              <a:rPr lang="en-US" dirty="0" smtClean="0"/>
              <a:t> </a:t>
            </a:r>
            <a:r>
              <a:rPr lang="en-US" dirty="0" err="1" smtClean="0"/>
              <a:t>Persection</a:t>
            </a:r>
            <a:r>
              <a:rPr lang="en-US" dirty="0" smtClean="0"/>
              <a:t> &amp; Hatred.</a:t>
            </a:r>
            <a:endParaRPr lang="en-US" dirty="0"/>
          </a:p>
        </p:txBody>
      </p:sp>
    </p:spTree>
    <p:extLst>
      <p:ext uri="{BB962C8B-B14F-4D97-AF65-F5344CB8AC3E}">
        <p14:creationId xmlns:p14="http://schemas.microsoft.com/office/powerpoint/2010/main" val="76861231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Responding To Rejection</a:t>
            </a:r>
            <a:endParaRPr lang="en-US" dirty="0"/>
          </a:p>
        </p:txBody>
      </p:sp>
      <p:sp>
        <p:nvSpPr>
          <p:cNvPr id="3" name="Content Placeholder 2"/>
          <p:cNvSpPr>
            <a:spLocks noGrp="1"/>
          </p:cNvSpPr>
          <p:nvPr>
            <p:ph idx="1"/>
          </p:nvPr>
        </p:nvSpPr>
        <p:spPr/>
        <p:txBody>
          <a:bodyPr>
            <a:normAutofit lnSpcReduction="10000"/>
          </a:bodyPr>
          <a:lstStyle/>
          <a:p>
            <a:r>
              <a:rPr lang="en-US" dirty="0" smtClean="0"/>
              <a:t>Remember Who Is Being Rejected (10:24-25)</a:t>
            </a:r>
          </a:p>
          <a:p>
            <a:pPr lvl="1"/>
            <a:r>
              <a:rPr lang="en-US" dirty="0" smtClean="0"/>
              <a:t>1 Samuel 8:7</a:t>
            </a:r>
          </a:p>
          <a:p>
            <a:r>
              <a:rPr lang="en-US" dirty="0" smtClean="0"/>
              <a:t>Speak Out Despite Our Fears (10:26-28)</a:t>
            </a:r>
          </a:p>
          <a:p>
            <a:r>
              <a:rPr lang="en-US" dirty="0" smtClean="0"/>
              <a:t>Speak Out Knowing God Cares (10:29-30)</a:t>
            </a:r>
          </a:p>
          <a:p>
            <a:r>
              <a:rPr lang="en-US" dirty="0" smtClean="0"/>
              <a:t>Speak Out Thinking of the Future (10:32-33)</a:t>
            </a:r>
          </a:p>
          <a:p>
            <a:r>
              <a:rPr lang="en-US" dirty="0" smtClean="0"/>
              <a:t>Expect Even Family Division (10:34-36)</a:t>
            </a:r>
          </a:p>
          <a:p>
            <a:r>
              <a:rPr lang="en-US" i="1" dirty="0" smtClean="0">
                <a:solidFill>
                  <a:schemeClr val="accent2">
                    <a:lumMod val="50000"/>
                  </a:schemeClr>
                </a:solidFill>
              </a:rPr>
              <a:t>Only The Son of God Can Offer</a:t>
            </a:r>
            <a:r>
              <a:rPr lang="mr-IN" i="1" dirty="0" smtClean="0">
                <a:solidFill>
                  <a:schemeClr val="accent2">
                    <a:lumMod val="50000"/>
                  </a:schemeClr>
                </a:solidFill>
              </a:rPr>
              <a:t>…</a:t>
            </a:r>
            <a:r>
              <a:rPr lang="en-US" i="1" dirty="0" smtClean="0">
                <a:solidFill>
                  <a:schemeClr val="accent2">
                    <a:lumMod val="50000"/>
                  </a:schemeClr>
                </a:solidFill>
              </a:rPr>
              <a:t> (10:37-42)</a:t>
            </a:r>
            <a:endParaRPr lang="en-US" i="1" dirty="0">
              <a:solidFill>
                <a:schemeClr val="accent2">
                  <a:lumMod val="50000"/>
                </a:schemeClr>
              </a:solidFill>
            </a:endParaRPr>
          </a:p>
        </p:txBody>
      </p:sp>
    </p:spTree>
    <p:extLst>
      <p:ext uri="{BB962C8B-B14F-4D97-AF65-F5344CB8AC3E}">
        <p14:creationId xmlns:p14="http://schemas.microsoft.com/office/powerpoint/2010/main" val="183525044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46080201"/>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81635"/>
            <a:ext cx="7886700" cy="3186952"/>
          </a:xfrm>
        </p:spPr>
        <p:txBody>
          <a:bodyPr>
            <a:normAutofit/>
          </a:bodyPr>
          <a:lstStyle/>
          <a:p>
            <a:pPr algn="ctr"/>
            <a:r>
              <a:rPr lang="en-US" sz="4400" dirty="0" smtClean="0"/>
              <a:t>When Reading Matthew 8-10,</a:t>
            </a:r>
            <a:br>
              <a:rPr lang="en-US" sz="4400" dirty="0" smtClean="0"/>
            </a:br>
            <a:r>
              <a:rPr lang="en-US" sz="4400" dirty="0" smtClean="0"/>
              <a:t>What Wonderful Ideas </a:t>
            </a:r>
            <a:br>
              <a:rPr lang="en-US" sz="4400" dirty="0" smtClean="0"/>
            </a:br>
            <a:r>
              <a:rPr lang="en-US" sz="4400" dirty="0" smtClean="0"/>
              <a:t>Stand Out To You?</a:t>
            </a:r>
            <a:endParaRPr lang="en-US" sz="4400" dirty="0"/>
          </a:p>
        </p:txBody>
      </p:sp>
    </p:spTree>
    <p:extLst>
      <p:ext uri="{BB962C8B-B14F-4D97-AF65-F5344CB8AC3E}">
        <p14:creationId xmlns:p14="http://schemas.microsoft.com/office/powerpoint/2010/main" val="905219569"/>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585" t="19059" r="8223" b="11059"/>
          <a:stretch/>
        </p:blipFill>
        <p:spPr>
          <a:xfrm>
            <a:off x="389964" y="161364"/>
            <a:ext cx="8323730" cy="5397701"/>
          </a:xfrm>
          <a:prstGeom prst="rect">
            <a:avLst/>
          </a:prstGeom>
        </p:spPr>
      </p:pic>
      <p:sp>
        <p:nvSpPr>
          <p:cNvPr id="6" name="Oval 5"/>
          <p:cNvSpPr/>
          <p:nvPr/>
        </p:nvSpPr>
        <p:spPr>
          <a:xfrm>
            <a:off x="1465729" y="1331259"/>
            <a:ext cx="1922930" cy="10219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404471"/>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9530"/>
            <a:ext cx="7620000" cy="5615940"/>
          </a:xfrm>
          <a:prstGeom prst="rect">
            <a:avLst/>
          </a:prstGeom>
        </p:spPr>
      </p:pic>
      <p:sp>
        <p:nvSpPr>
          <p:cNvPr id="2" name="Text Placeholder 1"/>
          <p:cNvSpPr>
            <a:spLocks noGrp="1"/>
          </p:cNvSpPr>
          <p:nvPr>
            <p:ph type="body" sz="quarter" idx="10"/>
          </p:nvPr>
        </p:nvSpPr>
        <p:spPr/>
        <p:txBody>
          <a:bodyPr/>
          <a:lstStyle/>
          <a:p>
            <a:r>
              <a:rPr lang="en-US" dirty="0"/>
              <a:t>Mount of Beatitudes (aerial view from the southwest)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And when He came down from the mountain</a:t>
            </a:r>
          </a:p>
        </p:txBody>
      </p:sp>
    </p:spTree>
    <p:extLst>
      <p:ext uri="{BB962C8B-B14F-4D97-AF65-F5344CB8AC3E}">
        <p14:creationId xmlns:p14="http://schemas.microsoft.com/office/powerpoint/2010/main" val="502611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9530"/>
            <a:ext cx="7620000" cy="5615940"/>
          </a:xfrm>
          <a:prstGeom prst="rect">
            <a:avLst/>
          </a:prstGeom>
        </p:spPr>
      </p:pic>
      <p:sp>
        <p:nvSpPr>
          <p:cNvPr id="2" name="Text Placeholder 1"/>
          <p:cNvSpPr>
            <a:spLocks noGrp="1"/>
          </p:cNvSpPr>
          <p:nvPr>
            <p:ph type="body" sz="quarter" idx="10"/>
          </p:nvPr>
        </p:nvSpPr>
        <p:spPr/>
        <p:txBody>
          <a:bodyPr/>
          <a:lstStyle/>
          <a:p>
            <a:r>
              <a:rPr lang="en-US" dirty="0"/>
              <a:t>Mount of Beatitudes (aerial view from the southwest)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And when He came down from the mountain</a:t>
            </a:r>
          </a:p>
        </p:txBody>
      </p:sp>
      <p:sp>
        <p:nvSpPr>
          <p:cNvPr id="7" name="Oval 6"/>
          <p:cNvSpPr/>
          <p:nvPr/>
        </p:nvSpPr>
        <p:spPr>
          <a:xfrm>
            <a:off x="3978413" y="2390913"/>
            <a:ext cx="698500" cy="31750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70"/>
          </a:p>
        </p:txBody>
      </p:sp>
      <p:sp>
        <p:nvSpPr>
          <p:cNvPr id="8" name="Text Box 12"/>
          <p:cNvSpPr txBox="1">
            <a:spLocks noChangeArrowheads="1"/>
          </p:cNvSpPr>
          <p:nvPr/>
        </p:nvSpPr>
        <p:spPr bwMode="auto">
          <a:xfrm>
            <a:off x="3937171" y="2087858"/>
            <a:ext cx="780984" cy="348878"/>
          </a:xfrm>
          <a:prstGeom prst="rect">
            <a:avLst/>
          </a:prstGeom>
          <a:noFill/>
          <a:ln w="9525">
            <a:noFill/>
            <a:miter lim="800000"/>
            <a:headEnd/>
            <a:tailEnd/>
          </a:ln>
          <a:effectLst/>
        </p:spPr>
        <p:txBody>
          <a:bodyPr wrap="none">
            <a:spAutoFit/>
          </a:bodyPr>
          <a:lstStyle/>
          <a:p>
            <a:pPr algn="ctr">
              <a:defRPr/>
            </a:pPr>
            <a:r>
              <a:rPr lang="en-US" sz="1667" dirty="0">
                <a:effectLst>
                  <a:glow rad="76200">
                    <a:schemeClr val="bg1">
                      <a:alpha val="60000"/>
                    </a:schemeClr>
                  </a:glow>
                </a:effectLst>
                <a:latin typeface="Calibri" pitchFamily="34" charset="0"/>
                <a:cs typeface="Calibri" pitchFamily="34" charset="0"/>
              </a:rPr>
              <a:t>Chapel</a:t>
            </a:r>
          </a:p>
        </p:txBody>
      </p:sp>
      <p:sp>
        <p:nvSpPr>
          <p:cNvPr id="9" name="Oval 8"/>
          <p:cNvSpPr/>
          <p:nvPr/>
        </p:nvSpPr>
        <p:spPr>
          <a:xfrm>
            <a:off x="5877892" y="2022978"/>
            <a:ext cx="517723" cy="31750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70"/>
          </a:p>
        </p:txBody>
      </p:sp>
      <p:sp>
        <p:nvSpPr>
          <p:cNvPr id="10" name="Text Box 12"/>
          <p:cNvSpPr txBox="1">
            <a:spLocks noChangeArrowheads="1"/>
          </p:cNvSpPr>
          <p:nvPr/>
        </p:nvSpPr>
        <p:spPr bwMode="auto">
          <a:xfrm>
            <a:off x="5541077" y="1600467"/>
            <a:ext cx="1191353" cy="348878"/>
          </a:xfrm>
          <a:prstGeom prst="rect">
            <a:avLst/>
          </a:prstGeom>
          <a:noFill/>
          <a:ln w="9525">
            <a:noFill/>
            <a:miter lim="800000"/>
            <a:headEnd/>
            <a:tailEnd/>
          </a:ln>
          <a:effectLst/>
        </p:spPr>
        <p:txBody>
          <a:bodyPr wrap="none">
            <a:spAutoFit/>
          </a:bodyPr>
          <a:lstStyle/>
          <a:p>
            <a:pPr algn="ctr">
              <a:defRPr/>
            </a:pPr>
            <a:r>
              <a:rPr lang="en-US" sz="1667" dirty="0">
                <a:effectLst>
                  <a:glow rad="76200">
                    <a:schemeClr val="bg1">
                      <a:alpha val="60000"/>
                    </a:schemeClr>
                  </a:glow>
                </a:effectLst>
                <a:latin typeface="Calibri" pitchFamily="34" charset="0"/>
                <a:cs typeface="Calibri" pitchFamily="34" charset="0"/>
              </a:rPr>
              <a:t>Capernaum</a:t>
            </a:r>
          </a:p>
        </p:txBody>
      </p:sp>
    </p:spTree>
    <p:extLst>
      <p:ext uri="{BB962C8B-B14F-4D97-AF65-F5344CB8AC3E}">
        <p14:creationId xmlns:p14="http://schemas.microsoft.com/office/powerpoint/2010/main" val="1607229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8\Capernaum basalt houses with Peter's house from north, tb052604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1" cy="5715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Basalt houses in Capernaum with Peter’s house (from the north)</a:t>
            </a:r>
          </a:p>
        </p:txBody>
      </p:sp>
      <p:sp>
        <p:nvSpPr>
          <p:cNvPr id="3" name="Text Placeholder 2"/>
          <p:cNvSpPr>
            <a:spLocks noGrp="1"/>
          </p:cNvSpPr>
          <p:nvPr>
            <p:ph type="body" sz="quarter" idx="12"/>
          </p:nvPr>
        </p:nvSpPr>
        <p:spPr/>
        <p:txBody>
          <a:bodyPr/>
          <a:lstStyle/>
          <a:p>
            <a:r>
              <a:rPr lang="en-US" kern="0" dirty="0"/>
              <a:t>8:5</a:t>
            </a:r>
            <a:endParaRPr lang="en-US" dirty="0"/>
          </a:p>
        </p:txBody>
      </p:sp>
      <p:sp>
        <p:nvSpPr>
          <p:cNvPr id="4" name="Title 3"/>
          <p:cNvSpPr>
            <a:spLocks noGrp="1"/>
          </p:cNvSpPr>
          <p:nvPr>
            <p:ph type="title"/>
          </p:nvPr>
        </p:nvSpPr>
        <p:spPr/>
        <p:txBody>
          <a:bodyPr/>
          <a:lstStyle/>
          <a:p>
            <a:r>
              <a:rPr lang="en-US" dirty="0"/>
              <a:t>And when He had entered Capernaum . . .</a:t>
            </a:r>
          </a:p>
        </p:txBody>
      </p:sp>
    </p:spTree>
    <p:extLst>
      <p:ext uri="{BB962C8B-B14F-4D97-AF65-F5344CB8AC3E}">
        <p14:creationId xmlns:p14="http://schemas.microsoft.com/office/powerpoint/2010/main" val="405521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8\Roman soldier in bronze, tb010901882.jpg"/>
          <p:cNvPicPr>
            <a:picLocks noChangeAspect="1" noChangeArrowheads="1"/>
          </p:cNvPicPr>
          <p:nvPr/>
        </p:nvPicPr>
        <p:blipFill rotWithShape="1">
          <a:blip r:embed="rId3">
            <a:extLst>
              <a:ext uri="{28A0092B-C50C-407E-A947-70E740481C1C}">
                <a14:useLocalDpi xmlns:a14="http://schemas.microsoft.com/office/drawing/2010/main" val="0"/>
              </a:ext>
            </a:extLst>
          </a:blip>
          <a:srcRect l="16050" r="21429"/>
          <a:stretch/>
        </p:blipFill>
        <p:spPr bwMode="auto">
          <a:xfrm>
            <a:off x="3213847" y="284629"/>
            <a:ext cx="2501153"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Roman soldier in bronze</a:t>
            </a:r>
          </a:p>
        </p:txBody>
      </p:sp>
      <p:sp>
        <p:nvSpPr>
          <p:cNvPr id="3" name="Text Placeholder 2"/>
          <p:cNvSpPr>
            <a:spLocks noGrp="1"/>
          </p:cNvSpPr>
          <p:nvPr>
            <p:ph type="body" sz="quarter" idx="12"/>
          </p:nvPr>
        </p:nvSpPr>
        <p:spPr/>
        <p:txBody>
          <a:bodyPr/>
          <a:lstStyle/>
          <a:p>
            <a:r>
              <a:rPr lang="en-US" kern="0" dirty="0"/>
              <a:t>8:5</a:t>
            </a:r>
            <a:endParaRPr lang="en-US" dirty="0"/>
          </a:p>
        </p:txBody>
      </p:sp>
      <p:sp>
        <p:nvSpPr>
          <p:cNvPr id="4" name="Title 3"/>
          <p:cNvSpPr>
            <a:spLocks noGrp="1"/>
          </p:cNvSpPr>
          <p:nvPr>
            <p:ph type="title"/>
          </p:nvPr>
        </p:nvSpPr>
        <p:spPr/>
        <p:txBody>
          <a:bodyPr/>
          <a:lstStyle/>
          <a:p>
            <a:r>
              <a:rPr lang="en-US" dirty="0"/>
              <a:t>And when He had entered Capernaum, a centurion approached Him</a:t>
            </a:r>
          </a:p>
        </p:txBody>
      </p:sp>
    </p:spTree>
    <p:extLst>
      <p:ext uri="{BB962C8B-B14F-4D97-AF65-F5344CB8AC3E}">
        <p14:creationId xmlns:p14="http://schemas.microsoft.com/office/powerpoint/2010/main" val="468796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620" y="0"/>
            <a:ext cx="3794760" cy="5715000"/>
          </a:xfrm>
          <a:prstGeom prst="rect">
            <a:avLst/>
          </a:prstGeom>
        </p:spPr>
      </p:pic>
      <p:sp>
        <p:nvSpPr>
          <p:cNvPr id="2" name="Text Placeholder 1"/>
          <p:cNvSpPr>
            <a:spLocks noGrp="1"/>
          </p:cNvSpPr>
          <p:nvPr>
            <p:ph type="body" sz="quarter" idx="10"/>
          </p:nvPr>
        </p:nvSpPr>
        <p:spPr/>
        <p:txBody>
          <a:bodyPr/>
          <a:lstStyle/>
          <a:p>
            <a:r>
              <a:rPr lang="en-US" dirty="0"/>
              <a:t>Sea of Galilee from space</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Jesus . . . gave orders to go over to the other side</a:t>
            </a:r>
          </a:p>
        </p:txBody>
      </p:sp>
      <p:sp>
        <p:nvSpPr>
          <p:cNvPr id="9" name="Text Box 14"/>
          <p:cNvSpPr txBox="1">
            <a:spLocks noChangeArrowheads="1"/>
          </p:cNvSpPr>
          <p:nvPr/>
        </p:nvSpPr>
        <p:spPr bwMode="auto">
          <a:xfrm>
            <a:off x="3012096" y="1000075"/>
            <a:ext cx="1191353"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00"/>
                </a:solidFill>
                <a:effectLst>
                  <a:glow rad="76200">
                    <a:srgbClr val="000000">
                      <a:alpha val="60000"/>
                    </a:srgbClr>
                  </a:glow>
                </a:effectLst>
                <a:cs typeface="Calibri" pitchFamily="34" charset="0"/>
              </a:rPr>
              <a:t>Capernaum</a:t>
            </a:r>
          </a:p>
        </p:txBody>
      </p:sp>
      <p:sp>
        <p:nvSpPr>
          <p:cNvPr id="10" name="Text Box 14"/>
          <p:cNvSpPr txBox="1">
            <a:spLocks noChangeArrowheads="1"/>
          </p:cNvSpPr>
          <p:nvPr/>
        </p:nvSpPr>
        <p:spPr bwMode="auto">
          <a:xfrm>
            <a:off x="5095707" y="5016500"/>
            <a:ext cx="1443537" cy="34887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1667" dirty="0">
                <a:solidFill>
                  <a:srgbClr val="FFFF00"/>
                </a:solidFill>
                <a:effectLst>
                  <a:glow rad="76200">
                    <a:srgbClr val="000000">
                      <a:alpha val="60000"/>
                    </a:srgbClr>
                  </a:glow>
                </a:effectLst>
                <a:cs typeface="Calibri" pitchFamily="34" charset="0"/>
              </a:rPr>
              <a:t>Gadara harbor</a:t>
            </a:r>
          </a:p>
        </p:txBody>
      </p:sp>
      <p:sp>
        <p:nvSpPr>
          <p:cNvPr id="6" name="Oval 5"/>
          <p:cNvSpPr/>
          <p:nvPr/>
        </p:nvSpPr>
        <p:spPr>
          <a:xfrm>
            <a:off x="4127500" y="1270000"/>
            <a:ext cx="63500" cy="63500"/>
          </a:xfrm>
          <a:prstGeom prst="ellipse">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70"/>
          </a:p>
        </p:txBody>
      </p:sp>
      <p:sp>
        <p:nvSpPr>
          <p:cNvPr id="12" name="Freeform 11"/>
          <p:cNvSpPr/>
          <p:nvPr/>
        </p:nvSpPr>
        <p:spPr>
          <a:xfrm rot="21405443">
            <a:off x="4352394" y="1367419"/>
            <a:ext cx="947212" cy="3488163"/>
          </a:xfrm>
          <a:custGeom>
            <a:avLst/>
            <a:gdLst>
              <a:gd name="connsiteX0" fmla="*/ 0 w 1132476"/>
              <a:gd name="connsiteY0" fmla="*/ 0 h 3722914"/>
              <a:gd name="connsiteX1" fmla="*/ 232228 w 1132476"/>
              <a:gd name="connsiteY1" fmla="*/ 159657 h 3722914"/>
              <a:gd name="connsiteX2" fmla="*/ 420914 w 1132476"/>
              <a:gd name="connsiteY2" fmla="*/ 326571 h 3722914"/>
              <a:gd name="connsiteX3" fmla="*/ 580571 w 1132476"/>
              <a:gd name="connsiteY3" fmla="*/ 493486 h 3722914"/>
              <a:gd name="connsiteX4" fmla="*/ 754742 w 1132476"/>
              <a:gd name="connsiteY4" fmla="*/ 711200 h 3722914"/>
              <a:gd name="connsiteX5" fmla="*/ 907142 w 1132476"/>
              <a:gd name="connsiteY5" fmla="*/ 972457 h 3722914"/>
              <a:gd name="connsiteX6" fmla="*/ 1016000 w 1132476"/>
              <a:gd name="connsiteY6" fmla="*/ 1320800 h 3722914"/>
              <a:gd name="connsiteX7" fmla="*/ 1088571 w 1132476"/>
              <a:gd name="connsiteY7" fmla="*/ 1690914 h 3722914"/>
              <a:gd name="connsiteX8" fmla="*/ 1132114 w 1132476"/>
              <a:gd name="connsiteY8" fmla="*/ 2227943 h 3722914"/>
              <a:gd name="connsiteX9" fmla="*/ 1103085 w 1132476"/>
              <a:gd name="connsiteY9" fmla="*/ 2837543 h 3722914"/>
              <a:gd name="connsiteX10" fmla="*/ 1001485 w 1132476"/>
              <a:gd name="connsiteY10" fmla="*/ 3722914 h 372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476" h="3722914">
                <a:moveTo>
                  <a:pt x="0" y="0"/>
                </a:moveTo>
                <a:cubicBezTo>
                  <a:pt x="81038" y="52614"/>
                  <a:pt x="162076" y="105229"/>
                  <a:pt x="232228" y="159657"/>
                </a:cubicBezTo>
                <a:cubicBezTo>
                  <a:pt x="302380" y="214085"/>
                  <a:pt x="362857" y="270933"/>
                  <a:pt x="420914" y="326571"/>
                </a:cubicBezTo>
                <a:cubicBezTo>
                  <a:pt x="478971" y="382209"/>
                  <a:pt x="524933" y="429381"/>
                  <a:pt x="580571" y="493486"/>
                </a:cubicBezTo>
                <a:cubicBezTo>
                  <a:pt x="636209" y="557591"/>
                  <a:pt x="700314" y="631372"/>
                  <a:pt x="754742" y="711200"/>
                </a:cubicBezTo>
                <a:cubicBezTo>
                  <a:pt x="809170" y="791028"/>
                  <a:pt x="863599" y="870857"/>
                  <a:pt x="907142" y="972457"/>
                </a:cubicBezTo>
                <a:cubicBezTo>
                  <a:pt x="950685" y="1074057"/>
                  <a:pt x="985762" y="1201057"/>
                  <a:pt x="1016000" y="1320800"/>
                </a:cubicBezTo>
                <a:cubicBezTo>
                  <a:pt x="1046238" y="1440543"/>
                  <a:pt x="1069219" y="1539724"/>
                  <a:pt x="1088571" y="1690914"/>
                </a:cubicBezTo>
                <a:cubicBezTo>
                  <a:pt x="1107923" y="1842104"/>
                  <a:pt x="1129695" y="2036838"/>
                  <a:pt x="1132114" y="2227943"/>
                </a:cubicBezTo>
                <a:cubicBezTo>
                  <a:pt x="1134533" y="2419048"/>
                  <a:pt x="1124856" y="2588381"/>
                  <a:pt x="1103085" y="2837543"/>
                </a:cubicBezTo>
                <a:cubicBezTo>
                  <a:pt x="1081314" y="3086705"/>
                  <a:pt x="1001485" y="3722914"/>
                  <a:pt x="1001485" y="3722914"/>
                </a:cubicBezTo>
              </a:path>
            </a:pathLst>
          </a:cu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sz="1170"/>
          </a:p>
        </p:txBody>
      </p:sp>
    </p:spTree>
    <p:extLst>
      <p:ext uri="{BB962C8B-B14F-4D97-AF65-F5344CB8AC3E}">
        <p14:creationId xmlns:p14="http://schemas.microsoft.com/office/powerpoint/2010/main" val="1440472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2320</TotalTime>
  <Words>1829</Words>
  <Application>Microsoft Macintosh PowerPoint</Application>
  <PresentationFormat>On-screen Show (16:10)</PresentationFormat>
  <Paragraphs>202</Paragraphs>
  <Slides>25</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Calibri Light</vt:lpstr>
      <vt:lpstr>Mangal</vt:lpstr>
      <vt:lpstr>Arial</vt:lpstr>
      <vt:lpstr>Office Theme</vt:lpstr>
      <vt:lpstr>The Gospel of Matthew</vt:lpstr>
      <vt:lpstr>Class Goals</vt:lpstr>
      <vt:lpstr>When Reading Matthew 8-10, What Wonderful Ideas  Stand Out To You?</vt:lpstr>
      <vt:lpstr>PowerPoint Presentation</vt:lpstr>
      <vt:lpstr>And when He came down from the mountain</vt:lpstr>
      <vt:lpstr>And when He came down from the mountain</vt:lpstr>
      <vt:lpstr>And when He had entered Capernaum . . .</vt:lpstr>
      <vt:lpstr>And when He had entered Capernaum, a centurion approached Him</vt:lpstr>
      <vt:lpstr>Jesus . . . gave orders to go over to the other side</vt:lpstr>
      <vt:lpstr>Foxes have holes</vt:lpstr>
      <vt:lpstr>And, behold, the whole herd rushed down the steep slope into the sea</vt:lpstr>
      <vt:lpstr>And, behold, the whole herd rushed down the steep slope into the sea</vt:lpstr>
      <vt:lpstr>And, behold, the whole herd rushed down the steep slope into the sea</vt:lpstr>
      <vt:lpstr>And the herdsmen fled, and went into the city, and told everything</vt:lpstr>
      <vt:lpstr>And the herdsmen fled, and went into the city, and told everything</vt:lpstr>
      <vt:lpstr>The harvest indeed is plentiful, but the laborers are few</vt:lpstr>
      <vt:lpstr>Miracles in Matthew 8-10</vt:lpstr>
      <vt:lpstr>Faith That Pleases Jesus: Matt. 8-10</vt:lpstr>
      <vt:lpstr>Considering Matthew 1-10, What Do We Know  About Jesus?</vt:lpstr>
      <vt:lpstr>He saw a man called Matthew sitting at the tax office</vt:lpstr>
      <vt:lpstr>Imitating Matthew</vt:lpstr>
      <vt:lpstr>Bold Teachings In 8-10</vt:lpstr>
      <vt:lpstr>Bold Teaching In 8-10</vt:lpstr>
      <vt:lpstr>Responding To Rejection</vt:lpstr>
      <vt:lpstr>The Gospel of Matthew</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Gospel of Matthew</dc:title>
  <dc:creator>Phillip Shumake</dc:creator>
  <cp:lastModifiedBy>Phillip Shumake</cp:lastModifiedBy>
  <cp:revision>71</cp:revision>
  <dcterms:created xsi:type="dcterms:W3CDTF">2017-09-07T14:21:22Z</dcterms:created>
  <dcterms:modified xsi:type="dcterms:W3CDTF">2017-09-20T23:14:05Z</dcterms:modified>
</cp:coreProperties>
</file>